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8" r:id="rId3"/>
    <p:sldId id="271" r:id="rId4"/>
    <p:sldId id="284" r:id="rId5"/>
    <p:sldId id="272" r:id="rId6"/>
    <p:sldId id="273" r:id="rId7"/>
    <p:sldId id="274" r:id="rId8"/>
    <p:sldId id="275" r:id="rId9"/>
    <p:sldId id="276" r:id="rId10"/>
    <p:sldId id="277" r:id="rId11"/>
    <p:sldId id="280" r:id="rId12"/>
    <p:sldId id="279" r:id="rId13"/>
    <p:sldId id="278" r:id="rId14"/>
    <p:sldId id="282" r:id="rId15"/>
    <p:sldId id="281" r:id="rId16"/>
    <p:sldId id="285" r:id="rId17"/>
    <p:sldId id="289" r:id="rId18"/>
    <p:sldId id="291" r:id="rId19"/>
    <p:sldId id="292" r:id="rId20"/>
    <p:sldId id="287" r:id="rId21"/>
    <p:sldId id="256" r:id="rId22"/>
    <p:sldId id="259" r:id="rId23"/>
    <p:sldId id="260" r:id="rId24"/>
    <p:sldId id="261" r:id="rId25"/>
    <p:sldId id="262" r:id="rId26"/>
    <p:sldId id="263" r:id="rId27"/>
    <p:sldId id="286" r:id="rId28"/>
    <p:sldId id="266" r:id="rId29"/>
    <p:sldId id="290" r:id="rId30"/>
    <p:sldId id="267" r:id="rId31"/>
    <p:sldId id="270" r:id="rId32"/>
    <p:sldId id="269" r:id="rId33"/>
  </p:sldIdLst>
  <p:sldSz cx="12192000" cy="6858000"/>
  <p:notesSz cx="6858000" cy="9144000"/>
  <p:defaultTextStyle>
    <a:defPPr>
      <a:defRPr lang="fr-N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B8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04" d="100"/>
          <a:sy n="104" d="100"/>
        </p:scale>
        <p:origin x="75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80D2CD-678E-B10C-E711-609562D7F20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NC"/>
          </a:p>
        </p:txBody>
      </p:sp>
      <p:sp>
        <p:nvSpPr>
          <p:cNvPr id="3" name="Sous-titre 2">
            <a:extLst>
              <a:ext uri="{FF2B5EF4-FFF2-40B4-BE49-F238E27FC236}">
                <a16:creationId xmlns:a16="http://schemas.microsoft.com/office/drawing/2014/main" id="{33AF2A47-9254-86AF-94A0-5FCAE7138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NC"/>
          </a:p>
        </p:txBody>
      </p:sp>
      <p:sp>
        <p:nvSpPr>
          <p:cNvPr id="4" name="Espace réservé de la date 3">
            <a:extLst>
              <a:ext uri="{FF2B5EF4-FFF2-40B4-BE49-F238E27FC236}">
                <a16:creationId xmlns:a16="http://schemas.microsoft.com/office/drawing/2014/main" id="{62CD1584-97BD-728A-C6C2-22C503834F04}"/>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5" name="Espace réservé du pied de page 4">
            <a:extLst>
              <a:ext uri="{FF2B5EF4-FFF2-40B4-BE49-F238E27FC236}">
                <a16:creationId xmlns:a16="http://schemas.microsoft.com/office/drawing/2014/main" id="{BBB18203-8B0E-A99C-D8F3-0054EAE659EC}"/>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5A782DD4-50D9-6596-813E-95BD0BB675DF}"/>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889918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64F5B4-254E-3D67-35D3-F17C80559A2D}"/>
              </a:ext>
            </a:extLst>
          </p:cNvPr>
          <p:cNvSpPr>
            <a:spLocks noGrp="1"/>
          </p:cNvSpPr>
          <p:nvPr>
            <p:ph type="title"/>
          </p:nvPr>
        </p:nvSpPr>
        <p:spPr/>
        <p:txBody>
          <a:bodyPr/>
          <a:lstStyle/>
          <a:p>
            <a:r>
              <a:rPr lang="fr-FR"/>
              <a:t>Modifiez le style du titre</a:t>
            </a:r>
            <a:endParaRPr lang="fr-NC"/>
          </a:p>
        </p:txBody>
      </p:sp>
      <p:sp>
        <p:nvSpPr>
          <p:cNvPr id="3" name="Espace réservé du texte vertical 2">
            <a:extLst>
              <a:ext uri="{FF2B5EF4-FFF2-40B4-BE49-F238E27FC236}">
                <a16:creationId xmlns:a16="http://schemas.microsoft.com/office/drawing/2014/main" id="{F15E28FC-829F-CDE7-768F-1BF93D332FF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738A9AE2-8C49-D11A-D8A4-3718002DFEEB}"/>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5" name="Espace réservé du pied de page 4">
            <a:extLst>
              <a:ext uri="{FF2B5EF4-FFF2-40B4-BE49-F238E27FC236}">
                <a16:creationId xmlns:a16="http://schemas.microsoft.com/office/drawing/2014/main" id="{6D55F28F-06A4-E588-B48D-EB022720C2D3}"/>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8DB491EB-E258-F034-D1E1-132322645FD7}"/>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36668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15A9A8A-E0ED-DA66-D073-C76891C972D7}"/>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NC"/>
          </a:p>
        </p:txBody>
      </p:sp>
      <p:sp>
        <p:nvSpPr>
          <p:cNvPr id="3" name="Espace réservé du texte vertical 2">
            <a:extLst>
              <a:ext uri="{FF2B5EF4-FFF2-40B4-BE49-F238E27FC236}">
                <a16:creationId xmlns:a16="http://schemas.microsoft.com/office/drawing/2014/main" id="{A98435AB-2695-8582-6921-997521A5431F}"/>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D82F7DD0-E94B-F495-BF41-866A6B805AA5}"/>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5" name="Espace réservé du pied de page 4">
            <a:extLst>
              <a:ext uri="{FF2B5EF4-FFF2-40B4-BE49-F238E27FC236}">
                <a16:creationId xmlns:a16="http://schemas.microsoft.com/office/drawing/2014/main" id="{9A929828-6D60-B667-FE0D-51E280043D45}"/>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838E2482-3C62-9231-CB6C-70EFA51C4298}"/>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325514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973DB7-5437-5133-0AD1-E14A9C2DEB54}"/>
              </a:ext>
            </a:extLst>
          </p:cNvPr>
          <p:cNvSpPr>
            <a:spLocks noGrp="1"/>
          </p:cNvSpPr>
          <p:nvPr>
            <p:ph type="title"/>
          </p:nvPr>
        </p:nvSpPr>
        <p:spPr/>
        <p:txBody>
          <a:bodyPr/>
          <a:lstStyle/>
          <a:p>
            <a:r>
              <a:rPr lang="fr-FR"/>
              <a:t>Modifiez le style du titre</a:t>
            </a:r>
            <a:endParaRPr lang="fr-NC"/>
          </a:p>
        </p:txBody>
      </p:sp>
      <p:sp>
        <p:nvSpPr>
          <p:cNvPr id="3" name="Espace réservé du contenu 2">
            <a:extLst>
              <a:ext uri="{FF2B5EF4-FFF2-40B4-BE49-F238E27FC236}">
                <a16:creationId xmlns:a16="http://schemas.microsoft.com/office/drawing/2014/main" id="{912FB5A6-8D00-0370-DF5C-F326DEB5A9E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08D3A3B8-D6AE-8494-2C46-AA5C9FD2BB06}"/>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5" name="Espace réservé du pied de page 4">
            <a:extLst>
              <a:ext uri="{FF2B5EF4-FFF2-40B4-BE49-F238E27FC236}">
                <a16:creationId xmlns:a16="http://schemas.microsoft.com/office/drawing/2014/main" id="{8827FA3C-BAD6-55BC-D2A0-51759736F6BF}"/>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E9060B9D-6B16-D3F2-7A3E-DD2E905A3DAE}"/>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48772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EE66AD-FA68-8FC6-C3B6-4CB1E46D566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NC"/>
          </a:p>
        </p:txBody>
      </p:sp>
      <p:sp>
        <p:nvSpPr>
          <p:cNvPr id="3" name="Espace réservé du texte 2">
            <a:extLst>
              <a:ext uri="{FF2B5EF4-FFF2-40B4-BE49-F238E27FC236}">
                <a16:creationId xmlns:a16="http://schemas.microsoft.com/office/drawing/2014/main" id="{263910ED-F25C-BA26-6490-A8B6F99141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AB7BDF7-F17C-2790-AD06-4D140DC159F6}"/>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5" name="Espace réservé du pied de page 4">
            <a:extLst>
              <a:ext uri="{FF2B5EF4-FFF2-40B4-BE49-F238E27FC236}">
                <a16:creationId xmlns:a16="http://schemas.microsoft.com/office/drawing/2014/main" id="{7D1AABBD-58B2-E368-335E-73715BC0B0CA}"/>
              </a:ext>
            </a:extLst>
          </p:cNvPr>
          <p:cNvSpPr>
            <a:spLocks noGrp="1"/>
          </p:cNvSpPr>
          <p:nvPr>
            <p:ph type="ftr" sz="quarter" idx="11"/>
          </p:nvPr>
        </p:nvSpPr>
        <p:spPr/>
        <p:txBody>
          <a:bodyPr/>
          <a:lstStyle/>
          <a:p>
            <a:endParaRPr lang="fr-NC"/>
          </a:p>
        </p:txBody>
      </p:sp>
      <p:sp>
        <p:nvSpPr>
          <p:cNvPr id="6" name="Espace réservé du numéro de diapositive 5">
            <a:extLst>
              <a:ext uri="{FF2B5EF4-FFF2-40B4-BE49-F238E27FC236}">
                <a16:creationId xmlns:a16="http://schemas.microsoft.com/office/drawing/2014/main" id="{25AD7C82-A311-E01F-EE16-F12BD3F306BC}"/>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426756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F7809-28BE-577F-11F6-97AD6B407DEB}"/>
              </a:ext>
            </a:extLst>
          </p:cNvPr>
          <p:cNvSpPr>
            <a:spLocks noGrp="1"/>
          </p:cNvSpPr>
          <p:nvPr>
            <p:ph type="title"/>
          </p:nvPr>
        </p:nvSpPr>
        <p:spPr/>
        <p:txBody>
          <a:bodyPr/>
          <a:lstStyle/>
          <a:p>
            <a:r>
              <a:rPr lang="fr-FR"/>
              <a:t>Modifiez le style du titre</a:t>
            </a:r>
            <a:endParaRPr lang="fr-NC"/>
          </a:p>
        </p:txBody>
      </p:sp>
      <p:sp>
        <p:nvSpPr>
          <p:cNvPr id="3" name="Espace réservé du contenu 2">
            <a:extLst>
              <a:ext uri="{FF2B5EF4-FFF2-40B4-BE49-F238E27FC236}">
                <a16:creationId xmlns:a16="http://schemas.microsoft.com/office/drawing/2014/main" id="{F1EE48EC-D4BD-089D-42ED-A80D9566C9C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u contenu 3">
            <a:extLst>
              <a:ext uri="{FF2B5EF4-FFF2-40B4-BE49-F238E27FC236}">
                <a16:creationId xmlns:a16="http://schemas.microsoft.com/office/drawing/2014/main" id="{40034E29-F6A5-EB0B-52EB-5B789A60935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5" name="Espace réservé de la date 4">
            <a:extLst>
              <a:ext uri="{FF2B5EF4-FFF2-40B4-BE49-F238E27FC236}">
                <a16:creationId xmlns:a16="http://schemas.microsoft.com/office/drawing/2014/main" id="{DB493521-C227-6932-B7AA-8B6E1CF17619}"/>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6" name="Espace réservé du pied de page 5">
            <a:extLst>
              <a:ext uri="{FF2B5EF4-FFF2-40B4-BE49-F238E27FC236}">
                <a16:creationId xmlns:a16="http://schemas.microsoft.com/office/drawing/2014/main" id="{61C4254B-776F-07F5-8304-88D27433773B}"/>
              </a:ext>
            </a:extLst>
          </p:cNvPr>
          <p:cNvSpPr>
            <a:spLocks noGrp="1"/>
          </p:cNvSpPr>
          <p:nvPr>
            <p:ph type="ftr" sz="quarter" idx="11"/>
          </p:nvPr>
        </p:nvSpPr>
        <p:spPr/>
        <p:txBody>
          <a:bodyPr/>
          <a:lstStyle/>
          <a:p>
            <a:endParaRPr lang="fr-NC"/>
          </a:p>
        </p:txBody>
      </p:sp>
      <p:sp>
        <p:nvSpPr>
          <p:cNvPr id="7" name="Espace réservé du numéro de diapositive 6">
            <a:extLst>
              <a:ext uri="{FF2B5EF4-FFF2-40B4-BE49-F238E27FC236}">
                <a16:creationId xmlns:a16="http://schemas.microsoft.com/office/drawing/2014/main" id="{AB14AEBA-48CD-8A01-4212-0C50AFACF0A9}"/>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1412361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69738A-0124-CD96-5979-1D82033A889B}"/>
              </a:ext>
            </a:extLst>
          </p:cNvPr>
          <p:cNvSpPr>
            <a:spLocks noGrp="1"/>
          </p:cNvSpPr>
          <p:nvPr>
            <p:ph type="title"/>
          </p:nvPr>
        </p:nvSpPr>
        <p:spPr>
          <a:xfrm>
            <a:off x="839788" y="365125"/>
            <a:ext cx="10515600" cy="1325563"/>
          </a:xfrm>
        </p:spPr>
        <p:txBody>
          <a:bodyPr/>
          <a:lstStyle/>
          <a:p>
            <a:r>
              <a:rPr lang="fr-FR"/>
              <a:t>Modifiez le style du titre</a:t>
            </a:r>
            <a:endParaRPr lang="fr-NC"/>
          </a:p>
        </p:txBody>
      </p:sp>
      <p:sp>
        <p:nvSpPr>
          <p:cNvPr id="3" name="Espace réservé du texte 2">
            <a:extLst>
              <a:ext uri="{FF2B5EF4-FFF2-40B4-BE49-F238E27FC236}">
                <a16:creationId xmlns:a16="http://schemas.microsoft.com/office/drawing/2014/main" id="{E8ECA1C5-629E-EB79-EC86-0326AA574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363DD8C-866B-4DC5-4CAF-D0269101389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5" name="Espace réservé du texte 4">
            <a:extLst>
              <a:ext uri="{FF2B5EF4-FFF2-40B4-BE49-F238E27FC236}">
                <a16:creationId xmlns:a16="http://schemas.microsoft.com/office/drawing/2014/main" id="{4DE6D38B-D251-238B-E801-8C62D9040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0FCBB92-C09F-EC5D-6E58-380B11AFF4D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7" name="Espace réservé de la date 6">
            <a:extLst>
              <a:ext uri="{FF2B5EF4-FFF2-40B4-BE49-F238E27FC236}">
                <a16:creationId xmlns:a16="http://schemas.microsoft.com/office/drawing/2014/main" id="{CE60AC80-37DD-93B6-7B02-B36B6E8E9154}"/>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8" name="Espace réservé du pied de page 7">
            <a:extLst>
              <a:ext uri="{FF2B5EF4-FFF2-40B4-BE49-F238E27FC236}">
                <a16:creationId xmlns:a16="http://schemas.microsoft.com/office/drawing/2014/main" id="{EDD40911-4662-3A4E-7DC0-FDA2CE9F3AB5}"/>
              </a:ext>
            </a:extLst>
          </p:cNvPr>
          <p:cNvSpPr>
            <a:spLocks noGrp="1"/>
          </p:cNvSpPr>
          <p:nvPr>
            <p:ph type="ftr" sz="quarter" idx="11"/>
          </p:nvPr>
        </p:nvSpPr>
        <p:spPr/>
        <p:txBody>
          <a:bodyPr/>
          <a:lstStyle/>
          <a:p>
            <a:endParaRPr lang="fr-NC"/>
          </a:p>
        </p:txBody>
      </p:sp>
      <p:sp>
        <p:nvSpPr>
          <p:cNvPr id="9" name="Espace réservé du numéro de diapositive 8">
            <a:extLst>
              <a:ext uri="{FF2B5EF4-FFF2-40B4-BE49-F238E27FC236}">
                <a16:creationId xmlns:a16="http://schemas.microsoft.com/office/drawing/2014/main" id="{5256FC7B-65A3-483B-93EC-6E914ED04A3F}"/>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430765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7ECA96-4521-3308-4402-972351FE8D06}"/>
              </a:ext>
            </a:extLst>
          </p:cNvPr>
          <p:cNvSpPr>
            <a:spLocks noGrp="1"/>
          </p:cNvSpPr>
          <p:nvPr>
            <p:ph type="title"/>
          </p:nvPr>
        </p:nvSpPr>
        <p:spPr/>
        <p:txBody>
          <a:bodyPr/>
          <a:lstStyle/>
          <a:p>
            <a:r>
              <a:rPr lang="fr-FR"/>
              <a:t>Modifiez le style du titre</a:t>
            </a:r>
            <a:endParaRPr lang="fr-NC"/>
          </a:p>
        </p:txBody>
      </p:sp>
      <p:sp>
        <p:nvSpPr>
          <p:cNvPr id="3" name="Espace réservé de la date 2">
            <a:extLst>
              <a:ext uri="{FF2B5EF4-FFF2-40B4-BE49-F238E27FC236}">
                <a16:creationId xmlns:a16="http://schemas.microsoft.com/office/drawing/2014/main" id="{B2DD1C9B-A1B8-8349-99D7-6487C4F57B34}"/>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4" name="Espace réservé du pied de page 3">
            <a:extLst>
              <a:ext uri="{FF2B5EF4-FFF2-40B4-BE49-F238E27FC236}">
                <a16:creationId xmlns:a16="http://schemas.microsoft.com/office/drawing/2014/main" id="{2AD4B709-209B-6D99-F7A2-26051C2310C4}"/>
              </a:ext>
            </a:extLst>
          </p:cNvPr>
          <p:cNvSpPr>
            <a:spLocks noGrp="1"/>
          </p:cNvSpPr>
          <p:nvPr>
            <p:ph type="ftr" sz="quarter" idx="11"/>
          </p:nvPr>
        </p:nvSpPr>
        <p:spPr/>
        <p:txBody>
          <a:bodyPr/>
          <a:lstStyle/>
          <a:p>
            <a:endParaRPr lang="fr-NC"/>
          </a:p>
        </p:txBody>
      </p:sp>
      <p:sp>
        <p:nvSpPr>
          <p:cNvPr id="5" name="Espace réservé du numéro de diapositive 4">
            <a:extLst>
              <a:ext uri="{FF2B5EF4-FFF2-40B4-BE49-F238E27FC236}">
                <a16:creationId xmlns:a16="http://schemas.microsoft.com/office/drawing/2014/main" id="{511364DE-4240-8CE2-9140-DE6BBADE1DEA}"/>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317354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FF8400-0E2B-E219-E538-FC17299404D5}"/>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3" name="Espace réservé du pied de page 2">
            <a:extLst>
              <a:ext uri="{FF2B5EF4-FFF2-40B4-BE49-F238E27FC236}">
                <a16:creationId xmlns:a16="http://schemas.microsoft.com/office/drawing/2014/main" id="{1F5BB2B0-E04A-772F-0F20-A9887A8CECDE}"/>
              </a:ext>
            </a:extLst>
          </p:cNvPr>
          <p:cNvSpPr>
            <a:spLocks noGrp="1"/>
          </p:cNvSpPr>
          <p:nvPr>
            <p:ph type="ftr" sz="quarter" idx="11"/>
          </p:nvPr>
        </p:nvSpPr>
        <p:spPr/>
        <p:txBody>
          <a:bodyPr/>
          <a:lstStyle/>
          <a:p>
            <a:endParaRPr lang="fr-NC"/>
          </a:p>
        </p:txBody>
      </p:sp>
      <p:sp>
        <p:nvSpPr>
          <p:cNvPr id="4" name="Espace réservé du numéro de diapositive 3">
            <a:extLst>
              <a:ext uri="{FF2B5EF4-FFF2-40B4-BE49-F238E27FC236}">
                <a16:creationId xmlns:a16="http://schemas.microsoft.com/office/drawing/2014/main" id="{1099FE03-FFCE-E0EA-6C57-88A7141FF951}"/>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80210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FBF3CE-EB50-48D4-CF34-ACB7D070769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NC"/>
          </a:p>
        </p:txBody>
      </p:sp>
      <p:sp>
        <p:nvSpPr>
          <p:cNvPr id="3" name="Espace réservé du contenu 2">
            <a:extLst>
              <a:ext uri="{FF2B5EF4-FFF2-40B4-BE49-F238E27FC236}">
                <a16:creationId xmlns:a16="http://schemas.microsoft.com/office/drawing/2014/main" id="{FEC2F348-6F13-B721-4529-E3D3760453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u texte 3">
            <a:extLst>
              <a:ext uri="{FF2B5EF4-FFF2-40B4-BE49-F238E27FC236}">
                <a16:creationId xmlns:a16="http://schemas.microsoft.com/office/drawing/2014/main" id="{DC2FD5DE-F70C-5A2E-EE34-C84CC8DA1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D8E2B9E-0154-B492-BA4E-C6398E889859}"/>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6" name="Espace réservé du pied de page 5">
            <a:extLst>
              <a:ext uri="{FF2B5EF4-FFF2-40B4-BE49-F238E27FC236}">
                <a16:creationId xmlns:a16="http://schemas.microsoft.com/office/drawing/2014/main" id="{DF94AE2F-B428-2015-7D16-95F5C98F7671}"/>
              </a:ext>
            </a:extLst>
          </p:cNvPr>
          <p:cNvSpPr>
            <a:spLocks noGrp="1"/>
          </p:cNvSpPr>
          <p:nvPr>
            <p:ph type="ftr" sz="quarter" idx="11"/>
          </p:nvPr>
        </p:nvSpPr>
        <p:spPr/>
        <p:txBody>
          <a:bodyPr/>
          <a:lstStyle/>
          <a:p>
            <a:endParaRPr lang="fr-NC"/>
          </a:p>
        </p:txBody>
      </p:sp>
      <p:sp>
        <p:nvSpPr>
          <p:cNvPr id="7" name="Espace réservé du numéro de diapositive 6">
            <a:extLst>
              <a:ext uri="{FF2B5EF4-FFF2-40B4-BE49-F238E27FC236}">
                <a16:creationId xmlns:a16="http://schemas.microsoft.com/office/drawing/2014/main" id="{17CE21CA-D9CE-591C-0092-ADBEBBBC4966}"/>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2294088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19C384-3965-DFC0-944E-47E7F71279E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NC"/>
          </a:p>
        </p:txBody>
      </p:sp>
      <p:sp>
        <p:nvSpPr>
          <p:cNvPr id="3" name="Espace réservé pour une image  2">
            <a:extLst>
              <a:ext uri="{FF2B5EF4-FFF2-40B4-BE49-F238E27FC236}">
                <a16:creationId xmlns:a16="http://schemas.microsoft.com/office/drawing/2014/main" id="{59CE620F-E6B4-7468-9A66-E83B0C1BD0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NC"/>
          </a:p>
        </p:txBody>
      </p:sp>
      <p:sp>
        <p:nvSpPr>
          <p:cNvPr id="4" name="Espace réservé du texte 3">
            <a:extLst>
              <a:ext uri="{FF2B5EF4-FFF2-40B4-BE49-F238E27FC236}">
                <a16:creationId xmlns:a16="http://schemas.microsoft.com/office/drawing/2014/main" id="{7F87DBC9-A422-1A87-7ECF-59A459B3E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85318CF-B07A-95F4-D9F1-78CFF44D0A01}"/>
              </a:ext>
            </a:extLst>
          </p:cNvPr>
          <p:cNvSpPr>
            <a:spLocks noGrp="1"/>
          </p:cNvSpPr>
          <p:nvPr>
            <p:ph type="dt" sz="half" idx="10"/>
          </p:nvPr>
        </p:nvSpPr>
        <p:spPr/>
        <p:txBody>
          <a:bodyPr/>
          <a:lstStyle/>
          <a:p>
            <a:fld id="{093BA6DA-F3F3-2241-9E45-636E3FCB35A1}" type="datetimeFigureOut">
              <a:rPr lang="fr-NC" smtClean="0"/>
              <a:t>06/03/2022</a:t>
            </a:fld>
            <a:endParaRPr lang="fr-NC"/>
          </a:p>
        </p:txBody>
      </p:sp>
      <p:sp>
        <p:nvSpPr>
          <p:cNvPr id="6" name="Espace réservé du pied de page 5">
            <a:extLst>
              <a:ext uri="{FF2B5EF4-FFF2-40B4-BE49-F238E27FC236}">
                <a16:creationId xmlns:a16="http://schemas.microsoft.com/office/drawing/2014/main" id="{F93885E7-2AD3-78DD-9E43-E85576293E62}"/>
              </a:ext>
            </a:extLst>
          </p:cNvPr>
          <p:cNvSpPr>
            <a:spLocks noGrp="1"/>
          </p:cNvSpPr>
          <p:nvPr>
            <p:ph type="ftr" sz="quarter" idx="11"/>
          </p:nvPr>
        </p:nvSpPr>
        <p:spPr/>
        <p:txBody>
          <a:bodyPr/>
          <a:lstStyle/>
          <a:p>
            <a:endParaRPr lang="fr-NC"/>
          </a:p>
        </p:txBody>
      </p:sp>
      <p:sp>
        <p:nvSpPr>
          <p:cNvPr id="7" name="Espace réservé du numéro de diapositive 6">
            <a:extLst>
              <a:ext uri="{FF2B5EF4-FFF2-40B4-BE49-F238E27FC236}">
                <a16:creationId xmlns:a16="http://schemas.microsoft.com/office/drawing/2014/main" id="{9FE02B3C-92E4-A90D-4541-9599324F1369}"/>
              </a:ext>
            </a:extLst>
          </p:cNvPr>
          <p:cNvSpPr>
            <a:spLocks noGrp="1"/>
          </p:cNvSpPr>
          <p:nvPr>
            <p:ph type="sldNum" sz="quarter" idx="12"/>
          </p:nvPr>
        </p:nvSpPr>
        <p:spPr/>
        <p:txBody>
          <a:bodyPr/>
          <a:lstStyle/>
          <a:p>
            <a:fld id="{7EF2EA3E-8C74-1E42-8065-7601976DD8DE}" type="slidenum">
              <a:rPr lang="fr-NC" smtClean="0"/>
              <a:t>‹N°›</a:t>
            </a:fld>
            <a:endParaRPr lang="fr-NC"/>
          </a:p>
        </p:txBody>
      </p:sp>
    </p:spTree>
    <p:extLst>
      <p:ext uri="{BB962C8B-B14F-4D97-AF65-F5344CB8AC3E}">
        <p14:creationId xmlns:p14="http://schemas.microsoft.com/office/powerpoint/2010/main" val="399209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3481789-0A80-7D4A-3811-2F2F560CAF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NC"/>
          </a:p>
        </p:txBody>
      </p:sp>
      <p:sp>
        <p:nvSpPr>
          <p:cNvPr id="3" name="Espace réservé du texte 2">
            <a:extLst>
              <a:ext uri="{FF2B5EF4-FFF2-40B4-BE49-F238E27FC236}">
                <a16:creationId xmlns:a16="http://schemas.microsoft.com/office/drawing/2014/main" id="{E98CC56B-11D2-1AA1-DC9E-AF787B0544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NC"/>
          </a:p>
        </p:txBody>
      </p:sp>
      <p:sp>
        <p:nvSpPr>
          <p:cNvPr id="4" name="Espace réservé de la date 3">
            <a:extLst>
              <a:ext uri="{FF2B5EF4-FFF2-40B4-BE49-F238E27FC236}">
                <a16:creationId xmlns:a16="http://schemas.microsoft.com/office/drawing/2014/main" id="{A923E75B-1657-C50C-240E-2F7F03123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BA6DA-F3F3-2241-9E45-636E3FCB35A1}" type="datetimeFigureOut">
              <a:rPr lang="fr-NC" smtClean="0"/>
              <a:t>06/03/2022</a:t>
            </a:fld>
            <a:endParaRPr lang="fr-NC"/>
          </a:p>
        </p:txBody>
      </p:sp>
      <p:sp>
        <p:nvSpPr>
          <p:cNvPr id="5" name="Espace réservé du pied de page 4">
            <a:extLst>
              <a:ext uri="{FF2B5EF4-FFF2-40B4-BE49-F238E27FC236}">
                <a16:creationId xmlns:a16="http://schemas.microsoft.com/office/drawing/2014/main" id="{8E69438B-586D-13EC-4FDA-060FF2320A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NC"/>
          </a:p>
        </p:txBody>
      </p:sp>
      <p:sp>
        <p:nvSpPr>
          <p:cNvPr id="6" name="Espace réservé du numéro de diapositive 5">
            <a:extLst>
              <a:ext uri="{FF2B5EF4-FFF2-40B4-BE49-F238E27FC236}">
                <a16:creationId xmlns:a16="http://schemas.microsoft.com/office/drawing/2014/main" id="{0F2BA6F2-DD68-E9C5-9A64-2ACE4BB0F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2EA3E-8C74-1E42-8065-7601976DD8DE}" type="slidenum">
              <a:rPr lang="fr-NC" smtClean="0"/>
              <a:t>‹N°›</a:t>
            </a:fld>
            <a:endParaRPr lang="fr-NC"/>
          </a:p>
        </p:txBody>
      </p:sp>
    </p:spTree>
    <p:extLst>
      <p:ext uri="{BB962C8B-B14F-4D97-AF65-F5344CB8AC3E}">
        <p14:creationId xmlns:p14="http://schemas.microsoft.com/office/powerpoint/2010/main" val="2356411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N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whc.unesco.org/fr/list/1115/video/"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franceculture.fr/emissions/les-enjeux-internationaux/nouvelle-caledonie-que-cherche-la-france-dans-le-pacifique"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B790D601-EF4A-8347-3522-5E843FCB73FF}"/>
              </a:ext>
            </a:extLst>
          </p:cNvPr>
          <p:cNvSpPr txBox="1"/>
          <p:nvPr/>
        </p:nvSpPr>
        <p:spPr>
          <a:xfrm>
            <a:off x="0" y="287676"/>
            <a:ext cx="12192000" cy="584775"/>
          </a:xfrm>
          <a:prstGeom prst="rect">
            <a:avLst/>
          </a:prstGeom>
          <a:noFill/>
        </p:spPr>
        <p:txBody>
          <a:bodyPr wrap="square" rtlCol="0">
            <a:spAutoFit/>
          </a:bodyPr>
          <a:lstStyle/>
          <a:p>
            <a:pPr algn="ctr"/>
            <a:r>
              <a:rPr lang="fr-NC" sz="3200" b="1">
                <a:solidFill>
                  <a:srgbClr val="77B82A"/>
                </a:solidFill>
              </a:rPr>
              <a:t>SPÉCIALITÉ HGGSP – NIVEAU TERMINALE</a:t>
            </a:r>
          </a:p>
        </p:txBody>
      </p:sp>
      <p:sp>
        <p:nvSpPr>
          <p:cNvPr id="5" name="ZoneTexte 4">
            <a:extLst>
              <a:ext uri="{FF2B5EF4-FFF2-40B4-BE49-F238E27FC236}">
                <a16:creationId xmlns:a16="http://schemas.microsoft.com/office/drawing/2014/main" id="{B619BB53-EEB5-D8C6-1B51-478807C29933}"/>
              </a:ext>
            </a:extLst>
          </p:cNvPr>
          <p:cNvSpPr txBox="1"/>
          <p:nvPr/>
        </p:nvSpPr>
        <p:spPr>
          <a:xfrm>
            <a:off x="904127" y="2291137"/>
            <a:ext cx="9801546" cy="2246769"/>
          </a:xfrm>
          <a:prstGeom prst="rect">
            <a:avLst/>
          </a:prstGeom>
          <a:noFill/>
        </p:spPr>
        <p:txBody>
          <a:bodyPr wrap="square" rtlCol="0">
            <a:spAutoFit/>
          </a:bodyPr>
          <a:lstStyle/>
          <a:p>
            <a:pPr marL="342900" indent="-342900">
              <a:buAutoNum type="arabicPeriod"/>
            </a:pPr>
            <a:r>
              <a:rPr lang="fr-NC" sz="2800" dirty="0"/>
              <a:t>Exemples de contextualisation d’un thème du programme</a:t>
            </a:r>
          </a:p>
          <a:p>
            <a:pPr marL="342900" indent="-342900">
              <a:buAutoNum type="arabicPeriod"/>
            </a:pPr>
            <a:endParaRPr lang="fr-NC" sz="2800" dirty="0"/>
          </a:p>
          <a:p>
            <a:pPr marL="342900" indent="-342900">
              <a:buAutoNum type="arabicPeriod"/>
            </a:pPr>
            <a:r>
              <a:rPr lang="fr-NC" sz="2800" dirty="0"/>
              <a:t>Exemples de sujets contextualisés pour le Grand Oral</a:t>
            </a:r>
          </a:p>
          <a:p>
            <a:pPr marL="342900" indent="-342900">
              <a:buAutoNum type="arabicPeriod"/>
            </a:pPr>
            <a:endParaRPr lang="fr-NC" sz="2800" dirty="0"/>
          </a:p>
          <a:p>
            <a:pPr marL="342900" indent="-342900">
              <a:buAutoNum type="arabicPeriod"/>
            </a:pPr>
            <a:r>
              <a:rPr lang="fr-NC" sz="2800" dirty="0"/>
              <a:t>Propositions d’exercices pour un entraînement à l’oral</a:t>
            </a:r>
          </a:p>
        </p:txBody>
      </p:sp>
      <p:sp>
        <p:nvSpPr>
          <p:cNvPr id="2" name="ZoneTexte 1">
            <a:extLst>
              <a:ext uri="{FF2B5EF4-FFF2-40B4-BE49-F238E27FC236}">
                <a16:creationId xmlns:a16="http://schemas.microsoft.com/office/drawing/2014/main" id="{53493EDD-7BA0-6720-2D6F-BB0489C18A2C}"/>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2916282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5078313"/>
          </a:xfrm>
          <a:prstGeom prst="rect">
            <a:avLst/>
          </a:prstGeom>
          <a:noFill/>
        </p:spPr>
        <p:txBody>
          <a:bodyPr wrap="square" rtlCol="0">
            <a:spAutoFit/>
          </a:bodyPr>
          <a:lstStyle/>
          <a:p>
            <a:r>
              <a:rPr lang="fr-FR" dirty="0"/>
              <a:t>Document 7 – </a:t>
            </a:r>
            <a:r>
              <a:rPr lang="fr-FR" b="1" dirty="0"/>
              <a:t>Les nouvelles routes de la soie : démonstration de </a:t>
            </a:r>
            <a:r>
              <a:rPr lang="fr-FR" b="1" i="1" dirty="0"/>
              <a:t>soft power</a:t>
            </a:r>
            <a:r>
              <a:rPr lang="fr-FR" b="1" dirty="0"/>
              <a:t> sur l’axe indo-pacifique</a:t>
            </a:r>
            <a:endParaRPr lang="fr-NC" dirty="0"/>
          </a:p>
          <a:p>
            <a:endParaRPr lang="fr-FR" dirty="0"/>
          </a:p>
          <a:p>
            <a:pPr algn="just"/>
            <a:r>
              <a:rPr lang="fr-FR" dirty="0"/>
              <a:t>Le programme des nouvelles routes de la soie (</a:t>
            </a:r>
            <a:r>
              <a:rPr lang="fr-FR" i="1" dirty="0"/>
              <a:t>Belt and Road Initiative</a:t>
            </a:r>
            <a:r>
              <a:rPr lang="fr-FR" dirty="0"/>
              <a:t>, BRI) dévoilé par la Chine en septembre 2013 vise à faciliter, sécuriser dans plusieurs sens du terme et harmoniser les échanges commerciaux internationaux depuis et vers la Chine, ceux-ci s’intensifiant depuis le début des années 2000. </a:t>
            </a:r>
            <a:endParaRPr lang="fr-NC" dirty="0"/>
          </a:p>
          <a:p>
            <a:pPr algn="just"/>
            <a:r>
              <a:rPr lang="fr-FR" dirty="0"/>
              <a:t>Ce vaste projet qui porte principalement sur les transports terrestres et maritimes entraîne également des investissements dans d’autres infrastructures (énergie et télécommunication notamment). Initialement prévue pour les échanges eurasiens, la carte des nouvelles routes de la soie (65 pays en 2015) n’a cessé depuis d’évoluer au fur et à mesure de l’adhésion de nouveaux pays ou organisations (139 pays en janvier 2020). </a:t>
            </a:r>
            <a:endParaRPr lang="fr-NC" dirty="0"/>
          </a:p>
          <a:p>
            <a:pPr algn="just"/>
            <a:r>
              <a:rPr lang="fr-FR" dirty="0"/>
              <a:t>En effet, ce projet que la Chine évaluait au départ à 1 000 Milliards d’USD (100 000 milliards Fcfp) et cofinancé par la Banque asiatique d’investissement pour les infrastructures (BAII) est perçu comme une opportunité, surtout par les pays isolés et les pays en développement dont les crédits consentis par les institutions historiques (Banque mondiale et FMI) ne sont pas à la hauteur des investissements nécessaires pour accompagner leur croissance. </a:t>
            </a:r>
            <a:endParaRPr lang="fr-NC" dirty="0"/>
          </a:p>
          <a:p>
            <a:r>
              <a:rPr lang="fr-FR" dirty="0"/>
              <a:t> </a:t>
            </a:r>
            <a:endParaRPr lang="fr-NC" dirty="0"/>
          </a:p>
          <a:p>
            <a:r>
              <a:rPr lang="fr-FR" dirty="0"/>
              <a:t>Source : Mareva RAZAFINTSALAMA, EGE – École de guerre économique, ege.fr, 15 avril 2020.  </a:t>
            </a:r>
            <a:endParaRPr lang="fr-NC"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34FB11F8-7093-EF0D-EBCA-70DF0B401D16}"/>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46598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63722"/>
            <a:ext cx="9801546" cy="5570756"/>
          </a:xfrm>
          <a:prstGeom prst="rect">
            <a:avLst/>
          </a:prstGeom>
          <a:noFill/>
        </p:spPr>
        <p:txBody>
          <a:bodyPr wrap="square" rtlCol="0">
            <a:spAutoFit/>
          </a:bodyPr>
          <a:lstStyle/>
          <a:p>
            <a:r>
              <a:rPr lang="fr-FR" dirty="0"/>
              <a:t>Document 8 – </a:t>
            </a:r>
            <a:r>
              <a:rPr lang="fr-FR" b="1" dirty="0"/>
              <a:t>La Chine lorgne la Nouvelle-Calédonie et ses réserves de nickel</a:t>
            </a:r>
          </a:p>
          <a:p>
            <a:endParaRPr lang="fr-NC" dirty="0"/>
          </a:p>
          <a:p>
            <a:pPr algn="just"/>
            <a:r>
              <a:rPr lang="fr-FR" sz="1600" dirty="0"/>
              <a:t>Peu à peu, les Chinois étendent leur influence sur de nombreux pays du Pacifique. Un sujet qui s’est invité dans le débat à l’approche du référendum sur l’indépendance du Caillou qui aura lieu dimanche.</a:t>
            </a:r>
            <a:endParaRPr lang="fr-NC" sz="1600" dirty="0"/>
          </a:p>
          <a:p>
            <a:pPr algn="just"/>
            <a:r>
              <a:rPr lang="fr-FR" sz="1600" dirty="0"/>
              <a:t> </a:t>
            </a:r>
            <a:endParaRPr lang="fr-NC" sz="1600" dirty="0"/>
          </a:p>
          <a:p>
            <a:pPr algn="just"/>
            <a:r>
              <a:rPr lang="fr-FR" sz="1600" dirty="0"/>
              <a:t>À l’approche du deuxième référendum sur l’indépendance de la Nouvelle-Calédonie, dimanche 4 octobre, la Chine est dans toutes les têtes. Les loyalistes agitent la menace de voir une Kanaky indépendante tomber rapidement dans l’escarcelle de Pékin. Les indépendantistes, sans nier les risques en matière d’endettement ou de déprédation des ressources halieutiques, voient dans les échanges avec la Chine une opportunité de combler la perte de revenus que représenterait la rupture avec Paris.</a:t>
            </a:r>
            <a:endParaRPr lang="fr-NC" sz="1600" dirty="0"/>
          </a:p>
          <a:p>
            <a:pPr algn="just"/>
            <a:r>
              <a:rPr lang="fr-FR" sz="1600" dirty="0"/>
              <a:t>Le sujet s’est imposé dans le débat, comme dans les opinions publiques des autres pays de la région qui voient les chalutiers chinois vider leurs zones de pêche à mesure que leur étaient attribuées des licences, ou multiplier les projets d’infrastructures plus vaniteux qu’utiles au grand public, au risque de tomber dans le piège de la dette.</a:t>
            </a:r>
            <a:endParaRPr lang="fr-NC" sz="1600" dirty="0"/>
          </a:p>
          <a:p>
            <a:pPr algn="just"/>
            <a:r>
              <a:rPr lang="fr-FR" sz="1600" dirty="0"/>
              <a:t>À 500 km de Nouméa, une heure de vol, l’archipel des Vanuatu est devenu l’incarnation des ambitions chinoises dans le Pacifique Sud, une vitrine de ce que la République populaire peut offrir avec une rapidité inégalée, et des écueils. Les sociétés d’État chinoises y construisent des routes vers des régions jusqu’alors peu accessibles, Huawei installe ses réseaux de télécommunication dernier cri, mais le centre de conférences de 1 000 places à 24 millions d’euros (2,8 milliards Fcfp) construit, lui aussi par la Chine dans la capitale Port-Vila, est vide, et l’extension pour 46 millions d’euros (5,5 milliards Fcfp) prêtés par Pékin du port de la deuxième ville du pays, Luganville, inquiète l’Australie et les États-Unis en cas de conflit ouvert avec la Chine.</a:t>
            </a:r>
            <a:endParaRPr lang="fr-NC" sz="1600" dirty="0"/>
          </a:p>
          <a:p>
            <a:pPr algn="just"/>
            <a:r>
              <a:rPr lang="fr-NC" sz="1600" dirty="0"/>
              <a:t> </a:t>
            </a:r>
          </a:p>
          <a:p>
            <a:pPr algn="just"/>
            <a:r>
              <a:rPr lang="fr-FR" sz="1600" dirty="0"/>
              <a:t>Source : Harold THIBAULT, lemonde.fr, 02 octobre 2020.  </a:t>
            </a:r>
            <a:endParaRPr lang="fr-NC" sz="1600"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7B6C4B91-7AD9-D5CD-2AC6-747146F32878}"/>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96067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5570756"/>
          </a:xfrm>
          <a:prstGeom prst="rect">
            <a:avLst/>
          </a:prstGeom>
          <a:noFill/>
        </p:spPr>
        <p:txBody>
          <a:bodyPr wrap="square" rtlCol="0">
            <a:spAutoFit/>
          </a:bodyPr>
          <a:lstStyle/>
          <a:p>
            <a:r>
              <a:rPr lang="fr-FR" dirty="0"/>
              <a:t>Document 9 – </a:t>
            </a:r>
            <a:r>
              <a:rPr lang="fr-FR" b="1" dirty="0"/>
              <a:t>Les patrouilleurs, les sentinelles des eaux calédoniennes</a:t>
            </a:r>
          </a:p>
          <a:p>
            <a:endParaRPr lang="fr-NC" dirty="0"/>
          </a:p>
          <a:p>
            <a:pPr algn="just"/>
            <a:r>
              <a:rPr lang="fr-FR" sz="1600" dirty="0"/>
              <a:t>Postés à la base navale Chaleix de Nouméa, deux nouveaux patrouilleurs devraient être livrés en 2023 (baptisé </a:t>
            </a:r>
            <a:r>
              <a:rPr lang="fr-FR" sz="1600" i="1" dirty="0"/>
              <a:t>Auguste </a:t>
            </a:r>
            <a:r>
              <a:rPr lang="fr-FR" sz="1600" dirty="0"/>
              <a:t>Bénébig) et en 2024 (baptisé </a:t>
            </a:r>
            <a:r>
              <a:rPr lang="fr-FR" sz="1600" i="1" dirty="0"/>
              <a:t>Jean Tranape</a:t>
            </a:r>
            <a:r>
              <a:rPr lang="fr-FR" sz="1600" dirty="0"/>
              <a:t>). Objectif : surveiller au mieux la zone économique exclusive de la Nouvelle- Calédonie, qui s’étend sur plus d’1,7 million de km</a:t>
            </a:r>
            <a:r>
              <a:rPr lang="fr-FR" sz="1600" baseline="30000" dirty="0"/>
              <a:t>2</a:t>
            </a:r>
            <a:r>
              <a:rPr lang="fr-FR" sz="1600" dirty="0"/>
              <a:t>. Le point sur leurs missions.</a:t>
            </a:r>
            <a:endParaRPr lang="fr-NC" sz="1600" dirty="0"/>
          </a:p>
          <a:p>
            <a:pPr algn="just"/>
            <a:r>
              <a:rPr lang="fr-FR" sz="1600" dirty="0"/>
              <a:t> </a:t>
            </a:r>
            <a:endParaRPr lang="fr-NC" sz="1600" dirty="0"/>
          </a:p>
          <a:p>
            <a:pPr algn="just"/>
            <a:r>
              <a:rPr lang="fr-FR" sz="1600" dirty="0"/>
              <a:t>Les deux nouveaux patrouilleurs porteront le nom de personnalités ultramarines, engagées dans les forces françaises libres. Nommés Auguste Bénébig et Jean Tranape, ils viendront remplacer les deux P400 présents dans les eaux calédoniennes, La Moqueuse et La Glorieuse. « C’est à la fois un remplacement, on remplace deux bateaux par deux autres. Et c'est aussi une augmentation de capacité, détaille Renaud Bondil, commandant de la zone maritime de la Nouvelle-Calédonie. Ce sont des bateaux qui sont plus gros, parce qu'on passe de 400 tonnes et à plus de 1300 tonnes. Ils sont plus gros, plus grands. Ils pourront embarquer par exemple un drone qui permet de surveiller au loin au-delà de l'horizon. Ce sont des bâtiments qui auront des capacités radars supérieures, et également des capacités d'écoute, à la fois de radio et de fréquence."</a:t>
            </a:r>
            <a:endParaRPr lang="fr-NC" sz="1600" dirty="0"/>
          </a:p>
          <a:p>
            <a:pPr algn="just"/>
            <a:r>
              <a:rPr lang="fr-FR" sz="1600" dirty="0"/>
              <a:t> </a:t>
            </a:r>
            <a:endParaRPr lang="fr-NC" sz="1600" dirty="0"/>
          </a:p>
          <a:p>
            <a:pPr algn="just"/>
            <a:r>
              <a:rPr lang="fr-FR" sz="1600" dirty="0"/>
              <a:t>Deux nouveaux navires, qui devraient permettre la sécurisation des 1,7 million de km</a:t>
            </a:r>
            <a:r>
              <a:rPr lang="fr-FR" sz="1600" baseline="30000" dirty="0"/>
              <a:t>2</a:t>
            </a:r>
            <a:r>
              <a:rPr lang="fr-FR" sz="1600" dirty="0"/>
              <a:t> de la zone économique exclusive du territoire. Une initiative saluée par le sénateur Gérard Poadja et les députes Philippe Dunoyer et Philippe Gomès qui ont rappelé qu’en 2017 ils avaient interpelé le Premier ministre à ce sujet. Les députés assurent que « cette année-là, 70 embarcations illégales avaient été identifiées, une quinzaine arraisonnée et 30 tonnes d’holothuries avaient été saisies ». </a:t>
            </a:r>
            <a:endParaRPr lang="fr-NC" sz="1600" dirty="0"/>
          </a:p>
          <a:p>
            <a:r>
              <a:rPr lang="fr-NC" sz="1600" dirty="0"/>
              <a:t> </a:t>
            </a:r>
          </a:p>
          <a:p>
            <a:r>
              <a:rPr lang="fr-FR" sz="1600" dirty="0"/>
              <a:t>Source : Alix MADEC, </a:t>
            </a:r>
            <a:r>
              <a:rPr lang="fr-FR" sz="1600" i="1" dirty="0"/>
              <a:t>Les Nouvelles calédoniennes</a:t>
            </a:r>
            <a:r>
              <a:rPr lang="fr-FR" sz="1600" dirty="0"/>
              <a:t>, 24 mai 2021.  </a:t>
            </a:r>
            <a:endParaRPr lang="fr-NC" sz="1600"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pic>
        <p:nvPicPr>
          <p:cNvPr id="8" name="Image 7" descr="Une image contenant eau, bateau, ciel, extérieur&#10;&#10;Description générée automatiquement">
            <a:extLst>
              <a:ext uri="{FF2B5EF4-FFF2-40B4-BE49-F238E27FC236}">
                <a16:creationId xmlns:a16="http://schemas.microsoft.com/office/drawing/2014/main" id="{21470DCA-F9BF-6D49-CFDA-6A0B93577E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2729" y="238032"/>
            <a:ext cx="2376805" cy="1450340"/>
          </a:xfrm>
          <a:prstGeom prst="rect">
            <a:avLst/>
          </a:prstGeom>
        </p:spPr>
      </p:pic>
      <p:sp>
        <p:nvSpPr>
          <p:cNvPr id="9" name="ZoneTexte 8">
            <a:extLst>
              <a:ext uri="{FF2B5EF4-FFF2-40B4-BE49-F238E27FC236}">
                <a16:creationId xmlns:a16="http://schemas.microsoft.com/office/drawing/2014/main" id="{48DC4A83-9051-8C61-0552-6A4107A015D0}"/>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98055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719200"/>
            <a:ext cx="9801546" cy="6124754"/>
          </a:xfrm>
          <a:prstGeom prst="rect">
            <a:avLst/>
          </a:prstGeom>
          <a:noFill/>
        </p:spPr>
        <p:txBody>
          <a:bodyPr wrap="square" rtlCol="0">
            <a:spAutoFit/>
          </a:bodyPr>
          <a:lstStyle/>
          <a:p>
            <a:r>
              <a:rPr lang="fr-FR" b="1" dirty="0">
                <a:solidFill>
                  <a:srgbClr val="0070C0"/>
                </a:solidFill>
              </a:rPr>
              <a:t>C</a:t>
            </a:r>
            <a:r>
              <a:rPr lang="fr-NC" b="1" dirty="0">
                <a:solidFill>
                  <a:srgbClr val="0070C0"/>
                </a:solidFill>
              </a:rPr>
              <a:t> – La</a:t>
            </a:r>
            <a:r>
              <a:rPr lang="fr-FR" b="1" dirty="0">
                <a:solidFill>
                  <a:srgbClr val="0070C0"/>
                </a:solidFill>
              </a:rPr>
              <a:t> richesse de la biodiversité de la </a:t>
            </a:r>
            <a:r>
              <a:rPr lang="fr-NC" b="1" dirty="0">
                <a:solidFill>
                  <a:srgbClr val="0070C0"/>
                </a:solidFill>
              </a:rPr>
              <a:t>Nouvelle-Calédonie</a:t>
            </a:r>
            <a:r>
              <a:rPr lang="fr-FR" b="1" dirty="0">
                <a:solidFill>
                  <a:srgbClr val="0070C0"/>
                </a:solidFill>
              </a:rPr>
              <a:t> amène à réfléchir à une gestion durable</a:t>
            </a:r>
            <a:endParaRPr lang="fr-NC" dirty="0">
              <a:solidFill>
                <a:srgbClr val="0070C0"/>
              </a:solidFill>
            </a:endParaRPr>
          </a:p>
          <a:p>
            <a:r>
              <a:rPr lang="fr-FR" dirty="0"/>
              <a:t> </a:t>
            </a:r>
            <a:endParaRPr lang="fr-NC" dirty="0"/>
          </a:p>
          <a:p>
            <a:r>
              <a:rPr lang="fr-FR" dirty="0"/>
              <a:t>Document 10 – </a:t>
            </a:r>
            <a:r>
              <a:rPr lang="fr-FR" b="1" dirty="0"/>
              <a:t>La Nouvelle-Calédonie renforce la protection de la mer de Corail</a:t>
            </a:r>
          </a:p>
          <a:p>
            <a:endParaRPr lang="fr-NC" dirty="0"/>
          </a:p>
          <a:p>
            <a:pPr algn="just"/>
            <a:r>
              <a:rPr lang="fr-NC" sz="1600" dirty="0"/>
              <a:t>Avec ses 1,3 million de km</a:t>
            </a:r>
            <a:r>
              <a:rPr lang="fr-NC" sz="1600" baseline="30000" dirty="0"/>
              <a:t>2</a:t>
            </a:r>
            <a:r>
              <a:rPr lang="fr-NC" sz="1600" dirty="0"/>
              <a:t>, le parc de la mer de corail, créé en 2014, est l'une des plus vastes réserves marines au monde. Il abrite une biodiversité exceptionnelle avec plus de 2.000 espèces de poissons, 310 espèces de coraux et plus d'un tiers des récifs "vierges" de la planète. Toute activité humaine autre que scientifique est ainsi interdite sur certaines portions de récifs connus pour accueillir tortues vertes, requins ou baleines à bosse. Dans la partie réserve naturelle, la pêche sera interdite, y compris pour l'autoconsommation, tout comme les sports nautiques motorisés, les bivouacs ou les pique-niques à terre. L'accès sera payant et le tourisme réglementé : autorisation préalable du gouvernement pour les opérateurs de tourisme, interdiction des bateaux de plus de 200 passagers, présence à bord de personnel formé aux bonnes pratiques du parc... Le gouvernement français a salué la protection de ce "</a:t>
            </a:r>
            <a:r>
              <a:rPr lang="fr-NC" sz="1600" i="1" dirty="0"/>
              <a:t>patrimoine naturel irremplaçable</a:t>
            </a:r>
            <a:r>
              <a:rPr lang="fr-NC" sz="1600" dirty="0"/>
              <a:t>". "</a:t>
            </a:r>
            <a:r>
              <a:rPr lang="fr-NC" sz="1600" i="1" dirty="0"/>
              <a:t>C'est une étape majeure dans la structuration du parc naturel marin de la mer de corail, qui abrite et protège près d'un tiers des récifs coralliens les plus précieux de la planète</a:t>
            </a:r>
            <a:r>
              <a:rPr lang="fr-NC" sz="1600" dirty="0"/>
              <a:t>", a commenté sur Facebook le secrétaire d’État à la Transition écologique Sébastien Lecornu, se réjouissant d'une "</a:t>
            </a:r>
            <a:r>
              <a:rPr lang="fr-NC" sz="1600" i="1" dirty="0"/>
              <a:t>avancée concrète et irréversible</a:t>
            </a:r>
            <a:r>
              <a:rPr lang="fr-NC" sz="1600" dirty="0"/>
              <a:t>".</a:t>
            </a:r>
          </a:p>
          <a:p>
            <a:pPr algn="just"/>
            <a:r>
              <a:rPr lang="fr-FR" sz="1600" dirty="0"/>
              <a:t>"</a:t>
            </a:r>
            <a:r>
              <a:rPr lang="fr-FR" sz="1600" i="1" dirty="0"/>
              <a:t>C'est le genre de leadership que nous voulons voir dans la conservation des récifs coralliens et nous l'applaudissons</a:t>
            </a:r>
            <a:r>
              <a:rPr lang="fr-FR" sz="1600" dirty="0"/>
              <a:t>", a également estimé dans un communiqué John Tanzer, de WWF International. "</a:t>
            </a:r>
            <a:r>
              <a:rPr lang="fr-FR" sz="1600" i="1" dirty="0"/>
              <a:t>Avec une bonne gestion, ces aires marines protégées aideront à maintenir les populations de poissons et la santé des écosystèmes qui permettra aux récifs de résister aux impacts du changement climatique. Ce leadership doit inspirer d'autres gouvernements</a:t>
            </a:r>
            <a:r>
              <a:rPr lang="fr-FR" sz="1600" dirty="0"/>
              <a:t>", a-t-il plaidé. Les récifs coralliens, qui abritent plus d'un quart des espèces animales et végétales des océans, sont particulièrement sensibles au réchauffement et sont menacés de disparition.</a:t>
            </a:r>
            <a:endParaRPr lang="fr-NC" sz="1600" dirty="0"/>
          </a:p>
          <a:p>
            <a:pPr algn="just"/>
            <a:r>
              <a:rPr lang="fr-FR" sz="1600" dirty="0"/>
              <a:t> </a:t>
            </a:r>
            <a:endParaRPr lang="fr-NC" sz="1600" dirty="0"/>
          </a:p>
          <a:p>
            <a:pPr algn="just"/>
            <a:r>
              <a:rPr lang="fr-FR" sz="1600" dirty="0"/>
              <a:t>Source : Sciences &amp; Avenir avec AFP, 15 août 2018. </a:t>
            </a:r>
            <a:endParaRPr lang="fr-NC" sz="1600"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4EB3768B-6AF4-2CEA-83DC-0E1933F04A59}"/>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56223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2308324"/>
          </a:xfrm>
          <a:prstGeom prst="rect">
            <a:avLst/>
          </a:prstGeom>
          <a:noFill/>
        </p:spPr>
        <p:txBody>
          <a:bodyPr wrap="square" rtlCol="0">
            <a:spAutoFit/>
          </a:bodyPr>
          <a:lstStyle/>
          <a:p>
            <a:r>
              <a:rPr lang="fr-FR" dirty="0"/>
              <a:t>Document 11 – </a:t>
            </a:r>
            <a:r>
              <a:rPr lang="fr-FR" b="1" dirty="0"/>
              <a:t>Le lagon calédonien inscrit sur la liste de l’UNESCO depuis 2008</a:t>
            </a:r>
            <a:endParaRPr lang="fr-NC"/>
          </a:p>
          <a:p>
            <a:endParaRPr lang="fr-FR" dirty="0"/>
          </a:p>
          <a:p>
            <a:r>
              <a:rPr lang="fr-FR" dirty="0"/>
              <a:t>Vidéo « Passion Lagon » publiée sur le site de l’UNESCO. </a:t>
            </a:r>
            <a:endParaRPr lang="fr-NC"/>
          </a:p>
          <a:p>
            <a:endParaRPr lang="fr-FR" dirty="0"/>
          </a:p>
          <a:p>
            <a:r>
              <a:rPr lang="fr-FR" dirty="0"/>
              <a:t>Lien : </a:t>
            </a:r>
            <a:r>
              <a:rPr lang="fr-FR" u="sng" dirty="0">
                <a:hlinkClick r:id="rId3"/>
              </a:rPr>
              <a:t>https://whc.unesco.org/fr/list/1115/video/</a:t>
            </a:r>
            <a:endParaRPr lang="fr-NC"/>
          </a:p>
          <a:p>
            <a:r>
              <a:rPr lang="fr-FR" dirty="0"/>
              <a:t> </a:t>
            </a:r>
          </a:p>
          <a:p>
            <a:endParaRPr lang="fr-NC"/>
          </a:p>
          <a:p>
            <a:r>
              <a:rPr lang="fr-FR" dirty="0"/>
              <a:t>Sources : UNESCO &amp; Parcs naturels Nouvelle-Calédonie 2017. </a:t>
            </a:r>
            <a:endParaRPr lang="fr-NC"/>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223EDEBB-87D7-68DE-243D-A0387AEB640C}"/>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17558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5493812"/>
          </a:xfrm>
          <a:prstGeom prst="rect">
            <a:avLst/>
          </a:prstGeom>
          <a:noFill/>
        </p:spPr>
        <p:txBody>
          <a:bodyPr wrap="square" rtlCol="0">
            <a:spAutoFit/>
          </a:bodyPr>
          <a:lstStyle/>
          <a:p>
            <a:r>
              <a:rPr lang="fr-FR" dirty="0"/>
              <a:t>Document 11 – </a:t>
            </a:r>
            <a:r>
              <a:rPr lang="fr-FR" b="1" dirty="0"/>
              <a:t>Le projet GREEN-NC : une stratégie de gestion inclusive pour l’environnement et les espaces naturels de la Nouvelle-Calédonie</a:t>
            </a:r>
          </a:p>
          <a:p>
            <a:endParaRPr lang="fr-NC" dirty="0"/>
          </a:p>
          <a:p>
            <a:pPr algn="just"/>
            <a:r>
              <a:rPr lang="fr-FR" sz="1100" dirty="0"/>
              <a:t>La valeur, l'unicité et la vulnérabilité de la biodiversité de la Nouvelle-Calédonie, l'un des dix endroits les plus riches en termes de biodiversité dans le monde, sont des qualités incontestables de ce patrimoine environnemental. Cependant, le financement disponible pour la protection de l’environnement de la région ne correspond pas à l'échelle de la nécessité de la protection de cet environnement et ne reflète en aucun cas les défis de conservation auxquels le territoire est confronté.</a:t>
            </a:r>
            <a:endParaRPr lang="fr-NC" sz="1100" dirty="0"/>
          </a:p>
          <a:p>
            <a:pPr algn="just"/>
            <a:r>
              <a:rPr lang="fr-FR" sz="1100" dirty="0"/>
              <a:t>En termes de préservation et conservation, il convient de noter que les activités sont trop souvent fragmentées en raison du caractère institutionnel local, de même que l'organisation et les connaissances biologiques de la biodiversité font encore défaut, ce qui empêche une gestion efficace du milieu naturel calédonien. C’est pour pallier ces déficiences en matière de gestion que le projet Green-NC a vu le jour. Il offre ainsi l'opportunité de développer des actions synergiques, convergentes et complémentaires sur les sites prioritaires en améliorant notamment les connaissances essentielles par des formations ciblées des professionnels chargés de la protection de l’environnement local, et tente par là-même d’améliorer la gestion du territoire à différentes échelles pour renforcer la gouvernance collective.</a:t>
            </a:r>
            <a:endParaRPr lang="fr-NC" sz="1100" dirty="0"/>
          </a:p>
          <a:p>
            <a:pPr algn="just"/>
            <a:r>
              <a:rPr lang="fr-FR" sz="1100" dirty="0"/>
              <a:t>En effet, dans beaucoup de cas où on observe une défaillance du système de protection environnementale, la première cause reste liée à la prise de décision et au manque de collaboration entre les acteurs impliqués dans les différentes tâches, qu’il s’agisse de la protection, de la restauration ou de la réduction de la menace sur l’environnement. Appliquer ces différentes directives contribuera à créer des bases solides pour une gestion plus durable des ressources naturelles en Nouvelle-Calédonie et aidera ainsi l’archipel à s'adapter aux changements écologiques et socio-économiques.</a:t>
            </a:r>
            <a:endParaRPr lang="fr-NC" sz="1100" dirty="0"/>
          </a:p>
          <a:p>
            <a:pPr algn="just"/>
            <a:r>
              <a:rPr lang="fr-FR" sz="1100" dirty="0"/>
              <a:t>En outre, le projet GREEN-NC soutient le développement et le renforcement d'un réseau local reliant les sites naturels des grands importance environnementale, identifiés et gérés par des communautés compétentes, notamment de grands parcs naturels, qui pourraient ouvrir la voie à d’autres projets environnementaux. L'objectif global est de contribuer à la conservation de la biodiversité et la préservation des multiples écosystèmes de la Nouvelle-Calédonie.</a:t>
            </a:r>
            <a:endParaRPr lang="fr-NC" sz="1100" dirty="0"/>
          </a:p>
          <a:p>
            <a:pPr algn="just"/>
            <a:r>
              <a:rPr lang="fr-FR" sz="1100" dirty="0"/>
              <a:t>Ainsi, les réalisations du projet GREEN-NC ont atteint trois objectifs, à savoir, l’améliorer les connaissances sur la biodiversité et les écosystèmes, en prêtant notamment une attention particulière à l'étude des espèces endémiques uniques en Nouvelle-Calédonie, tels que les conifères et les palmiers par exemple. Cette initiative a aussi permis de renforcer les activités de gestion foncière existantes et d’émettre des propositions quant à la réglementation du commerce de la biodiversité locale pour gérer durablement les ressources de l’archipel. Le projet contribue également à la mise en œuvre de plans de gestion dans certaines aires marines protégées (AMP) par des associations de financement pour </a:t>
            </a:r>
            <a:endParaRPr lang="fr-NC" sz="1100" dirty="0"/>
          </a:p>
          <a:p>
            <a:pPr algn="just"/>
            <a:r>
              <a:rPr lang="fr-FR" sz="1100" dirty="0"/>
              <a:t>coordonner la cogestion du processus et il permet aussi la mise en place de mesures sur les petites îles pour orienter les visiteurs loin des zones écologiquement sensibles et limiter les impacts du tourisme de masse. Enfin, ce projet renforce la gouvernance collective de la gestion de ressources naturelles en développant des stratégies locales et avec la création d’une commission composée de personnes spécialisées dans différents domaines de protection environnementale, ce qui permet une mobilisation à différentes échelles, l'une des clés de la réussite d'un projet de gestion durable.</a:t>
            </a:r>
            <a:endParaRPr lang="fr-NC" sz="1100" dirty="0"/>
          </a:p>
          <a:p>
            <a:pPr algn="just"/>
            <a:r>
              <a:rPr lang="fr-FR" sz="1100" dirty="0"/>
              <a:t> </a:t>
            </a:r>
            <a:endParaRPr lang="fr-NC" sz="1100" dirty="0"/>
          </a:p>
          <a:p>
            <a:pPr algn="just"/>
            <a:r>
              <a:rPr lang="fr-FR" sz="1100" dirty="0"/>
              <a:t>Source : Mathilde AUPETIT, Média Terre (Système d’information mondial francophone pour le développement durable), OIF (Organisation internationale de la francophonie), mediaterre.org, 11 septembre 2020. </a:t>
            </a:r>
            <a:endParaRPr lang="fr-NC" sz="1100"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162ABBDA-24AE-C30B-0DC3-AC6960DBAA32}"/>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2114221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7" y="1284270"/>
            <a:ext cx="10921430" cy="3785652"/>
          </a:xfrm>
          <a:prstGeom prst="rect">
            <a:avLst/>
          </a:prstGeom>
          <a:noFill/>
        </p:spPr>
        <p:txBody>
          <a:bodyPr wrap="square" rtlCol="0">
            <a:spAutoFit/>
          </a:bodyPr>
          <a:lstStyle/>
          <a:p>
            <a:pPr lvl="0"/>
            <a:r>
              <a:rPr lang="fr-NC" sz="2000" b="1">
                <a:solidFill>
                  <a:srgbClr val="77B82A"/>
                </a:solidFill>
              </a:rPr>
              <a:t>Activité 2 – </a:t>
            </a:r>
            <a:r>
              <a:rPr lang="fr-NC" sz="2000" b="1"/>
              <a:t>L’espace maritime calédonien : un enjeu planétaire</a:t>
            </a:r>
          </a:p>
          <a:p>
            <a:pPr lvl="0"/>
            <a:endParaRPr lang="fr-NC" sz="2000" b="1"/>
          </a:p>
          <a:p>
            <a:r>
              <a:rPr lang="fr-FR" sz="2000" dirty="0"/>
              <a:t>Rédiger une tribune qui serait publiée dans le journal </a:t>
            </a:r>
            <a:r>
              <a:rPr lang="fr-FR" sz="2000" i="1" dirty="0"/>
              <a:t>Le Monde </a:t>
            </a:r>
            <a:r>
              <a:rPr lang="fr-FR" sz="2000" dirty="0"/>
              <a:t>: </a:t>
            </a:r>
            <a:endParaRPr lang="fr-NC" sz="2000"/>
          </a:p>
          <a:p>
            <a:pPr lvl="0"/>
            <a:endParaRPr lang="fr-FR" sz="2000" b="1" dirty="0"/>
          </a:p>
          <a:p>
            <a:pPr marL="1200150" lvl="2" indent="-285750" algn="just">
              <a:buFont typeface="Wingdings" pitchFamily="2" charset="2"/>
              <a:buChar char="ü"/>
            </a:pPr>
            <a:r>
              <a:rPr lang="fr-FR" sz="2000" b="1" dirty="0"/>
              <a:t>Promouvoir</a:t>
            </a:r>
            <a:r>
              <a:rPr lang="fr-FR" sz="2000" dirty="0"/>
              <a:t> l’</a:t>
            </a:r>
            <a:r>
              <a:rPr lang="fr-NC" sz="2000"/>
              <a:t>exceptionnelle </a:t>
            </a:r>
            <a:r>
              <a:rPr lang="fr-NC" sz="2000" u="sng"/>
              <a:t>biodiversité</a:t>
            </a:r>
            <a:r>
              <a:rPr lang="fr-NC" sz="2000"/>
              <a:t> de la Nouvelle-Calédonie</a:t>
            </a:r>
            <a:r>
              <a:rPr lang="fr-FR" sz="2000" dirty="0"/>
              <a:t> et les </a:t>
            </a:r>
            <a:r>
              <a:rPr lang="fr-FR" sz="2000" u="sng" dirty="0"/>
              <a:t>richesses</a:t>
            </a:r>
            <a:r>
              <a:rPr lang="fr-FR" sz="2000" dirty="0"/>
              <a:t> </a:t>
            </a:r>
            <a:r>
              <a:rPr lang="fr-FR" sz="2000" u="sng" dirty="0"/>
              <a:t>naturelles</a:t>
            </a:r>
            <a:r>
              <a:rPr lang="fr-FR" sz="2000" dirty="0"/>
              <a:t> de ses fonds marins. </a:t>
            </a:r>
          </a:p>
          <a:p>
            <a:pPr marL="1200150" lvl="2" indent="-285750" algn="just">
              <a:buFont typeface="Wingdings" pitchFamily="2" charset="2"/>
              <a:buChar char="ü"/>
            </a:pPr>
            <a:endParaRPr lang="fr-NC" sz="2000"/>
          </a:p>
          <a:p>
            <a:pPr marL="1200150" lvl="2" indent="-285750" algn="just">
              <a:buFont typeface="Wingdings" pitchFamily="2" charset="2"/>
              <a:buChar char="ü"/>
            </a:pPr>
            <a:r>
              <a:rPr lang="fr-FR" sz="2000" b="1" dirty="0"/>
              <a:t>Alerter</a:t>
            </a:r>
            <a:r>
              <a:rPr lang="fr-FR" sz="2000" dirty="0"/>
              <a:t> sur les </a:t>
            </a:r>
            <a:r>
              <a:rPr lang="fr-FR" sz="2000" u="sng" dirty="0"/>
              <a:t>menaces</a:t>
            </a:r>
            <a:r>
              <a:rPr lang="fr-FR" sz="2000" dirty="0"/>
              <a:t> et les </a:t>
            </a:r>
            <a:r>
              <a:rPr lang="fr-FR" sz="2000" u="sng" dirty="0"/>
              <a:t>convoitises</a:t>
            </a:r>
            <a:r>
              <a:rPr lang="fr-FR" sz="2000" dirty="0"/>
              <a:t> qui s’exercent sur les ressources des espaces maritimes de la Nouvelle-Calédonie. </a:t>
            </a:r>
          </a:p>
          <a:p>
            <a:pPr marL="1200150" lvl="2" indent="-285750" algn="just">
              <a:buFont typeface="Wingdings" pitchFamily="2" charset="2"/>
              <a:buChar char="ü"/>
            </a:pPr>
            <a:endParaRPr lang="fr-NC" sz="2000"/>
          </a:p>
          <a:p>
            <a:pPr marL="1200150" lvl="2" indent="-285750" algn="just">
              <a:buFont typeface="Wingdings" pitchFamily="2" charset="2"/>
              <a:buChar char="ü"/>
            </a:pPr>
            <a:r>
              <a:rPr lang="fr-FR" sz="2000" b="1" dirty="0"/>
              <a:t>S</a:t>
            </a:r>
            <a:r>
              <a:rPr lang="fr-NC" sz="2000" b="1"/>
              <a:t>ensibiliser</a:t>
            </a:r>
            <a:r>
              <a:rPr lang="fr-FR" sz="2000" dirty="0"/>
              <a:t> les différents acteurs sur une </a:t>
            </a:r>
            <a:r>
              <a:rPr lang="fr-FR" sz="2000" u="sng" dirty="0"/>
              <a:t>gestion durable</a:t>
            </a:r>
            <a:r>
              <a:rPr lang="fr-FR" sz="2000" dirty="0"/>
              <a:t> des espaces maritimes calédoniens.  </a:t>
            </a:r>
            <a:endParaRPr lang="fr-NC" sz="200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ACBF8663-42BA-4608-F705-8C15C77439F1}"/>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774412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7" y="1284270"/>
            <a:ext cx="11555003" cy="5016758"/>
          </a:xfrm>
          <a:prstGeom prst="rect">
            <a:avLst/>
          </a:prstGeom>
          <a:noFill/>
        </p:spPr>
        <p:txBody>
          <a:bodyPr wrap="square" rtlCol="0">
            <a:spAutoFit/>
          </a:bodyPr>
          <a:lstStyle/>
          <a:p>
            <a:pPr lvl="0"/>
            <a:r>
              <a:rPr lang="fr-NC" sz="2000" b="1" dirty="0">
                <a:solidFill>
                  <a:srgbClr val="77B82A"/>
                </a:solidFill>
              </a:rPr>
              <a:t>THÈME 1 – De nouveaux espaces de conquête</a:t>
            </a:r>
          </a:p>
          <a:p>
            <a:pPr lvl="0"/>
            <a:endParaRPr lang="fr-NC" sz="2000" b="1" dirty="0"/>
          </a:p>
          <a:p>
            <a:pPr lvl="0"/>
            <a:r>
              <a:rPr lang="fr-NC" sz="2000" b="1" dirty="0">
                <a:solidFill>
                  <a:srgbClr val="77B82A"/>
                </a:solidFill>
              </a:rPr>
              <a:t>Objet conclusif </a:t>
            </a:r>
          </a:p>
          <a:p>
            <a:pPr lvl="0"/>
            <a:endParaRPr lang="fr-NC" sz="2000" b="1" dirty="0"/>
          </a:p>
          <a:p>
            <a:pPr lvl="0"/>
            <a:r>
              <a:rPr lang="fr-NC" sz="2000" b="1" dirty="0">
                <a:solidFill>
                  <a:srgbClr val="77B82A"/>
                </a:solidFill>
              </a:rPr>
              <a:t>Activité 3 – </a:t>
            </a:r>
            <a:r>
              <a:rPr lang="fr-NC" sz="2000" b="1" dirty="0"/>
              <a:t>Les ambitions de la Chine dans le P</a:t>
            </a:r>
            <a:r>
              <a:rPr lang="fr-FR" sz="2000" b="1" dirty="0"/>
              <a:t>a</a:t>
            </a:r>
            <a:r>
              <a:rPr lang="fr-NC" sz="2000" b="1" dirty="0"/>
              <a:t>cifique </a:t>
            </a:r>
          </a:p>
          <a:p>
            <a:pPr lvl="0"/>
            <a:endParaRPr lang="fr-NC" sz="2000" b="1" dirty="0"/>
          </a:p>
          <a:p>
            <a:pPr lvl="0"/>
            <a:r>
              <a:rPr lang="fr-NC" sz="2000" dirty="0"/>
              <a:t>En salle info, durant 2h, compléter, à l’aide de ses recherches, un tableau en lien avec les 3 axes suivants : </a:t>
            </a:r>
          </a:p>
          <a:p>
            <a:pPr lvl="0"/>
            <a:endParaRPr lang="fr-NC" sz="2000" b="1" dirty="0"/>
          </a:p>
          <a:p>
            <a:pPr marL="800100" lvl="1" indent="-342900">
              <a:buFont typeface="Wingdings" pitchFamily="2" charset="2"/>
              <a:buChar char="ü"/>
            </a:pPr>
            <a:r>
              <a:rPr lang="fr-FR" sz="2000" dirty="0"/>
              <a:t>Comment se manifeste la présence chinoise dans le Pacifique ?</a:t>
            </a:r>
          </a:p>
          <a:p>
            <a:pPr lvl="1"/>
            <a:r>
              <a:rPr lang="fr-FR" sz="2000" dirty="0"/>
              <a:t>      (navires de pêche, accord commercial avec un État, Aides publiques au développement…)</a:t>
            </a:r>
          </a:p>
          <a:p>
            <a:pPr lvl="1"/>
            <a:r>
              <a:rPr lang="fr-FR" sz="2000" dirty="0"/>
              <a:t> </a:t>
            </a:r>
          </a:p>
          <a:p>
            <a:pPr marL="800100" lvl="1" indent="-342900">
              <a:buFont typeface="Wingdings" pitchFamily="2" charset="2"/>
              <a:buChar char="ü"/>
            </a:pPr>
            <a:r>
              <a:rPr lang="fr-FR" sz="2000" dirty="0"/>
              <a:t>Comment réagissent les États et territoires du Pacifique ?</a:t>
            </a:r>
          </a:p>
          <a:p>
            <a:pPr lvl="1"/>
            <a:r>
              <a:rPr lang="fr-FR" sz="2000" dirty="0"/>
              <a:t>      (méfiance des puissances régionales, rapprochement diplomatique, relations de dépendance…)</a:t>
            </a:r>
            <a:endParaRPr lang="fr-NC" sz="2000" dirty="0"/>
          </a:p>
          <a:p>
            <a:pPr lvl="1"/>
            <a:endParaRPr lang="fr-NC" sz="2000" dirty="0"/>
          </a:p>
          <a:p>
            <a:pPr marL="800100" lvl="1" indent="-342900">
              <a:buFont typeface="Wingdings" pitchFamily="2" charset="2"/>
              <a:buChar char="ü"/>
            </a:pPr>
            <a:r>
              <a:rPr lang="fr-NC" sz="2000" dirty="0"/>
              <a:t>Quelle est la position de la Nouvelle-C</a:t>
            </a:r>
            <a:r>
              <a:rPr lang="fr-FR" sz="2000" dirty="0"/>
              <a:t>a</a:t>
            </a:r>
            <a:r>
              <a:rPr lang="fr-NC" sz="2000" dirty="0"/>
              <a:t>lédonie et de la France à l’égard de l’hégémonie chinoise ? </a:t>
            </a:r>
          </a:p>
          <a:p>
            <a:pPr lvl="1"/>
            <a:r>
              <a:rPr lang="fr-NC" sz="2000" dirty="0"/>
              <a:t>     (renforcer la coopération régionale France/Australie, élargir la stratégie dans un axe indo-pacifique…)</a:t>
            </a:r>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ACBF8663-42BA-4608-F705-8C15C77439F1}"/>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99063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7" y="1284270"/>
            <a:ext cx="10900881" cy="5016758"/>
          </a:xfrm>
          <a:prstGeom prst="rect">
            <a:avLst/>
          </a:prstGeom>
          <a:noFill/>
        </p:spPr>
        <p:txBody>
          <a:bodyPr wrap="square" rtlCol="0">
            <a:spAutoFit/>
          </a:bodyPr>
          <a:lstStyle/>
          <a:p>
            <a:pPr lvl="0"/>
            <a:r>
              <a:rPr lang="fr-NC" sz="2000" b="1" dirty="0">
                <a:solidFill>
                  <a:srgbClr val="77B82A"/>
                </a:solidFill>
              </a:rPr>
              <a:t>THÈME 2 – Faire la guerre, faire la paix</a:t>
            </a:r>
          </a:p>
          <a:p>
            <a:pPr lvl="0"/>
            <a:endParaRPr lang="fr-NC" sz="2000" b="1" dirty="0">
              <a:solidFill>
                <a:srgbClr val="77B82A"/>
              </a:solidFill>
            </a:endParaRPr>
          </a:p>
          <a:p>
            <a:pPr lvl="0"/>
            <a:r>
              <a:rPr lang="fr-NC" sz="2000" b="1" dirty="0">
                <a:solidFill>
                  <a:srgbClr val="77B82A"/>
                </a:solidFill>
              </a:rPr>
              <a:t>Introduction</a:t>
            </a:r>
          </a:p>
          <a:p>
            <a:pPr lvl="0" algn="just"/>
            <a:endParaRPr lang="fr-NC" sz="2000" b="1" dirty="0"/>
          </a:p>
          <a:p>
            <a:pPr lvl="0" algn="just"/>
            <a:r>
              <a:rPr lang="fr-NC" sz="2000" b="1" dirty="0">
                <a:solidFill>
                  <a:srgbClr val="77B82A"/>
                </a:solidFill>
              </a:rPr>
              <a:t>Activité 1 – </a:t>
            </a:r>
            <a:r>
              <a:rPr lang="fr-NC" sz="2000" b="1" dirty="0"/>
              <a:t>Les enjeux durant la période dite des « Événements » en Nouvelle-Calédonie (1984-1988) et tentative de résolution avec les Accords de Matignon-Oudinot (1988)</a:t>
            </a:r>
          </a:p>
          <a:p>
            <a:pPr lvl="0" algn="just"/>
            <a:endParaRPr lang="fr-NC" sz="2000" b="1" dirty="0"/>
          </a:p>
          <a:p>
            <a:pPr lvl="0" algn="just"/>
            <a:r>
              <a:rPr lang="fr-NC" sz="2000" dirty="0"/>
              <a:t>En lien avec le chapitre d’histoire « La Nouvelle-Calédonie de 1946 à nos jours : transformations politiques,  économiques, sociales et culturelles », montrer l’apport de l’histoire à la spécialité HGGSP. Comment articuler succession de faits historiques et enjeux politiques ? Quels sont les enjeux que révèle cette période trouble de l’histoire contemporaine de la Nouvelle-Calédonie ? </a:t>
            </a:r>
          </a:p>
          <a:p>
            <a:pPr lvl="0" algn="just"/>
            <a:endParaRPr lang="fr-NC" sz="2000" dirty="0"/>
          </a:p>
          <a:p>
            <a:pPr marL="1714500" lvl="3" indent="-342900" algn="just">
              <a:buFont typeface="Wingdings" pitchFamily="2" charset="2"/>
              <a:buChar char="ü"/>
            </a:pPr>
            <a:r>
              <a:rPr lang="fr-NC" sz="2000" dirty="0"/>
              <a:t>Les enjeux pour le mouvement indépendantiste</a:t>
            </a:r>
          </a:p>
          <a:p>
            <a:pPr marL="1714500" lvl="3" indent="-342900" algn="just">
              <a:buFont typeface="Wingdings" pitchFamily="2" charset="2"/>
              <a:buChar char="ü"/>
            </a:pPr>
            <a:r>
              <a:rPr lang="fr-NC" sz="2000" dirty="0"/>
              <a:t>Les enjeux pour les Loyalistes</a:t>
            </a:r>
          </a:p>
          <a:p>
            <a:pPr marL="1714500" lvl="3" indent="-342900" algn="just">
              <a:buFont typeface="Wingdings" pitchFamily="2" charset="2"/>
              <a:buChar char="ü"/>
            </a:pPr>
            <a:r>
              <a:rPr lang="fr-NC" sz="2000" dirty="0"/>
              <a:t>Les enjeux pour la France</a:t>
            </a:r>
          </a:p>
          <a:p>
            <a:pPr lvl="0"/>
            <a:endParaRPr lang="fr-NC" sz="2000" b="1"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9445F5A0-FDE3-5FC5-8F1D-EFEEA1256338}"/>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292617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7" y="1284270"/>
            <a:ext cx="10900881" cy="4708981"/>
          </a:xfrm>
          <a:prstGeom prst="rect">
            <a:avLst/>
          </a:prstGeom>
          <a:noFill/>
        </p:spPr>
        <p:txBody>
          <a:bodyPr wrap="square" rtlCol="0">
            <a:spAutoFit/>
          </a:bodyPr>
          <a:lstStyle/>
          <a:p>
            <a:pPr lvl="0"/>
            <a:r>
              <a:rPr lang="fr-NC" sz="2000" b="1" dirty="0">
                <a:solidFill>
                  <a:srgbClr val="77B82A"/>
                </a:solidFill>
              </a:rPr>
              <a:t>THÈME 4 – Identifier, protéger et valoriser le patrimoine</a:t>
            </a:r>
          </a:p>
          <a:p>
            <a:pPr lvl="0"/>
            <a:endParaRPr lang="fr-NC" sz="2000" b="1" dirty="0">
              <a:solidFill>
                <a:srgbClr val="77B82A"/>
              </a:solidFill>
            </a:endParaRPr>
          </a:p>
          <a:p>
            <a:pPr lvl="0"/>
            <a:r>
              <a:rPr lang="fr-NC" sz="2000" b="1" dirty="0">
                <a:solidFill>
                  <a:srgbClr val="77B82A"/>
                </a:solidFill>
              </a:rPr>
              <a:t>Introduction</a:t>
            </a:r>
          </a:p>
          <a:p>
            <a:pPr lvl="0" algn="just"/>
            <a:endParaRPr lang="fr-NC" sz="2000" b="1" dirty="0"/>
          </a:p>
          <a:p>
            <a:pPr lvl="0" algn="just"/>
            <a:r>
              <a:rPr lang="fr-NC" sz="2000" b="1" dirty="0">
                <a:solidFill>
                  <a:srgbClr val="77B82A"/>
                </a:solidFill>
              </a:rPr>
              <a:t>Activité 1 – </a:t>
            </a:r>
            <a:r>
              <a:rPr lang="fr-NC" sz="2000" b="1" dirty="0"/>
              <a:t>Le patrimoine historique calédonien</a:t>
            </a:r>
          </a:p>
          <a:p>
            <a:pPr lvl="0" algn="just"/>
            <a:endParaRPr lang="fr-NC" sz="2000" b="1" dirty="0"/>
          </a:p>
          <a:p>
            <a:pPr lvl="0" algn="just"/>
            <a:r>
              <a:rPr lang="fr-NC" sz="2000" dirty="0"/>
              <a:t>Proposer aux élèves une liste de plusieurs sites patrimoniaux historiques variés (urbain, rural, industriel…) afin de relever le rôle des acteurs privés et publics, la répartition des compétences entre les collectivités, les mesures de protection et les exemples de valorisation). </a:t>
            </a:r>
          </a:p>
          <a:p>
            <a:pPr lvl="0" algn="just"/>
            <a:endParaRPr lang="fr-NC" sz="2000" dirty="0"/>
          </a:p>
          <a:p>
            <a:pPr marL="1714500" lvl="3" indent="-342900" algn="just">
              <a:buFont typeface="Wingdings" pitchFamily="2" charset="2"/>
              <a:buChar char="ü"/>
            </a:pPr>
            <a:r>
              <a:rPr lang="fr-NC" sz="2000" dirty="0"/>
              <a:t>La politique de protection</a:t>
            </a:r>
          </a:p>
          <a:p>
            <a:pPr marL="1714500" lvl="3" indent="-342900" algn="just">
              <a:buFont typeface="Wingdings" pitchFamily="2" charset="2"/>
              <a:buChar char="ü"/>
            </a:pPr>
            <a:r>
              <a:rPr lang="fr-NC" sz="2000" dirty="0"/>
              <a:t>La politique de valorisation</a:t>
            </a:r>
          </a:p>
          <a:p>
            <a:pPr marL="1714500" lvl="3" indent="-342900" algn="just">
              <a:buFont typeface="Wingdings" pitchFamily="2" charset="2"/>
              <a:buChar char="ü"/>
            </a:pPr>
            <a:r>
              <a:rPr lang="fr-NC" sz="2000" dirty="0"/>
              <a:t>L’enjeu patrimonial</a:t>
            </a:r>
          </a:p>
          <a:p>
            <a:pPr marL="0" lvl="3" algn="just"/>
            <a:endParaRPr lang="fr-NC" sz="2000" b="1" dirty="0"/>
          </a:p>
          <a:p>
            <a:pPr marL="0" lvl="3" algn="just"/>
            <a:r>
              <a:rPr lang="fr-NC" sz="2000" dirty="0"/>
              <a:t>Établir une liste d’exemples de patrimoine vivant, naturel, culturel, immatériel… présents en Calédonie. </a:t>
            </a:r>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9445F5A0-FDE3-5FC5-8F1D-EFEEA1256338}"/>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94220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B790D601-EF4A-8347-3522-5E843FCB73FF}"/>
              </a:ext>
            </a:extLst>
          </p:cNvPr>
          <p:cNvSpPr txBox="1"/>
          <p:nvPr/>
        </p:nvSpPr>
        <p:spPr>
          <a:xfrm>
            <a:off x="0" y="287676"/>
            <a:ext cx="12192000" cy="584775"/>
          </a:xfrm>
          <a:prstGeom prst="rect">
            <a:avLst/>
          </a:prstGeom>
          <a:noFill/>
        </p:spPr>
        <p:txBody>
          <a:bodyPr wrap="square" rtlCol="0">
            <a:spAutoFit/>
          </a:bodyPr>
          <a:lstStyle/>
          <a:p>
            <a:pPr algn="ctr"/>
            <a:r>
              <a:rPr lang="fr-NC" sz="3200" b="1">
                <a:solidFill>
                  <a:srgbClr val="77B82A"/>
                </a:solidFill>
              </a:rPr>
              <a:t>SPÉCIALITÉ HGGSP – NIVEAU TERMINALE</a:t>
            </a:r>
          </a:p>
        </p:txBody>
      </p:sp>
      <p:sp>
        <p:nvSpPr>
          <p:cNvPr id="5" name="ZoneTexte 4">
            <a:extLst>
              <a:ext uri="{FF2B5EF4-FFF2-40B4-BE49-F238E27FC236}">
                <a16:creationId xmlns:a16="http://schemas.microsoft.com/office/drawing/2014/main" id="{B619BB53-EEB5-D8C6-1B51-478807C29933}"/>
              </a:ext>
            </a:extLst>
          </p:cNvPr>
          <p:cNvSpPr txBox="1"/>
          <p:nvPr/>
        </p:nvSpPr>
        <p:spPr>
          <a:xfrm>
            <a:off x="0" y="3010328"/>
            <a:ext cx="12192000" cy="1077218"/>
          </a:xfrm>
          <a:prstGeom prst="rect">
            <a:avLst/>
          </a:prstGeom>
          <a:noFill/>
        </p:spPr>
        <p:txBody>
          <a:bodyPr wrap="square" rtlCol="0">
            <a:spAutoFit/>
          </a:bodyPr>
          <a:lstStyle/>
          <a:p>
            <a:endParaRPr lang="fr-NC"/>
          </a:p>
          <a:p>
            <a:pPr algn="ctr"/>
            <a:r>
              <a:rPr lang="fr-NC" sz="2800" b="1"/>
              <a:t>Partie 1 – Exemples de contextualisation d’un thème du programme</a:t>
            </a:r>
          </a:p>
          <a:p>
            <a:endParaRPr lang="fr-NC"/>
          </a:p>
        </p:txBody>
      </p:sp>
      <p:sp>
        <p:nvSpPr>
          <p:cNvPr id="6" name="ZoneTexte 5">
            <a:extLst>
              <a:ext uri="{FF2B5EF4-FFF2-40B4-BE49-F238E27FC236}">
                <a16:creationId xmlns:a16="http://schemas.microsoft.com/office/drawing/2014/main" id="{84AC3CBE-5319-689C-8403-C617F2FF2E03}"/>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365617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B790D601-EF4A-8347-3522-5E843FCB73FF}"/>
              </a:ext>
            </a:extLst>
          </p:cNvPr>
          <p:cNvSpPr txBox="1"/>
          <p:nvPr/>
        </p:nvSpPr>
        <p:spPr>
          <a:xfrm>
            <a:off x="0" y="287676"/>
            <a:ext cx="12192000" cy="584775"/>
          </a:xfrm>
          <a:prstGeom prst="rect">
            <a:avLst/>
          </a:prstGeom>
          <a:noFill/>
        </p:spPr>
        <p:txBody>
          <a:bodyPr wrap="square" rtlCol="0">
            <a:spAutoFit/>
          </a:bodyPr>
          <a:lstStyle/>
          <a:p>
            <a:pPr algn="ctr"/>
            <a:r>
              <a:rPr lang="fr-NC" sz="3200" b="1">
                <a:solidFill>
                  <a:srgbClr val="77B82A"/>
                </a:solidFill>
              </a:rPr>
              <a:t>SPÉCIALITÉ HGGSP – NIVEAU TERMINALE</a:t>
            </a:r>
          </a:p>
        </p:txBody>
      </p:sp>
      <p:sp>
        <p:nvSpPr>
          <p:cNvPr id="5" name="ZoneTexte 4">
            <a:extLst>
              <a:ext uri="{FF2B5EF4-FFF2-40B4-BE49-F238E27FC236}">
                <a16:creationId xmlns:a16="http://schemas.microsoft.com/office/drawing/2014/main" id="{B619BB53-EEB5-D8C6-1B51-478807C29933}"/>
              </a:ext>
            </a:extLst>
          </p:cNvPr>
          <p:cNvSpPr txBox="1"/>
          <p:nvPr/>
        </p:nvSpPr>
        <p:spPr>
          <a:xfrm>
            <a:off x="0" y="3010328"/>
            <a:ext cx="12192000" cy="1077218"/>
          </a:xfrm>
          <a:prstGeom prst="rect">
            <a:avLst/>
          </a:prstGeom>
          <a:noFill/>
        </p:spPr>
        <p:txBody>
          <a:bodyPr wrap="square" rtlCol="0">
            <a:spAutoFit/>
          </a:bodyPr>
          <a:lstStyle/>
          <a:p>
            <a:endParaRPr lang="fr-NC"/>
          </a:p>
          <a:p>
            <a:pPr algn="ctr"/>
            <a:r>
              <a:rPr lang="fr-NC" sz="2800" b="1"/>
              <a:t>Exemples de sujets contextualisés pour le Grand Oral</a:t>
            </a:r>
          </a:p>
          <a:p>
            <a:endParaRPr lang="fr-NC"/>
          </a:p>
        </p:txBody>
      </p:sp>
      <p:sp>
        <p:nvSpPr>
          <p:cNvPr id="6" name="ZoneTexte 5">
            <a:extLst>
              <a:ext uri="{FF2B5EF4-FFF2-40B4-BE49-F238E27FC236}">
                <a16:creationId xmlns:a16="http://schemas.microsoft.com/office/drawing/2014/main" id="{78CB6111-C0AD-FCB4-60BF-7C38DE907749}"/>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95365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5" name="ZoneTexte 4">
            <a:extLst>
              <a:ext uri="{FF2B5EF4-FFF2-40B4-BE49-F238E27FC236}">
                <a16:creationId xmlns:a16="http://schemas.microsoft.com/office/drawing/2014/main" id="{BA6E1907-0B42-FC1C-D962-42AFC3172FCC}"/>
              </a:ext>
            </a:extLst>
          </p:cNvPr>
          <p:cNvSpPr txBox="1"/>
          <p:nvPr/>
        </p:nvSpPr>
        <p:spPr>
          <a:xfrm>
            <a:off x="0" y="287676"/>
            <a:ext cx="10828962" cy="369332"/>
          </a:xfrm>
          <a:prstGeom prst="rect">
            <a:avLst/>
          </a:prstGeom>
          <a:noFill/>
        </p:spPr>
        <p:txBody>
          <a:bodyPr wrap="square" rtlCol="0">
            <a:spAutoFit/>
          </a:bodyPr>
          <a:lstStyle/>
          <a:p>
            <a:pPr algn="ctr"/>
            <a:r>
              <a:rPr lang="fr-NC" b="1"/>
              <a:t>PROPOSITIONS DE SUJETS CONTEXTUALISÉS EN HGGSP POUR LE GRAND ORAL</a:t>
            </a:r>
          </a:p>
        </p:txBody>
      </p:sp>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4801314"/>
          </a:xfrm>
          <a:prstGeom prst="rect">
            <a:avLst/>
          </a:prstGeom>
          <a:noFill/>
        </p:spPr>
        <p:txBody>
          <a:bodyPr wrap="square" rtlCol="0">
            <a:spAutoFit/>
          </a:bodyPr>
          <a:lstStyle/>
          <a:p>
            <a:r>
              <a:rPr lang="fr-NC" b="1"/>
              <a:t>THÈME 1 – </a:t>
            </a:r>
            <a:r>
              <a:rPr lang="fr-NC" b="1">
                <a:solidFill>
                  <a:srgbClr val="77B82A"/>
                </a:solidFill>
              </a:rPr>
              <a:t>À LA CONQUÊTE DE NOUVEAUX ESPACES</a:t>
            </a:r>
          </a:p>
          <a:p>
            <a:endParaRPr lang="fr-NC"/>
          </a:p>
          <a:p>
            <a:pPr marL="342900" indent="-342900">
              <a:buAutoNum type="arabicPeriod"/>
            </a:pPr>
            <a:r>
              <a:rPr lang="fr-NC"/>
              <a:t>Pourquoi la Chine part-elle à la conquete de l’océan Pacifique ? </a:t>
            </a:r>
          </a:p>
          <a:p>
            <a:pPr marL="342900" indent="-342900">
              <a:buFontTx/>
              <a:buAutoNum type="arabicPeriod"/>
            </a:pPr>
            <a:r>
              <a:rPr lang="fr-FR" dirty="0"/>
              <a:t>En quoi la Nouvelle-Calédonie peut-elle être un enjeu géostratégique pour les puissances mondiales ? </a:t>
            </a:r>
            <a:endParaRPr lang="fr-NC"/>
          </a:p>
          <a:p>
            <a:pPr marL="342900" indent="-342900">
              <a:buFontTx/>
              <a:buAutoNum type="arabicPeriod"/>
            </a:pPr>
            <a:r>
              <a:rPr lang="fr-FR" dirty="0"/>
              <a:t>Quels sont les enjeux d’un traité international sur la haute mer ? Quelles répercussions pour le bassin Pacifique ?</a:t>
            </a:r>
          </a:p>
          <a:p>
            <a:pPr marL="342900" indent="-342900">
              <a:buFontTx/>
              <a:buAutoNum type="arabicPeriod"/>
            </a:pPr>
            <a:r>
              <a:rPr lang="fr-FR" dirty="0"/>
              <a:t>Quelle place pour la Nouvelle-Calédonie dans l’axe indo-Pacifique ? </a:t>
            </a:r>
          </a:p>
          <a:p>
            <a:pPr marL="342900" indent="-342900">
              <a:buFontTx/>
              <a:buAutoNum type="arabicPeriod"/>
            </a:pPr>
            <a:r>
              <a:rPr lang="fr-FR" dirty="0"/>
              <a:t>Indépendante ou française, quelles ambitions de la France pour l’espace maritime de la Nouvelle-Calédonie ? </a:t>
            </a:r>
            <a:endParaRPr lang="fr-NC"/>
          </a:p>
          <a:p>
            <a:pPr marL="342900" indent="-342900">
              <a:buFontTx/>
              <a:buAutoNum type="arabicPeriod"/>
            </a:pPr>
            <a:r>
              <a:rPr lang="fr-FR" dirty="0"/>
              <a:t>En quoi les potentialités maritimes de la Nouvelle-Calédonie sont-elles un enjeu pour les puissances régionales et éloignées ? </a:t>
            </a:r>
          </a:p>
          <a:p>
            <a:pPr marL="342900" indent="-342900">
              <a:buFontTx/>
              <a:buAutoNum type="arabicPeriod"/>
            </a:pPr>
            <a:r>
              <a:rPr lang="fr-FR" dirty="0"/>
              <a:t>Comment se manifeste la stratégie de « Nouvelle route de la soie maritime » dans le Pacifique ?</a:t>
            </a:r>
          </a:p>
          <a:p>
            <a:pPr marL="342900" indent="-342900">
              <a:buFontTx/>
              <a:buAutoNum type="arabicPeriod"/>
            </a:pPr>
            <a:r>
              <a:rPr lang="fr-FR" dirty="0"/>
              <a:t>En quoi le Parc marin de la mer de Corail est-il un enjeu à l’échelle locale et planétaire ? </a:t>
            </a:r>
            <a:endParaRPr lang="fr-NC"/>
          </a:p>
          <a:p>
            <a:pPr marL="342900" indent="-342900">
              <a:buFontTx/>
              <a:buAutoNum type="arabicPeriod"/>
            </a:pPr>
            <a:endParaRPr lang="fr-NC"/>
          </a:p>
          <a:p>
            <a:pPr marL="342900" indent="-342900">
              <a:buFontTx/>
              <a:buAutoNum type="arabicPeriod"/>
            </a:pPr>
            <a:endParaRPr lang="fr-NC"/>
          </a:p>
          <a:p>
            <a:pPr marL="342900" indent="-342900">
              <a:buAutoNum type="arabicPeriod"/>
            </a:pPr>
            <a:endParaRPr lang="fr-NC"/>
          </a:p>
        </p:txBody>
      </p:sp>
      <p:sp>
        <p:nvSpPr>
          <p:cNvPr id="7" name="ZoneTexte 6">
            <a:extLst>
              <a:ext uri="{FF2B5EF4-FFF2-40B4-BE49-F238E27FC236}">
                <a16:creationId xmlns:a16="http://schemas.microsoft.com/office/drawing/2014/main" id="{9B469EAD-2DE5-219F-EDA6-408421BFADC1}"/>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01197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4524315"/>
          </a:xfrm>
          <a:prstGeom prst="rect">
            <a:avLst/>
          </a:prstGeom>
          <a:noFill/>
        </p:spPr>
        <p:txBody>
          <a:bodyPr wrap="square" rtlCol="0">
            <a:spAutoFit/>
          </a:bodyPr>
          <a:lstStyle/>
          <a:p>
            <a:r>
              <a:rPr lang="fr-NC" b="1"/>
              <a:t>THÈME 2 – </a:t>
            </a:r>
            <a:r>
              <a:rPr lang="fr-NC" b="1">
                <a:solidFill>
                  <a:srgbClr val="77B82A"/>
                </a:solidFill>
              </a:rPr>
              <a:t>FAIRE LA GUERRE, FAIRE LA PAIX</a:t>
            </a:r>
          </a:p>
          <a:p>
            <a:endParaRPr lang="fr-NC"/>
          </a:p>
          <a:p>
            <a:pPr marL="342900" lvl="0" indent="-342900">
              <a:buAutoNum type="arabicPeriod"/>
            </a:pPr>
            <a:r>
              <a:rPr lang="fr-FR" dirty="0"/>
              <a:t>De la revendication kanak à la guerre civile, quels enjeux apparaissent en Nouvelle-Calédonie entre 1975 et 1988 ?</a:t>
            </a:r>
          </a:p>
          <a:p>
            <a:pPr marL="342900" lvl="0" indent="-342900">
              <a:buAutoNum type="arabicPeriod"/>
            </a:pPr>
            <a:r>
              <a:rPr lang="fr-FR" dirty="0"/>
              <a:t>Quelles formes de conflits la Nouvelle-Calédonie connaît-elle durant la période dite des « Événements » (1984-1988) ? </a:t>
            </a:r>
            <a:endParaRPr lang="fr-NC"/>
          </a:p>
          <a:p>
            <a:pPr marL="342900" lvl="0" indent="-342900">
              <a:buAutoNum type="arabicPeriod"/>
            </a:pPr>
            <a:r>
              <a:rPr lang="fr-FR" dirty="0"/>
              <a:t>De l’insurrection du chef Ataï en 1878 à la prise d’otage à Ouvéa en 1988, quelles sont les motivations et les enjeux des acteurs qui s’affrontent ?  </a:t>
            </a:r>
            <a:endParaRPr lang="fr-NC"/>
          </a:p>
          <a:p>
            <a:pPr marL="342900" lvl="0" indent="-342900">
              <a:buAutoNum type="arabicPeriod"/>
            </a:pPr>
            <a:r>
              <a:rPr lang="fr-FR" dirty="0"/>
              <a:t>La période dite des « Événements » (1984-1988) : de simples événements conflictuels ou une véritable guerre civile ? </a:t>
            </a:r>
            <a:endParaRPr lang="fr-NC"/>
          </a:p>
          <a:p>
            <a:pPr marL="342900" lvl="0" indent="-342900">
              <a:buAutoNum type="arabicPeriod"/>
            </a:pPr>
            <a:r>
              <a:rPr lang="fr-FR" dirty="0"/>
              <a:t>Comment la Nouvelle-Calédonie fait-elle la guerre et la paix entre 1984 et 1998 ? </a:t>
            </a:r>
            <a:endParaRPr lang="fr-NC"/>
          </a:p>
          <a:p>
            <a:pPr marL="342900" lvl="0" indent="-342900">
              <a:buAutoNum type="arabicPeriod"/>
            </a:pPr>
            <a:r>
              <a:rPr lang="fr-FR" dirty="0"/>
              <a:t>1988, 1998, 2018, 2022, pourquoi la construction de la paix est-elle un défi en Nouvelle-Calédonie ?</a:t>
            </a:r>
          </a:p>
          <a:p>
            <a:pPr marL="342900" lvl="0" indent="-342900">
              <a:buAutoNum type="arabicPeriod"/>
            </a:pPr>
            <a:r>
              <a:rPr lang="fr-FR" dirty="0"/>
              <a:t>Jean-Marie Tjibaou et Jacques Lafleur : héros de guerre ou artisans de la paix ? </a:t>
            </a:r>
            <a:endParaRPr lang="fr-NC"/>
          </a:p>
          <a:p>
            <a:pPr marL="342900" indent="-342900">
              <a:buAutoNum type="arabicPeriod"/>
            </a:pPr>
            <a:endParaRPr lang="fr-NC"/>
          </a:p>
          <a:p>
            <a:pPr marL="342900" indent="-342900">
              <a:buFontTx/>
              <a:buAutoNum type="arabicPeriod"/>
            </a:pPr>
            <a:endParaRPr lang="fr-NC"/>
          </a:p>
          <a:p>
            <a:pPr marL="342900" indent="-342900">
              <a:buAutoNum type="arabicPeriod"/>
            </a:pPr>
            <a:endParaRPr lang="fr-NC"/>
          </a:p>
        </p:txBody>
      </p:sp>
      <p:sp>
        <p:nvSpPr>
          <p:cNvPr id="7" name="ZoneTexte 6">
            <a:extLst>
              <a:ext uri="{FF2B5EF4-FFF2-40B4-BE49-F238E27FC236}">
                <a16:creationId xmlns:a16="http://schemas.microsoft.com/office/drawing/2014/main" id="{94136052-4A94-6D65-15A3-F497FEA18BCD}"/>
              </a:ext>
            </a:extLst>
          </p:cNvPr>
          <p:cNvSpPr txBox="1"/>
          <p:nvPr/>
        </p:nvSpPr>
        <p:spPr>
          <a:xfrm>
            <a:off x="0" y="287676"/>
            <a:ext cx="10828962" cy="369332"/>
          </a:xfrm>
          <a:prstGeom prst="rect">
            <a:avLst/>
          </a:prstGeom>
          <a:noFill/>
        </p:spPr>
        <p:txBody>
          <a:bodyPr wrap="square" rtlCol="0">
            <a:spAutoFit/>
          </a:bodyPr>
          <a:lstStyle/>
          <a:p>
            <a:pPr algn="ctr"/>
            <a:r>
              <a:rPr lang="fr-NC" b="1"/>
              <a:t>PROPOSITIONS DE SUJETS CONTEXTUALISÉS EN HGGSP POUR LE GRAND ORAL</a:t>
            </a:r>
          </a:p>
        </p:txBody>
      </p:sp>
      <p:sp>
        <p:nvSpPr>
          <p:cNvPr id="5" name="ZoneTexte 4">
            <a:extLst>
              <a:ext uri="{FF2B5EF4-FFF2-40B4-BE49-F238E27FC236}">
                <a16:creationId xmlns:a16="http://schemas.microsoft.com/office/drawing/2014/main" id="{A9763627-4C69-1EE7-6281-0C348BC891C6}"/>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238690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5355312"/>
          </a:xfrm>
          <a:prstGeom prst="rect">
            <a:avLst/>
          </a:prstGeom>
          <a:noFill/>
        </p:spPr>
        <p:txBody>
          <a:bodyPr wrap="square" rtlCol="0">
            <a:spAutoFit/>
          </a:bodyPr>
          <a:lstStyle/>
          <a:p>
            <a:r>
              <a:rPr lang="fr-NC" b="1"/>
              <a:t>THÈME 3 – </a:t>
            </a:r>
            <a:r>
              <a:rPr lang="fr-NC" b="1">
                <a:solidFill>
                  <a:srgbClr val="77B82A"/>
                </a:solidFill>
              </a:rPr>
              <a:t>HISTOIRE ET MÉMOIRES</a:t>
            </a:r>
          </a:p>
          <a:p>
            <a:endParaRPr lang="fr-NC"/>
          </a:p>
          <a:p>
            <a:pPr marL="342900" lvl="0" indent="-342900">
              <a:buAutoNum type="arabicPeriod"/>
            </a:pPr>
            <a:r>
              <a:rPr lang="fr-FR" dirty="0"/>
              <a:t>Comment s’articulent histoire, mémoire et justice en Nouvelle-Calédonie durant la période dite des « Événements » (1984-1988) ? </a:t>
            </a:r>
            <a:endParaRPr lang="fr-NC"/>
          </a:p>
          <a:p>
            <a:pPr marL="342900" lvl="0" indent="-342900">
              <a:buAutoNum type="arabicPeriod"/>
            </a:pPr>
            <a:r>
              <a:rPr lang="fr-FR" dirty="0"/>
              <a:t>En quoi la transmission de l’histoire et de la mémoire est-elle un enjeu Nouvelle-Calédonie ? </a:t>
            </a:r>
            <a:endParaRPr lang="fr-NC"/>
          </a:p>
          <a:p>
            <a:pPr marL="342900" lvl="0" indent="-342900">
              <a:buAutoNum type="arabicPeriod"/>
            </a:pPr>
            <a:r>
              <a:rPr lang="fr-FR" dirty="0"/>
              <a:t>En Nouvelle-Calédonie, la période dite des « Événements » (1984-1988) est-elle une question vive et sensible (QVS) 34 ans après ?</a:t>
            </a:r>
            <a:endParaRPr lang="fr-NC"/>
          </a:p>
          <a:p>
            <a:pPr marL="342900" lvl="0" indent="-342900">
              <a:buAutoNum type="arabicPeriod"/>
            </a:pPr>
            <a:r>
              <a:rPr lang="fr-FR" dirty="0"/>
              <a:t>Pourquoi la période dite des « Événements » n’a-t-elle ni nom, ni histoire en Nouvelle-Calédonie ? </a:t>
            </a:r>
            <a:endParaRPr lang="fr-NC"/>
          </a:p>
          <a:p>
            <a:pPr marL="342900" lvl="0" indent="-342900">
              <a:buAutoNum type="arabicPeriod"/>
            </a:pPr>
            <a:r>
              <a:rPr lang="fr-FR" dirty="0"/>
              <a:t>Comment expliquer la crispation des mémoires sur les récits identitaires en Nouvelle-Calédonie ? </a:t>
            </a:r>
            <a:endParaRPr lang="fr-NC"/>
          </a:p>
          <a:p>
            <a:pPr marL="342900" lvl="0" indent="-342900">
              <a:buAutoNum type="arabicPeriod"/>
            </a:pPr>
            <a:r>
              <a:rPr lang="fr-FR" dirty="0"/>
              <a:t>Le réveil des mémoires caldoches : quels enjeux aujourd’hui ? </a:t>
            </a:r>
            <a:endParaRPr lang="fr-NC"/>
          </a:p>
          <a:p>
            <a:pPr marL="342900" lvl="0" indent="-342900">
              <a:buAutoNum type="arabicPeriod"/>
            </a:pPr>
            <a:r>
              <a:rPr lang="fr-FR" dirty="0"/>
              <a:t>En quoi le musée du bagne à Nouville joue-t-il un rôle dans l’acceptation d’une histoire et d’une mémoire douloureuses pour les descendants de bagnards ? </a:t>
            </a:r>
            <a:endParaRPr lang="fr-NC"/>
          </a:p>
          <a:p>
            <a:pPr marL="342900" lvl="0" indent="-342900">
              <a:buAutoNum type="arabicPeriod"/>
            </a:pPr>
            <a:r>
              <a:rPr lang="fr-FR" dirty="0"/>
              <a:t>En quoi les communautés wallisienne et futunienne sont-elles en périphérie des mémoires et de l’histoire en Nouvelle-Calédonie ? </a:t>
            </a:r>
            <a:endParaRPr lang="fr-NC"/>
          </a:p>
          <a:p>
            <a:pPr marL="342900" lvl="0" indent="-342900">
              <a:buAutoNum type="arabicPeriod"/>
            </a:pPr>
            <a:r>
              <a:rPr lang="fr-FR" dirty="0"/>
              <a:t>En quoi les archives calédoniennes sont-elles un enjeu pour le travail de mémoire en Nouvelle-Calédonie ? </a:t>
            </a:r>
            <a:endParaRPr lang="fr-NC"/>
          </a:p>
          <a:p>
            <a:pPr marL="342900" lvl="0" indent="-342900">
              <a:buAutoNum type="arabicPeriod"/>
            </a:pPr>
            <a:r>
              <a:rPr lang="fr-FR" dirty="0"/>
              <a:t>Comment les mémoires de la colonisation ont-elles évolué depuis les années 2000 en Nouvelle-Calédonie ? </a:t>
            </a:r>
            <a:endParaRPr lang="fr-NC"/>
          </a:p>
          <a:p>
            <a:pPr marL="342900" lvl="0" indent="-342900">
              <a:buAutoNum type="arabicPeriod"/>
            </a:pPr>
            <a:r>
              <a:rPr lang="fr-FR" dirty="0"/>
              <a:t>La mémoire des conflits est-elle historique ou politique en Nouvelle-Calédonie ?</a:t>
            </a:r>
            <a:endParaRPr lang="fr-NC"/>
          </a:p>
        </p:txBody>
      </p:sp>
      <p:sp>
        <p:nvSpPr>
          <p:cNvPr id="7" name="ZoneTexte 6">
            <a:extLst>
              <a:ext uri="{FF2B5EF4-FFF2-40B4-BE49-F238E27FC236}">
                <a16:creationId xmlns:a16="http://schemas.microsoft.com/office/drawing/2014/main" id="{90C8B592-B9C0-B090-386C-6F8DEEEDF410}"/>
              </a:ext>
            </a:extLst>
          </p:cNvPr>
          <p:cNvSpPr txBox="1"/>
          <p:nvPr/>
        </p:nvSpPr>
        <p:spPr>
          <a:xfrm>
            <a:off x="0" y="287676"/>
            <a:ext cx="10828962" cy="369332"/>
          </a:xfrm>
          <a:prstGeom prst="rect">
            <a:avLst/>
          </a:prstGeom>
          <a:noFill/>
        </p:spPr>
        <p:txBody>
          <a:bodyPr wrap="square" rtlCol="0">
            <a:spAutoFit/>
          </a:bodyPr>
          <a:lstStyle/>
          <a:p>
            <a:pPr algn="ctr"/>
            <a:r>
              <a:rPr lang="fr-NC" b="1"/>
              <a:t>PROPOSITIONS DE SUJETS CONTEXTUALISÉS EN HGGSP POUR LE GRAND ORAL</a:t>
            </a:r>
          </a:p>
        </p:txBody>
      </p:sp>
      <p:sp>
        <p:nvSpPr>
          <p:cNvPr id="5" name="ZoneTexte 4">
            <a:extLst>
              <a:ext uri="{FF2B5EF4-FFF2-40B4-BE49-F238E27FC236}">
                <a16:creationId xmlns:a16="http://schemas.microsoft.com/office/drawing/2014/main" id="{988B54C0-2D64-C4E1-165F-D3D8D6795E5C}"/>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486096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3693319"/>
          </a:xfrm>
          <a:prstGeom prst="rect">
            <a:avLst/>
          </a:prstGeom>
          <a:noFill/>
        </p:spPr>
        <p:txBody>
          <a:bodyPr wrap="square" rtlCol="0">
            <a:spAutoFit/>
          </a:bodyPr>
          <a:lstStyle/>
          <a:p>
            <a:r>
              <a:rPr lang="fr-NC" b="1"/>
              <a:t>THÈME 4 – </a:t>
            </a:r>
            <a:r>
              <a:rPr lang="fr-FR" b="1" dirty="0">
                <a:solidFill>
                  <a:srgbClr val="77B82A"/>
                </a:solidFill>
              </a:rPr>
              <a:t>IDENTIFIER, PROTEGER ET VALORISER LE PATRIMOINE : ENJEUX GEOPOLITIQUES </a:t>
            </a:r>
            <a:r>
              <a:rPr lang="fr-NC">
                <a:solidFill>
                  <a:srgbClr val="77B82A"/>
                </a:solidFill>
              </a:rPr>
              <a:t> </a:t>
            </a:r>
          </a:p>
          <a:p>
            <a:pPr marL="342900" lvl="0" indent="-342900">
              <a:buAutoNum type="arabicPeriod"/>
            </a:pPr>
            <a:endParaRPr lang="fr-NC"/>
          </a:p>
          <a:p>
            <a:pPr marL="342900" lvl="0" indent="-342900">
              <a:buAutoNum type="arabicPeriod"/>
            </a:pPr>
            <a:r>
              <a:rPr lang="fr-NC"/>
              <a:t>En quoi le patrimoine culturel kanak d’aujourd’hui est-il un enjeu pour la société kanak ?</a:t>
            </a:r>
          </a:p>
          <a:p>
            <a:pPr marL="342900" lvl="0" indent="-342900">
              <a:buAutoNum type="arabicPeriod"/>
            </a:pPr>
            <a:r>
              <a:rPr lang="fr-NC"/>
              <a:t>En quoi le patrimoine culturel kanak d’aujourd’hui est-il un enjeu de destin commun </a:t>
            </a:r>
            <a:r>
              <a:rPr lang="fr-FR" dirty="0"/>
              <a:t>?</a:t>
            </a:r>
          </a:p>
          <a:p>
            <a:pPr marL="342900" lvl="0" indent="-342900">
              <a:buAutoNum type="arabicPeriod"/>
            </a:pPr>
            <a:r>
              <a:rPr lang="fr-NC"/>
              <a:t>Aujourd’hui, comment le patrimoine culturel kanak est-il valorisé en Nouvelle-Calédonie et dans le monde </a:t>
            </a:r>
            <a:r>
              <a:rPr lang="fr-FR" dirty="0"/>
              <a:t>? </a:t>
            </a:r>
            <a:endParaRPr lang="fr-NC"/>
          </a:p>
          <a:p>
            <a:pPr marL="342900" lvl="0" indent="-342900">
              <a:buAutoNum type="arabicPeriod"/>
            </a:pPr>
            <a:r>
              <a:rPr lang="fr-NC"/>
              <a:t>Comment a évolué la valorisation du patrimoine culturel kanak depuis 1975 ?</a:t>
            </a:r>
          </a:p>
          <a:p>
            <a:pPr marL="342900" lvl="0" indent="-342900">
              <a:buAutoNum type="arabicPeriod"/>
            </a:pPr>
            <a:r>
              <a:rPr lang="fr-NC"/>
              <a:t>En quoi la valorisation du patrimoine kanak est-elle un enjeu culturel, politique et sociétal en Nouvelle-Calédonie ?</a:t>
            </a:r>
          </a:p>
          <a:p>
            <a:pPr marL="342900" lvl="0" indent="-342900">
              <a:buAutoNum type="arabicPeriod"/>
            </a:pPr>
            <a:r>
              <a:rPr lang="fr-FR" dirty="0"/>
              <a:t>En quoi peut-on parler d’une f</a:t>
            </a:r>
            <a:r>
              <a:rPr lang="fr-NC"/>
              <a:t>ragmentation de la politique patrimoniale en Nouvelle-Calédonie ?</a:t>
            </a:r>
          </a:p>
          <a:p>
            <a:pPr marL="342900" lvl="0" indent="-342900">
              <a:buAutoNum type="arabicPeriod"/>
            </a:pPr>
            <a:r>
              <a:rPr lang="fr-NC"/>
              <a:t>Quels sont les enjeux politiques derrière la valorisation du patrimoine en Nouvelle-Calédonie ?  </a:t>
            </a:r>
          </a:p>
          <a:p>
            <a:pPr marL="342900" indent="-342900">
              <a:buFontTx/>
              <a:buAutoNum type="arabicPeriod"/>
            </a:pPr>
            <a:endParaRPr lang="fr-NC"/>
          </a:p>
          <a:p>
            <a:pPr marL="342900" indent="-342900">
              <a:buAutoNum type="arabicPeriod"/>
            </a:pPr>
            <a:endParaRPr lang="fr-NC"/>
          </a:p>
        </p:txBody>
      </p:sp>
      <p:sp>
        <p:nvSpPr>
          <p:cNvPr id="7" name="ZoneTexte 6">
            <a:extLst>
              <a:ext uri="{FF2B5EF4-FFF2-40B4-BE49-F238E27FC236}">
                <a16:creationId xmlns:a16="http://schemas.microsoft.com/office/drawing/2014/main" id="{284167F4-C51E-77C0-9A63-BC162983F5AC}"/>
              </a:ext>
            </a:extLst>
          </p:cNvPr>
          <p:cNvSpPr txBox="1"/>
          <p:nvPr/>
        </p:nvSpPr>
        <p:spPr>
          <a:xfrm>
            <a:off x="0" y="287676"/>
            <a:ext cx="10828962" cy="369332"/>
          </a:xfrm>
          <a:prstGeom prst="rect">
            <a:avLst/>
          </a:prstGeom>
          <a:noFill/>
        </p:spPr>
        <p:txBody>
          <a:bodyPr wrap="square" rtlCol="0">
            <a:spAutoFit/>
          </a:bodyPr>
          <a:lstStyle/>
          <a:p>
            <a:pPr algn="ctr"/>
            <a:r>
              <a:rPr lang="fr-NC" b="1"/>
              <a:t>PROPOSITIONS DE SUJETS CONTEXTUALISÉS EN HGGSP POUR LE GRAND ORAL</a:t>
            </a:r>
          </a:p>
        </p:txBody>
      </p:sp>
      <p:sp>
        <p:nvSpPr>
          <p:cNvPr id="5" name="ZoneTexte 4">
            <a:extLst>
              <a:ext uri="{FF2B5EF4-FFF2-40B4-BE49-F238E27FC236}">
                <a16:creationId xmlns:a16="http://schemas.microsoft.com/office/drawing/2014/main" id="{84779C23-8584-41B2-F11E-F05F2E1657D5}"/>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519324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4801314"/>
          </a:xfrm>
          <a:prstGeom prst="rect">
            <a:avLst/>
          </a:prstGeom>
          <a:noFill/>
        </p:spPr>
        <p:txBody>
          <a:bodyPr wrap="square" rtlCol="0">
            <a:spAutoFit/>
          </a:bodyPr>
          <a:lstStyle/>
          <a:p>
            <a:r>
              <a:rPr lang="fr-NC" b="1"/>
              <a:t>THÈME 5 – </a:t>
            </a:r>
            <a:r>
              <a:rPr lang="fr-FR" b="1" dirty="0">
                <a:solidFill>
                  <a:srgbClr val="77B82A"/>
                </a:solidFill>
              </a:rPr>
              <a:t>L’ENVIRONNEMENT, ENTRE EXPLOITATION ET PROTECTION : UN ENJEU PLANÉTAIRE</a:t>
            </a:r>
            <a:r>
              <a:rPr lang="fr-NC">
                <a:solidFill>
                  <a:srgbClr val="77B82A"/>
                </a:solidFill>
                <a:effectLst/>
              </a:rPr>
              <a:t> </a:t>
            </a:r>
            <a:r>
              <a:rPr lang="fr-NC">
                <a:solidFill>
                  <a:srgbClr val="77B82A"/>
                </a:solidFill>
              </a:rPr>
              <a:t> </a:t>
            </a:r>
          </a:p>
          <a:p>
            <a:pPr marL="342900" lvl="0" indent="-342900">
              <a:buAutoNum type="arabicPeriod"/>
            </a:pPr>
            <a:endParaRPr lang="fr-NC"/>
          </a:p>
          <a:p>
            <a:pPr marL="342900" lvl="0" indent="-342900">
              <a:buAutoNum type="arabicPeriod"/>
            </a:pPr>
            <a:r>
              <a:rPr lang="fr-FR" dirty="0"/>
              <a:t>Pourquoi la montée des eaux est-elle un enjeu vital pour les îles basses du Pacifique ? </a:t>
            </a:r>
            <a:endParaRPr lang="fr-NC"/>
          </a:p>
          <a:p>
            <a:pPr marL="342900" lvl="0" indent="-342900">
              <a:buAutoNum type="arabicPeriod"/>
            </a:pPr>
            <a:r>
              <a:rPr lang="fr-FR" dirty="0"/>
              <a:t>Pourquoi forêt représente-t-elle un enjeu à l’échelle locale et mondiale ? </a:t>
            </a:r>
            <a:endParaRPr lang="fr-NC"/>
          </a:p>
          <a:p>
            <a:pPr marL="342900" lvl="0" indent="-342900">
              <a:buAutoNum type="arabicPeriod"/>
            </a:pPr>
            <a:r>
              <a:rPr lang="fr-FR" dirty="0"/>
              <a:t>En quoi la haute-mer est-elle un enjeu environnemental planétaire ? </a:t>
            </a:r>
            <a:endParaRPr lang="fr-NC"/>
          </a:p>
          <a:p>
            <a:pPr marL="342900" lvl="0" indent="-342900">
              <a:buAutoNum type="arabicPeriod"/>
            </a:pPr>
            <a:r>
              <a:rPr lang="fr-FR" dirty="0"/>
              <a:t>Peut-on dire que le rapport final du GIEC de 2022 sonne le début de la fin de notre monde ? </a:t>
            </a:r>
            <a:endParaRPr lang="fr-NC"/>
          </a:p>
          <a:p>
            <a:pPr marL="342900" lvl="0" indent="-342900">
              <a:buAutoNum type="arabicPeriod"/>
            </a:pPr>
            <a:r>
              <a:rPr lang="fr-FR" dirty="0"/>
              <a:t>En quoi l’environnement est-il un enjeu identitaire et politique pour la société kanak ? </a:t>
            </a:r>
          </a:p>
          <a:p>
            <a:pPr marL="342900" lvl="0" indent="-342900">
              <a:buAutoNum type="arabicPeriod"/>
            </a:pPr>
            <a:r>
              <a:rPr lang="fr-FR" dirty="0"/>
              <a:t>En quoi le récif et le lagon calédoniens sont-ils un enjeu pour la Nouvelle-Calédonie et pour le monde ? </a:t>
            </a:r>
          </a:p>
          <a:p>
            <a:pPr marL="342900" lvl="0" indent="-342900">
              <a:buAutoNum type="arabicPeriod"/>
            </a:pPr>
            <a:r>
              <a:rPr lang="fr-FR" dirty="0"/>
              <a:t>En quoi l’eau douce est-elle une ressource vitale et menacée dans le Pacifique ? </a:t>
            </a:r>
          </a:p>
          <a:p>
            <a:pPr marL="342900" lvl="0" indent="-342900">
              <a:buAutoNum type="arabicPeriod"/>
            </a:pPr>
            <a:r>
              <a:rPr lang="fr-FR" dirty="0"/>
              <a:t>En quoi l’exploitation minière est-elle un enjeu économique, politique et environnemental en Nouvelle-Calédonie ? </a:t>
            </a:r>
          </a:p>
          <a:p>
            <a:pPr marL="342900" lvl="0" indent="-342900">
              <a:buAutoNum type="arabicPeriod"/>
            </a:pPr>
            <a:r>
              <a:rPr lang="fr-FR" dirty="0"/>
              <a:t>La pêche en haute-mer : les problèmes, les défis, les enjeux. </a:t>
            </a:r>
          </a:p>
          <a:p>
            <a:pPr marL="342900" lvl="0" indent="-342900">
              <a:buAutoNum type="arabicPeriod"/>
            </a:pPr>
            <a:endParaRPr lang="fr-NC"/>
          </a:p>
          <a:p>
            <a:pPr marL="342900" lvl="0" indent="-342900">
              <a:buAutoNum type="arabicPeriod"/>
            </a:pPr>
            <a:endParaRPr lang="fr-NC"/>
          </a:p>
          <a:p>
            <a:pPr marL="342900" indent="-342900">
              <a:buFontTx/>
              <a:buAutoNum type="arabicPeriod"/>
            </a:pPr>
            <a:endParaRPr lang="fr-NC"/>
          </a:p>
          <a:p>
            <a:pPr marL="342900" indent="-342900">
              <a:buAutoNum type="arabicPeriod"/>
            </a:pPr>
            <a:endParaRPr lang="fr-NC"/>
          </a:p>
        </p:txBody>
      </p:sp>
      <p:sp>
        <p:nvSpPr>
          <p:cNvPr id="7" name="ZoneTexte 6">
            <a:extLst>
              <a:ext uri="{FF2B5EF4-FFF2-40B4-BE49-F238E27FC236}">
                <a16:creationId xmlns:a16="http://schemas.microsoft.com/office/drawing/2014/main" id="{B0EDFA36-B964-96B1-5E59-093FBD3A836F}"/>
              </a:ext>
            </a:extLst>
          </p:cNvPr>
          <p:cNvSpPr txBox="1"/>
          <p:nvPr/>
        </p:nvSpPr>
        <p:spPr>
          <a:xfrm>
            <a:off x="0" y="287676"/>
            <a:ext cx="10828962" cy="369332"/>
          </a:xfrm>
          <a:prstGeom prst="rect">
            <a:avLst/>
          </a:prstGeom>
          <a:noFill/>
        </p:spPr>
        <p:txBody>
          <a:bodyPr wrap="square" rtlCol="0">
            <a:spAutoFit/>
          </a:bodyPr>
          <a:lstStyle/>
          <a:p>
            <a:pPr algn="ctr"/>
            <a:r>
              <a:rPr lang="fr-NC" b="1"/>
              <a:t>PROPOSITIONS DE SUJETS CONTEXTUALISÉS EN HGGSP POUR LE GRAND ORAL</a:t>
            </a:r>
          </a:p>
        </p:txBody>
      </p:sp>
      <p:sp>
        <p:nvSpPr>
          <p:cNvPr id="5" name="ZoneTexte 4">
            <a:extLst>
              <a:ext uri="{FF2B5EF4-FFF2-40B4-BE49-F238E27FC236}">
                <a16:creationId xmlns:a16="http://schemas.microsoft.com/office/drawing/2014/main" id="{777C10C4-6738-2086-AF2D-7E77DE7128E8}"/>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2708030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4524315"/>
          </a:xfrm>
          <a:prstGeom prst="rect">
            <a:avLst/>
          </a:prstGeom>
          <a:noFill/>
        </p:spPr>
        <p:txBody>
          <a:bodyPr wrap="square" rtlCol="0">
            <a:spAutoFit/>
          </a:bodyPr>
          <a:lstStyle/>
          <a:p>
            <a:r>
              <a:rPr lang="fr-NC" b="1"/>
              <a:t>THÈME 6 – </a:t>
            </a:r>
            <a:r>
              <a:rPr lang="fr-FR" b="1" dirty="0">
                <a:solidFill>
                  <a:srgbClr val="77B82A"/>
                </a:solidFill>
              </a:rPr>
              <a:t>L’ENJEU DE LA CONNAISSANCE</a:t>
            </a:r>
            <a:r>
              <a:rPr lang="fr-NC">
                <a:solidFill>
                  <a:srgbClr val="77B82A"/>
                </a:solidFill>
                <a:effectLst/>
              </a:rPr>
              <a:t> </a:t>
            </a:r>
          </a:p>
          <a:p>
            <a:r>
              <a:rPr lang="fr-NC"/>
              <a:t> </a:t>
            </a:r>
          </a:p>
          <a:p>
            <a:pPr marL="342900" lvl="0" indent="-342900">
              <a:buAutoNum type="arabicPeriod"/>
            </a:pPr>
            <a:r>
              <a:rPr lang="fr-FR" dirty="0"/>
              <a:t>Quels sont les enjeux de l’alphabétisation des femmes en Océanie ? </a:t>
            </a:r>
            <a:endParaRPr lang="fr-NC"/>
          </a:p>
          <a:p>
            <a:pPr marL="342900" lvl="0" indent="-342900">
              <a:buAutoNum type="arabicPeriod"/>
            </a:pPr>
            <a:r>
              <a:rPr lang="fr-FR" dirty="0"/>
              <a:t>Pourquoi l’alphabétisation est-elle un enjeu pour la société calédonienne ? </a:t>
            </a:r>
            <a:endParaRPr lang="fr-NC"/>
          </a:p>
          <a:p>
            <a:pPr marL="342900" lvl="0" indent="-342900">
              <a:buAutoNum type="arabicPeriod"/>
            </a:pPr>
            <a:r>
              <a:rPr lang="fr-FR" dirty="0"/>
              <a:t>L’Institut Pasteur : quelles missions en Nouvelle-Calédonie ? </a:t>
            </a:r>
            <a:endParaRPr lang="fr-NC"/>
          </a:p>
          <a:p>
            <a:pPr marL="342900" lvl="0" indent="-342900">
              <a:buAutoNum type="arabicPeriod"/>
            </a:pPr>
            <a:r>
              <a:rPr lang="fr-FR" dirty="0"/>
              <a:t>Le statut de la femme dans la société kanak est-il si défavorable ?</a:t>
            </a:r>
            <a:endParaRPr lang="fr-NC"/>
          </a:p>
          <a:p>
            <a:pPr marL="342900" lvl="0" indent="-342900">
              <a:buAutoNum type="arabicPeriod"/>
            </a:pPr>
            <a:r>
              <a:rPr lang="fr-FR" dirty="0"/>
              <a:t>La cyberattaque : la Nouvelle-Calédonie est-elle épargnée ? </a:t>
            </a:r>
          </a:p>
          <a:p>
            <a:pPr marL="342900" lvl="0" indent="-342900">
              <a:buAutoNum type="arabicPeriod"/>
            </a:pPr>
            <a:r>
              <a:rPr lang="fr-FR" dirty="0"/>
              <a:t>En quoi les laboratoires de recherches de l’IRD, l’IFREMER, l’UNC… participent-ils la production et à la diffusion des connaissances ? </a:t>
            </a:r>
          </a:p>
          <a:p>
            <a:pPr marL="342900" lvl="0" indent="-342900">
              <a:buAutoNum type="arabicPeriod"/>
            </a:pPr>
            <a:r>
              <a:rPr lang="fr-FR" dirty="0"/>
              <a:t>Comment la mobilité des étudiants calédoniens contribue-t-elle au rayonnement de la Nouvelle-Calédonie ? </a:t>
            </a:r>
          </a:p>
          <a:p>
            <a:pPr marL="342900" lvl="0" indent="-342900">
              <a:buAutoNum type="arabicPeriod"/>
            </a:pPr>
            <a:r>
              <a:rPr lang="fr-FR" dirty="0"/>
              <a:t>En quoi la connaissance est-elle un enjeu économique et politique en Nouvelle-Calédonie ? </a:t>
            </a:r>
          </a:p>
          <a:p>
            <a:pPr marL="342900" lvl="0" indent="-342900">
              <a:buAutoNum type="arabicPeriod"/>
            </a:pPr>
            <a:r>
              <a:rPr lang="fr-FR" dirty="0"/>
              <a:t>En quoi la Nouvelle-Calédonie est-elle vulnérable face au cyberespace ? </a:t>
            </a:r>
          </a:p>
          <a:p>
            <a:pPr marL="342900" lvl="0" indent="-342900">
              <a:buAutoNum type="arabicPeriod"/>
            </a:pPr>
            <a:endParaRPr lang="fr-NC"/>
          </a:p>
          <a:p>
            <a:pPr marL="342900" indent="-342900">
              <a:buFontTx/>
              <a:buAutoNum type="arabicPeriod"/>
            </a:pPr>
            <a:endParaRPr lang="fr-NC"/>
          </a:p>
          <a:p>
            <a:pPr marL="342900" indent="-342900">
              <a:buAutoNum type="arabicPeriod"/>
            </a:pPr>
            <a:endParaRPr lang="fr-NC"/>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PROPOSITIONS DE SUJETS CONTEXTUALISÉS EN HGGSP POUR LE GRAND ORAL</a:t>
            </a:r>
          </a:p>
        </p:txBody>
      </p:sp>
      <p:sp>
        <p:nvSpPr>
          <p:cNvPr id="5" name="ZoneTexte 4">
            <a:extLst>
              <a:ext uri="{FF2B5EF4-FFF2-40B4-BE49-F238E27FC236}">
                <a16:creationId xmlns:a16="http://schemas.microsoft.com/office/drawing/2014/main" id="{B44D617C-64B6-0EB2-4C96-B84CFB155897}"/>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421157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B790D601-EF4A-8347-3522-5E843FCB73FF}"/>
              </a:ext>
            </a:extLst>
          </p:cNvPr>
          <p:cNvSpPr txBox="1"/>
          <p:nvPr/>
        </p:nvSpPr>
        <p:spPr>
          <a:xfrm>
            <a:off x="0" y="287676"/>
            <a:ext cx="12192000" cy="584775"/>
          </a:xfrm>
          <a:prstGeom prst="rect">
            <a:avLst/>
          </a:prstGeom>
          <a:noFill/>
        </p:spPr>
        <p:txBody>
          <a:bodyPr wrap="square" rtlCol="0">
            <a:spAutoFit/>
          </a:bodyPr>
          <a:lstStyle/>
          <a:p>
            <a:pPr algn="ctr"/>
            <a:r>
              <a:rPr lang="fr-NC" sz="3200" b="1">
                <a:solidFill>
                  <a:srgbClr val="77B82A"/>
                </a:solidFill>
              </a:rPr>
              <a:t>SPÉCIALITÉ HGGSP – NIVEAU TERMINALE</a:t>
            </a:r>
          </a:p>
        </p:txBody>
      </p:sp>
      <p:sp>
        <p:nvSpPr>
          <p:cNvPr id="5" name="ZoneTexte 4">
            <a:extLst>
              <a:ext uri="{FF2B5EF4-FFF2-40B4-BE49-F238E27FC236}">
                <a16:creationId xmlns:a16="http://schemas.microsoft.com/office/drawing/2014/main" id="{B619BB53-EEB5-D8C6-1B51-478807C29933}"/>
              </a:ext>
            </a:extLst>
          </p:cNvPr>
          <p:cNvSpPr txBox="1"/>
          <p:nvPr/>
        </p:nvSpPr>
        <p:spPr>
          <a:xfrm>
            <a:off x="0" y="3010328"/>
            <a:ext cx="12192000" cy="1077218"/>
          </a:xfrm>
          <a:prstGeom prst="rect">
            <a:avLst/>
          </a:prstGeom>
          <a:noFill/>
        </p:spPr>
        <p:txBody>
          <a:bodyPr wrap="square" rtlCol="0">
            <a:spAutoFit/>
          </a:bodyPr>
          <a:lstStyle/>
          <a:p>
            <a:pPr algn="ctr"/>
            <a:endParaRPr lang="fr-NC"/>
          </a:p>
          <a:p>
            <a:pPr algn="ctr"/>
            <a:r>
              <a:rPr lang="fr-NC" sz="2800" b="1"/>
              <a:t>Propositions d’exercices pour un entraînement à l’oral</a:t>
            </a:r>
          </a:p>
          <a:p>
            <a:endParaRPr lang="fr-NC"/>
          </a:p>
        </p:txBody>
      </p:sp>
      <p:sp>
        <p:nvSpPr>
          <p:cNvPr id="6" name="ZoneTexte 5">
            <a:extLst>
              <a:ext uri="{FF2B5EF4-FFF2-40B4-BE49-F238E27FC236}">
                <a16:creationId xmlns:a16="http://schemas.microsoft.com/office/drawing/2014/main" id="{116EA19E-0ECF-A6BC-0A02-FFC53065503D}"/>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148806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C2CE9C3A-04A5-FB86-4EE7-B329BD3113ED}"/>
              </a:ext>
            </a:extLst>
          </p:cNvPr>
          <p:cNvSpPr txBox="1"/>
          <p:nvPr/>
        </p:nvSpPr>
        <p:spPr>
          <a:xfrm>
            <a:off x="0" y="287676"/>
            <a:ext cx="10828962" cy="369332"/>
          </a:xfrm>
          <a:prstGeom prst="rect">
            <a:avLst/>
          </a:prstGeom>
          <a:noFill/>
        </p:spPr>
        <p:txBody>
          <a:bodyPr wrap="square" rtlCol="0">
            <a:spAutoFit/>
          </a:bodyPr>
          <a:lstStyle/>
          <a:p>
            <a:pPr algn="ctr"/>
            <a:r>
              <a:rPr lang="fr-NC" b="1"/>
              <a:t>PRÉPARER NOS ÉLÈVES AU GRAND ORAL</a:t>
            </a:r>
          </a:p>
        </p:txBody>
      </p:sp>
      <p:sp>
        <p:nvSpPr>
          <p:cNvPr id="5" name="ZoneTexte 4">
            <a:extLst>
              <a:ext uri="{FF2B5EF4-FFF2-40B4-BE49-F238E27FC236}">
                <a16:creationId xmlns:a16="http://schemas.microsoft.com/office/drawing/2014/main" id="{C1EAA5E7-F146-4055-B280-59979C7958DB}"/>
              </a:ext>
            </a:extLst>
          </p:cNvPr>
          <p:cNvSpPr txBox="1"/>
          <p:nvPr/>
        </p:nvSpPr>
        <p:spPr>
          <a:xfrm>
            <a:off x="636997" y="1284270"/>
            <a:ext cx="10171415" cy="5078313"/>
          </a:xfrm>
          <a:prstGeom prst="rect">
            <a:avLst/>
          </a:prstGeom>
          <a:noFill/>
        </p:spPr>
        <p:txBody>
          <a:bodyPr wrap="square" rtlCol="0">
            <a:spAutoFit/>
          </a:bodyPr>
          <a:lstStyle/>
          <a:p>
            <a:pPr algn="just"/>
            <a:r>
              <a:rPr lang="fr-NC" b="1" dirty="0"/>
              <a:t>1 – </a:t>
            </a:r>
            <a:r>
              <a:rPr lang="fr-NC" dirty="0"/>
              <a:t>Concevoir une </a:t>
            </a:r>
            <a:r>
              <a:rPr lang="fr-NC" b="1" dirty="0">
                <a:solidFill>
                  <a:srgbClr val="77B82A"/>
                </a:solidFill>
              </a:rPr>
              <a:t>capsule audio ou vidéo </a:t>
            </a:r>
            <a:r>
              <a:rPr lang="fr-NC" dirty="0"/>
              <a:t>afin de répondre à un sujet donné : présenter une introduction, un développement en 2 ou 3 parties et une conclusion. Durée entre 3 et 5 minutes. </a:t>
            </a:r>
          </a:p>
          <a:p>
            <a:endParaRPr lang="fr-NC" b="1" dirty="0"/>
          </a:p>
          <a:p>
            <a:pPr algn="just"/>
            <a:r>
              <a:rPr lang="fr-NC" b="1" dirty="0"/>
              <a:t>2 – </a:t>
            </a:r>
            <a:r>
              <a:rPr lang="fr-NC" dirty="0"/>
              <a:t>Dédramatiser le GO : s’approprier la </a:t>
            </a:r>
            <a:r>
              <a:rPr lang="fr-NC" b="1" dirty="0">
                <a:solidFill>
                  <a:srgbClr val="77B82A"/>
                </a:solidFill>
              </a:rPr>
              <a:t>grille officielle d’évaluation </a:t>
            </a:r>
            <a:r>
              <a:rPr lang="fr-NC" dirty="0"/>
              <a:t>pour en comprendre les attentes du jury et se rendre compte que les compétences orales y ont une place centrale face au contenu. </a:t>
            </a:r>
          </a:p>
          <a:p>
            <a:pPr algn="just"/>
            <a:endParaRPr lang="fr-NC" b="1" dirty="0"/>
          </a:p>
          <a:p>
            <a:pPr algn="just"/>
            <a:r>
              <a:rPr lang="fr-NC" b="1" dirty="0"/>
              <a:t>3 – </a:t>
            </a:r>
            <a:r>
              <a:rPr lang="fr-NC" dirty="0"/>
              <a:t>S’entraîner à </a:t>
            </a:r>
            <a:r>
              <a:rPr lang="fr-NC" b="1" dirty="0">
                <a:solidFill>
                  <a:srgbClr val="77B82A"/>
                </a:solidFill>
              </a:rPr>
              <a:t>passer à l’oral </a:t>
            </a:r>
            <a:r>
              <a:rPr lang="fr-NC" dirty="0"/>
              <a:t>: choisir un sujet parmi une liste de sujets proposés en lien avec un thème du programme si possible avec des sujets contextualisés à la NC et/ou au Pacifique. Durée entre 3 et 5 minutes. Ni document ni notes pour s’aider. </a:t>
            </a:r>
          </a:p>
          <a:p>
            <a:pPr algn="just"/>
            <a:r>
              <a:rPr lang="fr-NC" b="1" dirty="0"/>
              <a:t>	Jour de l’oral : </a:t>
            </a:r>
          </a:p>
          <a:p>
            <a:pPr marL="285750" indent="-285750" algn="just">
              <a:buFont typeface="Wingdings" pitchFamily="2" charset="2"/>
              <a:buChar char="Ø"/>
            </a:pPr>
            <a:r>
              <a:rPr lang="fr-NC" dirty="0"/>
              <a:t>Utiliser l’application ClassDojo pour désigner de façon aléatoire l’ordre de passage des élèves.</a:t>
            </a:r>
          </a:p>
          <a:p>
            <a:pPr marL="285750" indent="-285750" algn="just">
              <a:buFont typeface="Wingdings" pitchFamily="2" charset="2"/>
              <a:buChar char="Ø"/>
            </a:pPr>
            <a:r>
              <a:rPr lang="fr-NC" dirty="0"/>
              <a:t>Prévoir, après chaque passage à l’oral, un exercice de méthodologie comme rédiger une introduction et une conclusion à un sujet d’étude critique de document. Éviter que les élèves restent oisifs. </a:t>
            </a:r>
          </a:p>
          <a:p>
            <a:pPr marL="285750" indent="-285750" algn="just">
              <a:buFont typeface="Wingdings" pitchFamily="2" charset="2"/>
              <a:buChar char="Ø"/>
            </a:pPr>
            <a:r>
              <a:rPr lang="fr-NC" dirty="0"/>
              <a:t>À 4 min 30, prévenir l’élève, qu’il lui reste 30 secondes pour conclure. </a:t>
            </a:r>
          </a:p>
          <a:p>
            <a:pPr marL="285750" indent="-285750" algn="just">
              <a:buFont typeface="Wingdings" pitchFamily="2" charset="2"/>
              <a:buChar char="Ø"/>
            </a:pPr>
            <a:r>
              <a:rPr lang="fr-NC" dirty="0"/>
              <a:t>À la fin de l’oral : faire des remarques sur la posture, le volume de la voix, le débit, la gestion des bras/mains, l’occupation de l’espace, les tocs verbaux ou les expressions familiaires ou maladroites à éviter. Ensuite, faire un point sur le contenu : définition des mots clés, problématique, plan, chiffres, citations, enchaînement des idées, fuidité, respect de la démarche de l’argumentation. </a:t>
            </a:r>
          </a:p>
        </p:txBody>
      </p:sp>
      <p:sp>
        <p:nvSpPr>
          <p:cNvPr id="6" name="ZoneTexte 5">
            <a:extLst>
              <a:ext uri="{FF2B5EF4-FFF2-40B4-BE49-F238E27FC236}">
                <a16:creationId xmlns:a16="http://schemas.microsoft.com/office/drawing/2014/main" id="{37B45680-8E78-6FBA-2EB0-88AF60B3F751}"/>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4196504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C2CE9C3A-04A5-FB86-4EE7-B329BD3113ED}"/>
              </a:ext>
            </a:extLst>
          </p:cNvPr>
          <p:cNvSpPr txBox="1"/>
          <p:nvPr/>
        </p:nvSpPr>
        <p:spPr>
          <a:xfrm>
            <a:off x="0" y="287676"/>
            <a:ext cx="10828962" cy="369332"/>
          </a:xfrm>
          <a:prstGeom prst="rect">
            <a:avLst/>
          </a:prstGeom>
          <a:noFill/>
        </p:spPr>
        <p:txBody>
          <a:bodyPr wrap="square" rtlCol="0">
            <a:spAutoFit/>
          </a:bodyPr>
          <a:lstStyle/>
          <a:p>
            <a:pPr algn="ctr"/>
            <a:r>
              <a:rPr lang="fr-NC" b="1"/>
              <a:t>PRÉPARER NOS ÉLÈVES AU GRAND ORAL</a:t>
            </a:r>
          </a:p>
        </p:txBody>
      </p:sp>
      <p:sp>
        <p:nvSpPr>
          <p:cNvPr id="5" name="ZoneTexte 4">
            <a:extLst>
              <a:ext uri="{FF2B5EF4-FFF2-40B4-BE49-F238E27FC236}">
                <a16:creationId xmlns:a16="http://schemas.microsoft.com/office/drawing/2014/main" id="{C1EAA5E7-F146-4055-B280-59979C7958DB}"/>
              </a:ext>
            </a:extLst>
          </p:cNvPr>
          <p:cNvSpPr txBox="1"/>
          <p:nvPr/>
        </p:nvSpPr>
        <p:spPr>
          <a:xfrm>
            <a:off x="636998" y="1284270"/>
            <a:ext cx="9801546" cy="4524315"/>
          </a:xfrm>
          <a:prstGeom prst="rect">
            <a:avLst/>
          </a:prstGeom>
          <a:noFill/>
        </p:spPr>
        <p:txBody>
          <a:bodyPr wrap="square" rtlCol="0">
            <a:spAutoFit/>
          </a:bodyPr>
          <a:lstStyle/>
          <a:p>
            <a:pPr algn="just"/>
            <a:r>
              <a:rPr lang="fr-NC" b="1" dirty="0"/>
              <a:t>4 – </a:t>
            </a:r>
            <a:r>
              <a:rPr lang="fr-NC" b="1" dirty="0">
                <a:solidFill>
                  <a:srgbClr val="77B82A"/>
                </a:solidFill>
              </a:rPr>
              <a:t>Proposer un jeu de rôle </a:t>
            </a:r>
            <a:r>
              <a:rPr lang="fr-NC" b="1" dirty="0"/>
              <a:t>:</a:t>
            </a:r>
            <a:r>
              <a:rPr lang="fr-NC" dirty="0"/>
              <a:t> sous la forme d’un débat oral en lien avec un enjeu d’un thème du programme où des élèves individuellement ou par groupe, représentent des acteurs. </a:t>
            </a:r>
          </a:p>
          <a:p>
            <a:pPr algn="just"/>
            <a:r>
              <a:rPr lang="fr-NC" dirty="0"/>
              <a:t>	Exemple : organiser une réunion sur la reconstruction de Notre-Dame de Paris, entre 	différents acteurs publics et privés représentants : </a:t>
            </a:r>
          </a:p>
          <a:p>
            <a:pPr marL="1657350" lvl="3" indent="-285750" algn="just">
              <a:buFont typeface="Wingdings" pitchFamily="2" charset="2"/>
              <a:buChar char="ü"/>
            </a:pPr>
            <a:r>
              <a:rPr lang="fr-FR" dirty="0"/>
              <a:t>L</a:t>
            </a:r>
            <a:r>
              <a:rPr lang="fr-NC" dirty="0"/>
              <a:t>’État avec le ministère de la Culture</a:t>
            </a:r>
          </a:p>
          <a:p>
            <a:pPr marL="1657350" lvl="3" indent="-285750" algn="just">
              <a:buFont typeface="Wingdings" pitchFamily="2" charset="2"/>
              <a:buChar char="ü"/>
            </a:pPr>
            <a:r>
              <a:rPr lang="fr-NC" dirty="0"/>
              <a:t>L’architecte en chef des Monuments historiques</a:t>
            </a:r>
          </a:p>
          <a:p>
            <a:pPr marL="1657350" lvl="3" indent="-285750" algn="just">
              <a:buFont typeface="Wingdings" pitchFamily="2" charset="2"/>
              <a:buChar char="ü"/>
            </a:pPr>
            <a:r>
              <a:rPr lang="fr-FR" dirty="0"/>
              <a:t>L</a:t>
            </a:r>
            <a:r>
              <a:rPr lang="fr-NC" dirty="0"/>
              <a:t>a Région Île-de-France avec l’action régionale pour la culture francilienne</a:t>
            </a:r>
          </a:p>
          <a:p>
            <a:pPr marL="1657350" lvl="3" indent="-285750" algn="just">
              <a:buFont typeface="Wingdings" pitchFamily="2" charset="2"/>
              <a:buChar char="ü"/>
            </a:pPr>
            <a:r>
              <a:rPr lang="fr-FR" dirty="0"/>
              <a:t>L</a:t>
            </a:r>
            <a:r>
              <a:rPr lang="fr-NC" dirty="0"/>
              <a:t>a ville de P</a:t>
            </a:r>
            <a:r>
              <a:rPr lang="fr-FR" dirty="0"/>
              <a:t>a</a:t>
            </a:r>
            <a:r>
              <a:rPr lang="fr-NC" dirty="0"/>
              <a:t>ris </a:t>
            </a:r>
          </a:p>
          <a:p>
            <a:pPr marL="1657350" lvl="3" indent="-285750" algn="just">
              <a:buFont typeface="Wingdings" pitchFamily="2" charset="2"/>
              <a:buChar char="ü"/>
            </a:pPr>
            <a:r>
              <a:rPr lang="fr-FR" dirty="0"/>
              <a:t>L</a:t>
            </a:r>
            <a:r>
              <a:rPr lang="fr-NC" dirty="0"/>
              <a:t>a mairie du 4</a:t>
            </a:r>
            <a:r>
              <a:rPr lang="fr-NC" baseline="30000" dirty="0"/>
              <a:t>e</a:t>
            </a:r>
            <a:r>
              <a:rPr lang="fr-NC" dirty="0"/>
              <a:t> arrondissement ou Paris Centre</a:t>
            </a:r>
          </a:p>
          <a:p>
            <a:pPr marL="1657350" lvl="3" indent="-285750" algn="just">
              <a:buFont typeface="Wingdings" pitchFamily="2" charset="2"/>
              <a:buChar char="ü"/>
            </a:pPr>
            <a:r>
              <a:rPr lang="fr-FR" dirty="0"/>
              <a:t>L</a:t>
            </a:r>
            <a:r>
              <a:rPr lang="fr-NC" dirty="0"/>
              <a:t>es acteurs touristiques : hôteliers, restaurateurs, guides…</a:t>
            </a:r>
          </a:p>
          <a:p>
            <a:pPr marL="1657350" lvl="3" indent="-285750" algn="just">
              <a:buFont typeface="Wingdings" pitchFamily="2" charset="2"/>
              <a:buChar char="ü"/>
            </a:pPr>
            <a:r>
              <a:rPr lang="fr-FR" dirty="0"/>
              <a:t>L</a:t>
            </a:r>
            <a:r>
              <a:rPr lang="fr-NC" dirty="0"/>
              <a:t>es riverains</a:t>
            </a:r>
          </a:p>
          <a:p>
            <a:pPr marL="1657350" lvl="3" indent="-285750" algn="just">
              <a:buFont typeface="Wingdings" pitchFamily="2" charset="2"/>
              <a:buChar char="ü"/>
            </a:pPr>
            <a:r>
              <a:rPr lang="fr-FR" dirty="0"/>
              <a:t>L</a:t>
            </a:r>
            <a:r>
              <a:rPr lang="fr-NC" dirty="0"/>
              <a:t>es associations de défense de l’environnement : Robin des Bois</a:t>
            </a:r>
          </a:p>
          <a:p>
            <a:pPr marL="1657350" lvl="3" indent="-285750" algn="just">
              <a:buFont typeface="Wingdings" pitchFamily="2" charset="2"/>
              <a:buChar char="ü"/>
            </a:pPr>
            <a:r>
              <a:rPr lang="fr-NC" dirty="0"/>
              <a:t>Les associations de sauvegarde : </a:t>
            </a:r>
            <a:r>
              <a:rPr lang="fr-FR" dirty="0"/>
              <a:t>Fondation Notre-Dame, Association pour la défense du site de ND, Association Restaurons ND, Fondation de France</a:t>
            </a:r>
            <a:endParaRPr lang="fr-NC" dirty="0"/>
          </a:p>
          <a:p>
            <a:pPr marL="1657350" lvl="3" indent="-285750" algn="just">
              <a:buFont typeface="Wingdings" pitchFamily="2" charset="2"/>
              <a:buChar char="ü"/>
            </a:pPr>
            <a:r>
              <a:rPr lang="fr-FR" dirty="0"/>
              <a:t>U</a:t>
            </a:r>
            <a:r>
              <a:rPr lang="fr-NC" dirty="0"/>
              <a:t>n cabinet d’architecture</a:t>
            </a:r>
          </a:p>
          <a:p>
            <a:pPr marL="1657350" lvl="3" indent="-285750" algn="just">
              <a:buFont typeface="Wingdings" pitchFamily="2" charset="2"/>
              <a:buChar char="ü"/>
            </a:pPr>
            <a:r>
              <a:rPr lang="fr-NC" dirty="0"/>
              <a:t>L’Église : </a:t>
            </a:r>
            <a:r>
              <a:rPr lang="fr-FR" dirty="0"/>
              <a:t>l’archevêque de Paris-recteur de ND, les prêtres de ND</a:t>
            </a:r>
            <a:endParaRPr lang="fr-NC" dirty="0"/>
          </a:p>
        </p:txBody>
      </p:sp>
      <p:sp>
        <p:nvSpPr>
          <p:cNvPr id="6" name="ZoneTexte 5">
            <a:extLst>
              <a:ext uri="{FF2B5EF4-FFF2-40B4-BE49-F238E27FC236}">
                <a16:creationId xmlns:a16="http://schemas.microsoft.com/office/drawing/2014/main" id="{37B45680-8E78-6FBA-2EB0-88AF60B3F751}"/>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94678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7" y="1284270"/>
            <a:ext cx="10900881" cy="5016758"/>
          </a:xfrm>
          <a:prstGeom prst="rect">
            <a:avLst/>
          </a:prstGeom>
          <a:noFill/>
        </p:spPr>
        <p:txBody>
          <a:bodyPr wrap="square" rtlCol="0">
            <a:spAutoFit/>
          </a:bodyPr>
          <a:lstStyle/>
          <a:p>
            <a:pPr lvl="0"/>
            <a:r>
              <a:rPr lang="fr-NC" sz="2000" b="1" dirty="0">
                <a:solidFill>
                  <a:srgbClr val="77B82A"/>
                </a:solidFill>
              </a:rPr>
              <a:t>THÈME 1 – De nouveaux espaces de conquête</a:t>
            </a:r>
          </a:p>
          <a:p>
            <a:pPr lvl="0"/>
            <a:endParaRPr lang="fr-NC" sz="2000" b="1" dirty="0">
              <a:solidFill>
                <a:srgbClr val="77B82A"/>
              </a:solidFill>
            </a:endParaRPr>
          </a:p>
          <a:p>
            <a:pPr lvl="0"/>
            <a:r>
              <a:rPr lang="fr-NC" sz="2000" b="1" dirty="0">
                <a:solidFill>
                  <a:srgbClr val="77B82A"/>
                </a:solidFill>
              </a:rPr>
              <a:t>Introduction</a:t>
            </a:r>
          </a:p>
          <a:p>
            <a:pPr lvl="0"/>
            <a:endParaRPr lang="fr-NC" sz="2000" b="1" dirty="0"/>
          </a:p>
          <a:p>
            <a:pPr lvl="0"/>
            <a:r>
              <a:rPr lang="fr-NC" sz="2000" b="1" dirty="0">
                <a:solidFill>
                  <a:srgbClr val="77B82A"/>
                </a:solidFill>
              </a:rPr>
              <a:t>Activité 1 – </a:t>
            </a:r>
            <a:r>
              <a:rPr lang="fr-NC" sz="2000" b="1" dirty="0"/>
              <a:t>L’espace maritime calédonien : un enjeu environnemental, économique et géostratégique</a:t>
            </a:r>
          </a:p>
          <a:p>
            <a:pPr lvl="0"/>
            <a:endParaRPr lang="fr-NC" sz="2000" b="1" dirty="0"/>
          </a:p>
          <a:p>
            <a:pPr lvl="0" algn="just"/>
            <a:r>
              <a:rPr lang="fr-NC" sz="2000" dirty="0"/>
              <a:t>Répartir la classe en 3 groupes, chaque groupe présente un enjeu à partir d’un corpus documentaire afin d’y dégager l’enjeu, les acteurs, en argumentant, en citant des exemples. </a:t>
            </a:r>
          </a:p>
          <a:p>
            <a:pPr lvl="0"/>
            <a:endParaRPr lang="fr-NC" sz="2000" b="1" dirty="0"/>
          </a:p>
          <a:p>
            <a:r>
              <a:rPr lang="fr-FR" sz="2000" b="1" dirty="0">
                <a:solidFill>
                  <a:srgbClr val="0070C0"/>
                </a:solidFill>
              </a:rPr>
              <a:t>A – La Nouvelle-Calédonie recèle de nombreuses ressources maritimes</a:t>
            </a:r>
          </a:p>
          <a:p>
            <a:endParaRPr lang="fr-FR" sz="2000" b="1" dirty="0">
              <a:solidFill>
                <a:srgbClr val="0070C0"/>
              </a:solidFill>
            </a:endParaRPr>
          </a:p>
          <a:p>
            <a:r>
              <a:rPr lang="fr-FR" sz="2000" b="1" dirty="0">
                <a:solidFill>
                  <a:srgbClr val="0070C0"/>
                </a:solidFill>
              </a:rPr>
              <a:t>B</a:t>
            </a:r>
            <a:r>
              <a:rPr lang="fr-NC" sz="2000" b="1" dirty="0">
                <a:solidFill>
                  <a:srgbClr val="0070C0"/>
                </a:solidFill>
              </a:rPr>
              <a:t> – La Nouvelle-Calédonie</a:t>
            </a:r>
            <a:r>
              <a:rPr lang="fr-FR" sz="2000" b="1" dirty="0">
                <a:solidFill>
                  <a:srgbClr val="0070C0"/>
                </a:solidFill>
              </a:rPr>
              <a:t> occupe un espace géostratégique convoité</a:t>
            </a:r>
          </a:p>
          <a:p>
            <a:endParaRPr lang="fr-FR" sz="2000" b="1" dirty="0">
              <a:solidFill>
                <a:srgbClr val="0070C0"/>
              </a:solidFill>
            </a:endParaRPr>
          </a:p>
          <a:p>
            <a:r>
              <a:rPr lang="fr-FR" sz="2000" b="1" dirty="0">
                <a:solidFill>
                  <a:srgbClr val="0070C0"/>
                </a:solidFill>
              </a:rPr>
              <a:t>C</a:t>
            </a:r>
            <a:r>
              <a:rPr lang="fr-NC" sz="2000" b="1" dirty="0">
                <a:solidFill>
                  <a:srgbClr val="0070C0"/>
                </a:solidFill>
              </a:rPr>
              <a:t> – La</a:t>
            </a:r>
            <a:r>
              <a:rPr lang="fr-FR" sz="2000" b="1" dirty="0">
                <a:solidFill>
                  <a:srgbClr val="0070C0"/>
                </a:solidFill>
              </a:rPr>
              <a:t> richesse de la biodiversité de la </a:t>
            </a:r>
            <a:r>
              <a:rPr lang="fr-NC" sz="2000" b="1" dirty="0">
                <a:solidFill>
                  <a:srgbClr val="0070C0"/>
                </a:solidFill>
              </a:rPr>
              <a:t>Nouvelle-Calédonie</a:t>
            </a:r>
            <a:r>
              <a:rPr lang="fr-FR" sz="2000" b="1" dirty="0">
                <a:solidFill>
                  <a:srgbClr val="0070C0"/>
                </a:solidFill>
              </a:rPr>
              <a:t> amène à réfléchir à une gestion durable</a:t>
            </a:r>
          </a:p>
          <a:p>
            <a:endParaRPr lang="fr-FR" sz="2000" b="1" dirty="0">
              <a:solidFill>
                <a:srgbClr val="0070C0"/>
              </a:solidFill>
            </a:endParaRPr>
          </a:p>
          <a:p>
            <a:r>
              <a:rPr lang="fr-FR" sz="2000" dirty="0"/>
              <a:t>Restitution orale par un rapporteur. </a:t>
            </a:r>
            <a:endParaRPr lang="fr-NC" sz="2000" dirty="0">
              <a:solidFill>
                <a:srgbClr val="0070C0"/>
              </a:solidFill>
            </a:endParaRPr>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9445F5A0-FDE3-5FC5-8F1D-EFEEA1256338}"/>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7872312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5632311"/>
          </a:xfrm>
          <a:prstGeom prst="rect">
            <a:avLst/>
          </a:prstGeom>
          <a:noFill/>
        </p:spPr>
        <p:txBody>
          <a:bodyPr wrap="square" rtlCol="0">
            <a:spAutoFit/>
          </a:bodyPr>
          <a:lstStyle/>
          <a:p>
            <a:pPr lvl="0" algn="just"/>
            <a:r>
              <a:rPr lang="fr-NC" b="1" dirty="0"/>
              <a:t>5 – </a:t>
            </a:r>
            <a:r>
              <a:rPr lang="fr-NC" dirty="0"/>
              <a:t>Proposer aux élèves un </a:t>
            </a:r>
            <a:r>
              <a:rPr lang="fr-NC" b="1" dirty="0">
                <a:solidFill>
                  <a:srgbClr val="77B82A"/>
                </a:solidFill>
              </a:rPr>
              <a:t>article de presse </a:t>
            </a:r>
            <a:r>
              <a:rPr lang="fr-NC" dirty="0"/>
              <a:t>en lien avec l’actualité locale, régionale ou internationale: présenter, à l’oral, le document et en dégager les informations utiles en 3 minutes. </a:t>
            </a:r>
          </a:p>
          <a:p>
            <a:pPr lvl="0" algn="just"/>
            <a:endParaRPr lang="fr-NC" dirty="0"/>
          </a:p>
          <a:p>
            <a:pPr lvl="0" algn="just"/>
            <a:r>
              <a:rPr lang="fr-NC" b="1" dirty="0"/>
              <a:t>6 – </a:t>
            </a:r>
            <a:r>
              <a:rPr lang="fr-NC" dirty="0"/>
              <a:t>Proposer aux élèves d’</a:t>
            </a:r>
            <a:r>
              <a:rPr lang="fr-NC" b="1" dirty="0">
                <a:solidFill>
                  <a:srgbClr val="77B82A"/>
                </a:solidFill>
              </a:rPr>
              <a:t>expliquer un enjeu </a:t>
            </a:r>
            <a:r>
              <a:rPr lang="fr-NC" dirty="0"/>
              <a:t>en lien avec un thème du programme : expliquer à l’oral et en 3 minutes un enjeu en lien avec un sujet : </a:t>
            </a:r>
          </a:p>
          <a:p>
            <a:pPr marL="1200150" lvl="2" indent="-285750" algn="just">
              <a:buFont typeface="Wingdings" pitchFamily="2" charset="2"/>
              <a:buChar char="ü"/>
            </a:pPr>
            <a:r>
              <a:rPr lang="fr-NC" dirty="0"/>
              <a:t>L’eau à Ouvéa </a:t>
            </a:r>
          </a:p>
          <a:p>
            <a:pPr marL="1200150" lvl="2" indent="-285750" algn="just">
              <a:buFont typeface="Wingdings" pitchFamily="2" charset="2"/>
              <a:buChar char="ü"/>
            </a:pPr>
            <a:r>
              <a:rPr lang="fr-FR" dirty="0"/>
              <a:t>U</a:t>
            </a:r>
            <a:r>
              <a:rPr lang="fr-NC" dirty="0"/>
              <a:t>ne filière nickel propre</a:t>
            </a:r>
          </a:p>
          <a:p>
            <a:pPr marL="1200150" lvl="2" indent="-285750" algn="just">
              <a:buFont typeface="Wingdings" pitchFamily="2" charset="2"/>
              <a:buChar char="ü"/>
            </a:pPr>
            <a:r>
              <a:rPr lang="fr-FR" dirty="0"/>
              <a:t>L</a:t>
            </a:r>
            <a:r>
              <a:rPr lang="fr-NC" dirty="0"/>
              <a:t>a transition énergétique</a:t>
            </a:r>
          </a:p>
          <a:p>
            <a:pPr marL="1200150" lvl="2" indent="-285750" algn="just">
              <a:buFont typeface="Wingdings" pitchFamily="2" charset="2"/>
              <a:buChar char="ü"/>
            </a:pPr>
            <a:r>
              <a:rPr lang="fr-FR" dirty="0"/>
              <a:t>L</a:t>
            </a:r>
            <a:r>
              <a:rPr lang="fr-NC" dirty="0"/>
              <a:t>es 3 référendums</a:t>
            </a:r>
          </a:p>
          <a:p>
            <a:pPr marL="1200150" lvl="2" indent="-285750" algn="just">
              <a:buFont typeface="Wingdings" pitchFamily="2" charset="2"/>
              <a:buChar char="ü"/>
            </a:pPr>
            <a:r>
              <a:rPr lang="fr-FR" dirty="0"/>
              <a:t>É</a:t>
            </a:r>
            <a:r>
              <a:rPr lang="fr-NC" dirty="0"/>
              <a:t>lections provinciales</a:t>
            </a:r>
          </a:p>
          <a:p>
            <a:pPr marL="1200150" lvl="2" indent="-285750" algn="just">
              <a:buFont typeface="Wingdings" pitchFamily="2" charset="2"/>
              <a:buChar char="ü"/>
            </a:pPr>
            <a:r>
              <a:rPr lang="fr-NC" dirty="0"/>
              <a:t>Le gel du corps électoral</a:t>
            </a:r>
          </a:p>
          <a:p>
            <a:pPr marL="1200150" lvl="2" indent="-285750" algn="just">
              <a:buFont typeface="Wingdings" pitchFamily="2" charset="2"/>
              <a:buChar char="ü"/>
            </a:pPr>
            <a:r>
              <a:rPr lang="fr-NC" dirty="0"/>
              <a:t>La guerre russo-ukrainienne</a:t>
            </a:r>
          </a:p>
          <a:p>
            <a:pPr lvl="2" algn="just"/>
            <a:endParaRPr lang="fr-NC" dirty="0"/>
          </a:p>
          <a:p>
            <a:pPr marL="9525" lvl="2" algn="just"/>
            <a:r>
              <a:rPr lang="fr-FR" b="1" dirty="0"/>
              <a:t>7 – </a:t>
            </a:r>
            <a:r>
              <a:rPr lang="fr-NC" dirty="0"/>
              <a:t>Concevoir un </a:t>
            </a:r>
            <a:r>
              <a:rPr lang="fr-NC" b="1" dirty="0">
                <a:solidFill>
                  <a:srgbClr val="77B82A"/>
                </a:solidFill>
              </a:rPr>
              <a:t>reportage TV </a:t>
            </a:r>
            <a:r>
              <a:rPr lang="fr-NC" dirty="0"/>
              <a:t>en lien avec le concours « Raconte-moi l’Europe dans le P</a:t>
            </a:r>
            <a:r>
              <a:rPr lang="fr-FR" dirty="0"/>
              <a:t>a</a:t>
            </a:r>
            <a:r>
              <a:rPr lang="fr-NC" dirty="0"/>
              <a:t>cifique » </a:t>
            </a:r>
          </a:p>
          <a:p>
            <a:pPr marL="9525" lvl="2" algn="just"/>
            <a:endParaRPr lang="fr-NC" dirty="0"/>
          </a:p>
          <a:p>
            <a:pPr marL="9525" lvl="2" algn="just"/>
            <a:r>
              <a:rPr lang="fr-NC" b="1" dirty="0"/>
              <a:t>8 – </a:t>
            </a:r>
            <a:r>
              <a:rPr lang="fr-NC" dirty="0"/>
              <a:t>Participation en 2020 et 2021 aux </a:t>
            </a:r>
            <a:r>
              <a:rPr lang="fr-NC" b="1" dirty="0">
                <a:solidFill>
                  <a:srgbClr val="77B82A"/>
                </a:solidFill>
              </a:rPr>
              <a:t>Ambassadeurs des océans</a:t>
            </a:r>
            <a:r>
              <a:rPr lang="fr-NC" dirty="0"/>
              <a:t>. </a:t>
            </a:r>
          </a:p>
          <a:p>
            <a:pPr marL="9525" lvl="2" algn="just"/>
            <a:endParaRPr lang="fr-NC" dirty="0"/>
          </a:p>
          <a:p>
            <a:pPr marL="9525" lvl="2" algn="just"/>
            <a:r>
              <a:rPr lang="fr-NC" b="1" dirty="0"/>
              <a:t>9 – </a:t>
            </a:r>
            <a:r>
              <a:rPr lang="fr-NC" dirty="0"/>
              <a:t>Semaine de l’évaluation, un </a:t>
            </a:r>
            <a:r>
              <a:rPr lang="fr-NC" b="1" dirty="0">
                <a:solidFill>
                  <a:srgbClr val="77B82A"/>
                </a:solidFill>
              </a:rPr>
              <a:t>Grand oral blanc </a:t>
            </a:r>
            <a:r>
              <a:rPr lang="fr-NC" dirty="0"/>
              <a:t>: 5 min devant un jury de 2 professeurs + temps d’échanges de 5 min</a:t>
            </a:r>
          </a:p>
          <a:p>
            <a:pPr marL="52388" lvl="2"/>
            <a:endParaRPr lang="fr-NC"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PRÉPARER NOS ÉLÈVES AU GRAND ORAL</a:t>
            </a:r>
          </a:p>
        </p:txBody>
      </p:sp>
      <p:sp>
        <p:nvSpPr>
          <p:cNvPr id="5" name="ZoneTexte 4">
            <a:extLst>
              <a:ext uri="{FF2B5EF4-FFF2-40B4-BE49-F238E27FC236}">
                <a16:creationId xmlns:a16="http://schemas.microsoft.com/office/drawing/2014/main" id="{6CC66E88-F667-1C4A-0549-1FD389E8CFC4}"/>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4265923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21628C1F-AD2B-AD4A-2F3D-3B3BD2E49BAB}"/>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67641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3" name="ZoneTexte 2">
            <a:extLst>
              <a:ext uri="{FF2B5EF4-FFF2-40B4-BE49-F238E27FC236}">
                <a16:creationId xmlns:a16="http://schemas.microsoft.com/office/drawing/2014/main" id="{DF8F63F1-B732-E510-F2F8-AE4AFD82B2EB}"/>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211509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5355312"/>
          </a:xfrm>
          <a:prstGeom prst="rect">
            <a:avLst/>
          </a:prstGeom>
          <a:noFill/>
        </p:spPr>
        <p:txBody>
          <a:bodyPr wrap="square" rtlCol="0">
            <a:spAutoFit/>
          </a:bodyPr>
          <a:lstStyle/>
          <a:p>
            <a:pPr lvl="0"/>
            <a:r>
              <a:rPr lang="fr-NC" b="1"/>
              <a:t>THÈME 1 - De nouveaux espaces de conquête</a:t>
            </a:r>
          </a:p>
          <a:p>
            <a:pPr lvl="0"/>
            <a:endParaRPr lang="fr-NC" b="1"/>
          </a:p>
          <a:p>
            <a:pPr lvl="0"/>
            <a:r>
              <a:rPr lang="fr-NC" b="1"/>
              <a:t>Activité – L’espace maritime calédonien : un enjeu environnemental, économique et géostratégique</a:t>
            </a:r>
          </a:p>
          <a:p>
            <a:pPr lvl="0"/>
            <a:endParaRPr lang="fr-NC" b="1"/>
          </a:p>
          <a:p>
            <a:r>
              <a:rPr lang="fr-FR" b="1" dirty="0">
                <a:solidFill>
                  <a:srgbClr val="0070C0"/>
                </a:solidFill>
              </a:rPr>
              <a:t>A – La Nouvelle-Calédonie recèle de nombreuses ressources maritimes</a:t>
            </a:r>
          </a:p>
          <a:p>
            <a:r>
              <a:rPr lang="fr-FR" b="1" dirty="0"/>
              <a:t> </a:t>
            </a:r>
            <a:endParaRPr lang="fr-NC"/>
          </a:p>
          <a:p>
            <a:r>
              <a:rPr lang="fr-FR" dirty="0"/>
              <a:t>Document 1 – </a:t>
            </a:r>
            <a:r>
              <a:rPr lang="fr-FR" b="1" dirty="0"/>
              <a:t>La ZEE de la Nouvelle-Calédonie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Source : Fondation The Pew, 2016. </a:t>
            </a:r>
            <a:endParaRPr lang="fr-NC"/>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pic>
        <p:nvPicPr>
          <p:cNvPr id="8" name="Image 7" descr="Une image contenant carte&#10;&#10;Description générée automatiquement">
            <a:extLst>
              <a:ext uri="{FF2B5EF4-FFF2-40B4-BE49-F238E27FC236}">
                <a16:creationId xmlns:a16="http://schemas.microsoft.com/office/drawing/2014/main" id="{C5337C7F-DDFB-A2E4-BDBF-8DFE725A92F9}"/>
              </a:ext>
            </a:extLst>
          </p:cNvPr>
          <p:cNvPicPr>
            <a:picLocks noChangeAspect="1"/>
          </p:cNvPicPr>
          <p:nvPr/>
        </p:nvPicPr>
        <p:blipFill rotWithShape="1">
          <a:blip r:embed="rId3">
            <a:extLst>
              <a:ext uri="{28A0092B-C50C-407E-A947-70E740481C1C}">
                <a14:useLocalDpi xmlns:a14="http://schemas.microsoft.com/office/drawing/2010/main" val="0"/>
              </a:ext>
            </a:extLst>
          </a:blip>
          <a:srcRect t="7987" b="6535"/>
          <a:stretch/>
        </p:blipFill>
        <p:spPr bwMode="auto">
          <a:xfrm>
            <a:off x="733567" y="3349376"/>
            <a:ext cx="4234861" cy="2896367"/>
          </a:xfrm>
          <a:prstGeom prst="rect">
            <a:avLst/>
          </a:prstGeom>
          <a:ln>
            <a:noFill/>
          </a:ln>
          <a:extLst>
            <a:ext uri="{53640926-AAD7-44D8-BBD7-CCE9431645EC}">
              <a14:shadowObscured xmlns:a14="http://schemas.microsoft.com/office/drawing/2010/main"/>
            </a:ext>
          </a:extLst>
        </p:spPr>
      </p:pic>
      <p:sp>
        <p:nvSpPr>
          <p:cNvPr id="9" name="ZoneTexte 8">
            <a:extLst>
              <a:ext uri="{FF2B5EF4-FFF2-40B4-BE49-F238E27FC236}">
                <a16:creationId xmlns:a16="http://schemas.microsoft.com/office/drawing/2014/main" id="{5CDA252C-16C3-5339-5FD7-4A298F2C6C3B}"/>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265457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4801314"/>
          </a:xfrm>
          <a:prstGeom prst="rect">
            <a:avLst/>
          </a:prstGeom>
          <a:noFill/>
        </p:spPr>
        <p:txBody>
          <a:bodyPr wrap="square" rtlCol="0">
            <a:spAutoFit/>
          </a:bodyPr>
          <a:lstStyle/>
          <a:p>
            <a:r>
              <a:rPr lang="fr-FR" b="1" dirty="0"/>
              <a:t> </a:t>
            </a:r>
            <a:r>
              <a:rPr lang="fr-FR" dirty="0"/>
              <a:t>Document 2 – </a:t>
            </a:r>
            <a:r>
              <a:rPr lang="fr-FR" b="1" dirty="0"/>
              <a:t>Les interactions entre différentes espèces et</a:t>
            </a:r>
            <a:r>
              <a:rPr lang="fr-FR" dirty="0"/>
              <a:t> </a:t>
            </a:r>
            <a:r>
              <a:rPr lang="fr-FR" b="1" dirty="0"/>
              <a:t>des écosystèmes variés</a:t>
            </a:r>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b="1" dirty="0"/>
          </a:p>
          <a:p>
            <a:endParaRPr lang="fr-FR" sz="1050" b="1" dirty="0"/>
          </a:p>
          <a:p>
            <a:r>
              <a:rPr lang="fr-FR" dirty="0"/>
              <a:t>Source : </a:t>
            </a:r>
            <a:r>
              <a:rPr lang="fr-FR" i="1" dirty="0"/>
              <a:t>Vers une gestion intégrée de l’Espace maritime de la Nouvelle-Calédonie</a:t>
            </a:r>
            <a:r>
              <a:rPr lang="fr-FR" dirty="0"/>
              <a:t>, Gouvernement de la Nouvelle-Calédonie &amp; Agence des aires marines protégées, 2013</a:t>
            </a:r>
            <a:r>
              <a:rPr lang="fr-NC"/>
              <a:t> </a:t>
            </a:r>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pic>
        <p:nvPicPr>
          <p:cNvPr id="9" name="Image 8" descr="Une image contenant texte, extérieur, plusieurs&#10;&#10;Description générée automatiquement">
            <a:extLst>
              <a:ext uri="{FF2B5EF4-FFF2-40B4-BE49-F238E27FC236}">
                <a16:creationId xmlns:a16="http://schemas.microsoft.com/office/drawing/2014/main" id="{59524566-111C-0115-2208-61EBAC539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766" y="1733690"/>
            <a:ext cx="4852035" cy="3472815"/>
          </a:xfrm>
          <a:prstGeom prst="rect">
            <a:avLst/>
          </a:prstGeom>
        </p:spPr>
      </p:pic>
      <p:sp>
        <p:nvSpPr>
          <p:cNvPr id="10" name="Rectangle : coins arrondis 9">
            <a:extLst>
              <a:ext uri="{FF2B5EF4-FFF2-40B4-BE49-F238E27FC236}">
                <a16:creationId xmlns:a16="http://schemas.microsoft.com/office/drawing/2014/main" id="{CF26A4F6-3532-84AB-0488-35C626328E1C}"/>
              </a:ext>
            </a:extLst>
          </p:cNvPr>
          <p:cNvSpPr/>
          <p:nvPr/>
        </p:nvSpPr>
        <p:spPr>
          <a:xfrm>
            <a:off x="5877899" y="1762693"/>
            <a:ext cx="1200995" cy="2983968"/>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fr-FR" b="1" dirty="0">
                <a:solidFill>
                  <a:srgbClr val="000000"/>
                </a:solidFill>
                <a:effectLst/>
                <a:latin typeface="Times New Roman" panose="02020603050405020304" pitchFamily="18" charset="0"/>
                <a:ea typeface="Calibri" panose="020F0502020204030204" pitchFamily="34" charset="0"/>
              </a:rPr>
              <a:t>48 </a:t>
            </a:r>
            <a:endParaRPr lang="fr-NC" sz="1400">
              <a:solidFill>
                <a:srgbClr val="000000"/>
              </a:solidFill>
              <a:effectLst/>
              <a:latin typeface="Times New Roman" panose="02020603050405020304" pitchFamily="18" charset="0"/>
              <a:ea typeface="Calibri" panose="020F0502020204030204" pitchFamily="34" charset="0"/>
            </a:endParaRPr>
          </a:p>
          <a:p>
            <a:pPr algn="ctr"/>
            <a:r>
              <a:rPr lang="fr-FR" sz="1400" dirty="0">
                <a:solidFill>
                  <a:srgbClr val="000000"/>
                </a:solidFill>
                <a:effectLst/>
                <a:latin typeface="Times New Roman" panose="02020603050405020304" pitchFamily="18" charset="0"/>
                <a:ea typeface="Calibri" panose="020F0502020204030204" pitchFamily="34" charset="0"/>
              </a:rPr>
              <a:t>espèces de requins</a:t>
            </a:r>
            <a:endParaRPr lang="fr-NC" sz="1400">
              <a:solidFill>
                <a:srgbClr val="000000"/>
              </a:solidFill>
              <a:effectLst/>
              <a:latin typeface="Times New Roman" panose="02020603050405020304" pitchFamily="18" charset="0"/>
              <a:ea typeface="Calibri" panose="020F0502020204030204" pitchFamily="34" charset="0"/>
            </a:endParaRPr>
          </a:p>
          <a:p>
            <a:pPr algn="ctr"/>
            <a:r>
              <a:rPr lang="fr-FR" sz="1400" dirty="0">
                <a:solidFill>
                  <a:srgbClr val="000000"/>
                </a:solidFill>
                <a:effectLst/>
                <a:latin typeface="Times New Roman" panose="02020603050405020304" pitchFamily="18" charset="0"/>
                <a:ea typeface="Calibri" panose="020F0502020204030204" pitchFamily="34" charset="0"/>
              </a:rPr>
              <a:t> </a:t>
            </a:r>
            <a:endParaRPr lang="fr-NC" sz="1400">
              <a:solidFill>
                <a:srgbClr val="000000"/>
              </a:solidFill>
              <a:effectLst/>
              <a:latin typeface="Times New Roman" panose="02020603050405020304" pitchFamily="18" charset="0"/>
              <a:ea typeface="Calibri" panose="020F0502020204030204" pitchFamily="34" charset="0"/>
            </a:endParaRPr>
          </a:p>
          <a:p>
            <a:pPr algn="ctr"/>
            <a:r>
              <a:rPr lang="fr-FR" b="1" dirty="0">
                <a:solidFill>
                  <a:srgbClr val="000000"/>
                </a:solidFill>
                <a:effectLst/>
                <a:latin typeface="Times New Roman" panose="02020603050405020304" pitchFamily="18" charset="0"/>
                <a:ea typeface="Calibri" panose="020F0502020204030204" pitchFamily="34" charset="0"/>
              </a:rPr>
              <a:t>400 </a:t>
            </a:r>
            <a:r>
              <a:rPr lang="fr-FR" sz="1400" dirty="0">
                <a:solidFill>
                  <a:srgbClr val="000000"/>
                </a:solidFill>
                <a:effectLst/>
                <a:latin typeface="Times New Roman" panose="02020603050405020304" pitchFamily="18" charset="0"/>
                <a:ea typeface="Calibri" panose="020F0502020204030204" pitchFamily="34" charset="0"/>
              </a:rPr>
              <a:t>espèces de corail</a:t>
            </a:r>
            <a:endParaRPr lang="fr-NC" sz="1400">
              <a:solidFill>
                <a:srgbClr val="000000"/>
              </a:solidFill>
              <a:effectLst/>
              <a:latin typeface="Times New Roman" panose="02020603050405020304" pitchFamily="18" charset="0"/>
              <a:ea typeface="Calibri" panose="020F0502020204030204" pitchFamily="34" charset="0"/>
            </a:endParaRPr>
          </a:p>
          <a:p>
            <a:pPr algn="ctr"/>
            <a:r>
              <a:rPr lang="fr-FR" sz="1400" dirty="0">
                <a:solidFill>
                  <a:srgbClr val="000000"/>
                </a:solidFill>
                <a:effectLst/>
                <a:latin typeface="Times New Roman" panose="02020603050405020304" pitchFamily="18" charset="0"/>
                <a:ea typeface="Calibri" panose="020F0502020204030204" pitchFamily="34" charset="0"/>
              </a:rPr>
              <a:t> </a:t>
            </a:r>
            <a:endParaRPr lang="fr-NC" sz="1400">
              <a:solidFill>
                <a:srgbClr val="000000"/>
              </a:solidFill>
              <a:effectLst/>
              <a:latin typeface="Times New Roman" panose="02020603050405020304" pitchFamily="18" charset="0"/>
              <a:ea typeface="Calibri" panose="020F0502020204030204" pitchFamily="34" charset="0"/>
            </a:endParaRPr>
          </a:p>
          <a:p>
            <a:pPr algn="ctr"/>
            <a:r>
              <a:rPr lang="fr-FR" b="1" dirty="0">
                <a:solidFill>
                  <a:srgbClr val="000000"/>
                </a:solidFill>
                <a:effectLst/>
                <a:latin typeface="Times New Roman" panose="02020603050405020304" pitchFamily="18" charset="0"/>
                <a:ea typeface="Calibri" panose="020F0502020204030204" pitchFamily="34" charset="0"/>
              </a:rPr>
              <a:t>9300 </a:t>
            </a:r>
            <a:r>
              <a:rPr lang="fr-FR" sz="1400" dirty="0">
                <a:solidFill>
                  <a:srgbClr val="000000"/>
                </a:solidFill>
                <a:effectLst/>
                <a:latin typeface="Times New Roman" panose="02020603050405020304" pitchFamily="18" charset="0"/>
                <a:ea typeface="Calibri" panose="020F0502020204030204" pitchFamily="34" charset="0"/>
              </a:rPr>
              <a:t>espèces marines</a:t>
            </a:r>
            <a:endParaRPr lang="fr-NC" sz="1400">
              <a:solidFill>
                <a:srgbClr val="000000"/>
              </a:solidFill>
              <a:effectLst/>
              <a:latin typeface="Times New Roman" panose="02020603050405020304" pitchFamily="18" charset="0"/>
              <a:ea typeface="Calibri" panose="020F0502020204030204" pitchFamily="34" charset="0"/>
            </a:endParaRPr>
          </a:p>
          <a:p>
            <a:pPr algn="ctr"/>
            <a:r>
              <a:rPr lang="fr-FR" sz="1400" dirty="0">
                <a:solidFill>
                  <a:srgbClr val="000000"/>
                </a:solidFill>
                <a:effectLst/>
                <a:latin typeface="Times New Roman" panose="02020603050405020304" pitchFamily="18" charset="0"/>
                <a:ea typeface="Calibri" panose="020F0502020204030204" pitchFamily="34" charset="0"/>
              </a:rPr>
              <a:t> </a:t>
            </a:r>
            <a:endParaRPr lang="fr-NC" sz="1400">
              <a:solidFill>
                <a:srgbClr val="000000"/>
              </a:solidFill>
              <a:effectLst/>
              <a:latin typeface="Times New Roman" panose="02020603050405020304" pitchFamily="18" charset="0"/>
              <a:ea typeface="Calibri" panose="020F0502020204030204" pitchFamily="34" charset="0"/>
            </a:endParaRPr>
          </a:p>
        </p:txBody>
      </p:sp>
      <p:sp>
        <p:nvSpPr>
          <p:cNvPr id="8" name="ZoneTexte 7">
            <a:extLst>
              <a:ext uri="{FF2B5EF4-FFF2-40B4-BE49-F238E27FC236}">
                <a16:creationId xmlns:a16="http://schemas.microsoft.com/office/drawing/2014/main" id="{B95DC149-A555-EE35-DAB5-0613E52924E9}"/>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442130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994856"/>
            <a:ext cx="9801546" cy="5863144"/>
          </a:xfrm>
          <a:prstGeom prst="rect">
            <a:avLst/>
          </a:prstGeom>
          <a:noFill/>
        </p:spPr>
        <p:txBody>
          <a:bodyPr wrap="square" rtlCol="0">
            <a:spAutoFit/>
          </a:bodyPr>
          <a:lstStyle/>
          <a:p>
            <a:r>
              <a:rPr lang="fr-FR" dirty="0"/>
              <a:t>Document 3 – </a:t>
            </a:r>
            <a:r>
              <a:rPr lang="fr-FR" b="1" dirty="0"/>
              <a:t>Des axes de croissance nouvelle, dite Croissance bleue, offerts par la mer</a:t>
            </a:r>
            <a:endParaRPr lang="fr-NC"/>
          </a:p>
          <a:p>
            <a:pPr algn="just"/>
            <a:endParaRPr lang="fr-FR" sz="1050" u="sng" dirty="0"/>
          </a:p>
          <a:p>
            <a:pPr algn="just"/>
            <a:r>
              <a:rPr lang="fr-FR" sz="1050" u="sng" dirty="0"/>
              <a:t>Cultures marines</a:t>
            </a:r>
            <a:endParaRPr lang="fr-NC" sz="1050"/>
          </a:p>
          <a:p>
            <a:pPr algn="just"/>
            <a:r>
              <a:rPr lang="fr-FR" sz="1050" dirty="0"/>
              <a:t>L’enjeu concerne des produits de la mer à haute valeur ajoutée (crevettes bleues en Calédonie), et des solutions innovantes dans le domaine des nouvelles aquacultures : nouvelles espèces (micro-algues, holothuries, poissons de récif, crustacés, bivalves), nouvelles approches (élevages alternés), nouvelles technologies (circuits fermés, sélection génétique, biosécurité). Il ne s’agit pas uniquement de subvenir à des besoins en matière d’alimentation humaine ou animale mais d’applications dans les domaines de la santé, l’industrie, la chimie, voire même l’énergie (bio-carburants de 3</a:t>
            </a:r>
            <a:r>
              <a:rPr lang="fr-FR" sz="1050" baseline="30000" dirty="0"/>
              <a:t>e</a:t>
            </a:r>
            <a:r>
              <a:rPr lang="fr-FR" sz="1050" dirty="0"/>
              <a:t> génération). Les cultures marines sont également un outil d’aménagement et d’équilibre des territoires insulaires. </a:t>
            </a:r>
            <a:endParaRPr lang="fr-NC" sz="1050"/>
          </a:p>
          <a:p>
            <a:pPr algn="just"/>
            <a:r>
              <a:rPr lang="fr-FR" sz="1050" u="sng" dirty="0"/>
              <a:t>Protection des côtes</a:t>
            </a:r>
            <a:endParaRPr lang="fr-NC" sz="1050"/>
          </a:p>
          <a:p>
            <a:pPr algn="just"/>
            <a:r>
              <a:rPr lang="fr-NC" sz="1050"/>
              <a:t>Il s’agit là d’enjeux politiques et économiques qui vont prendre de plus en plus d’importance en raison de </a:t>
            </a:r>
            <a:r>
              <a:rPr lang="fr-FR" sz="1050" dirty="0"/>
              <a:t>l</a:t>
            </a:r>
            <a:r>
              <a:rPr lang="fr-NC" sz="1050"/>
              <a:t>a croissance et l’attraction des populations sur les côtes (remblais, aménagements divers, marinas) mais aussi du changement global (remontée du niveau de la mer, extraction de sable et agrégats marins, érosion). </a:t>
            </a:r>
          </a:p>
          <a:p>
            <a:pPr algn="just"/>
            <a:r>
              <a:rPr lang="fr-FR" sz="1050" u="sng" dirty="0"/>
              <a:t>Surveillance des espaces maritimes</a:t>
            </a:r>
            <a:endParaRPr lang="fr-NC" sz="1050"/>
          </a:p>
          <a:p>
            <a:pPr algn="just"/>
            <a:r>
              <a:rPr lang="fr-FR" sz="1050" dirty="0"/>
              <a:t>C</a:t>
            </a:r>
            <a:r>
              <a:rPr lang="fr-NC" sz="1050"/>
              <a:t>es activités existent, se focalisent sur les questions de sécurité en mer, de contrôle de pêches illicites ou de trafic divers, mais s’orientent également vers des applications en recherche (impact du changement climatique au niveau du moteur mondial du climat qu’est le Pacifique), et en matière de suivi de la qualité des eaux, des milieux, de l’intégrité de biens inscrits au patrimoine mondial, de la non dégradation de la biodiversité. </a:t>
            </a:r>
          </a:p>
          <a:p>
            <a:pPr algn="just"/>
            <a:r>
              <a:rPr lang="fr-FR" sz="1050" u="sng" dirty="0"/>
              <a:t>Biotechnologies et chimie du vivant</a:t>
            </a:r>
            <a:endParaRPr lang="fr-NC" sz="1050"/>
          </a:p>
          <a:p>
            <a:pPr algn="just"/>
            <a:r>
              <a:rPr lang="fr-FR" sz="1050" dirty="0"/>
              <a:t>L’étude de ce que la nature a su produire comme solutions d’adaptation à des milieux parfois difficiles est à l’origine de la découverte de biomolécules de tout premier plan (cosmétique, santé, industrie). Ainsi des entreprises sont-elles en train de naitre (Start up sélectionnée par OSEO en Nouvelle-Calédonie) qui exploitent des biomolécules tirées de bactéries marines. De même se développent des recherches sur les micro-algues en Nouvelle-Calédonie (partenariat ADECAL-Ifremer) qui peuvent offrir des solutions pour produire de la biomasse, des protéines, des pigments naturels, favoriser la dépollution ou encore le piégeage des excès de CO</a:t>
            </a:r>
            <a:r>
              <a:rPr lang="fr-FR" sz="1050" baseline="-25000" dirty="0"/>
              <a:t>2</a:t>
            </a:r>
            <a:r>
              <a:rPr lang="fr-FR" sz="1050" dirty="0"/>
              <a:t> produits par l’industrie. </a:t>
            </a:r>
            <a:endParaRPr lang="fr-NC" sz="1050"/>
          </a:p>
          <a:p>
            <a:pPr algn="just"/>
            <a:r>
              <a:rPr lang="fr-FR" sz="1050" u="sng" dirty="0"/>
              <a:t>Énergies renouvelables </a:t>
            </a:r>
            <a:endParaRPr lang="fr-NC" sz="1050"/>
          </a:p>
          <a:p>
            <a:pPr algn="just"/>
            <a:r>
              <a:rPr lang="fr-FR" sz="1050" dirty="0"/>
              <a:t>Utilisation de l’énergie relative à la différence de température entre surface et fond, notamment pour faire du froid. La houle a fait l’objet d’une tentative en Nouvelle-Calédonie. Les terrains d’essais sont là et l’exemplarité en matière de démonstration de solutions vis-à-vis de la transition énergétique en favorisant les énergies décarbonées, aura sans doute des retombées très significatives. </a:t>
            </a:r>
            <a:endParaRPr lang="fr-NC" sz="1050"/>
          </a:p>
          <a:p>
            <a:pPr algn="just"/>
            <a:r>
              <a:rPr lang="fr-FR" sz="1050" u="sng" dirty="0"/>
              <a:t>Exploration et exploitation de pétrole et de gaz </a:t>
            </a:r>
            <a:endParaRPr lang="fr-NC" sz="1050"/>
          </a:p>
          <a:p>
            <a:pPr algn="just"/>
            <a:r>
              <a:rPr lang="fr-FR" sz="1050" dirty="0"/>
              <a:t>La Nouvelle-Calédonie est dotée de bassins sédimentaires aux épaisseurs de sédiments importantes et caractérisés par des structures de piégeage potentielles. Certes il s’agit de ressources fossiles. Ce sont toutefois des ressources potentielles fortement créatrices d’activité, dont la collectivité très consommatrice d’énergie pour son industrie minière pourrait tirer profit tout en établissant des règles strictes d’encadrement de cette possible exploitation. Le Parc Marin de la Mer de Corail et son plan de gestion trouvent une très forte raison d’être. </a:t>
            </a:r>
            <a:endParaRPr lang="fr-NC" sz="1050"/>
          </a:p>
          <a:p>
            <a:pPr algn="just"/>
            <a:r>
              <a:rPr lang="fr-FR" sz="1050" u="sng" dirty="0"/>
              <a:t>Ressources minérales profondes</a:t>
            </a:r>
            <a:endParaRPr lang="fr-NC" sz="1050"/>
          </a:p>
          <a:p>
            <a:pPr algn="just"/>
            <a:r>
              <a:rPr lang="fr-FR" sz="1050" dirty="0"/>
              <a:t>Dans la ZEE de Nouvelle-Calédonie, des nodules polymétalliques, terres rares dans les sédiments profonds, encroutements sur les monts sous-marins et vraisemblablement dépôts sulfurés. Savoir exploiter ces ressources est un des très grands défis. La mise en œuvre d’un code minier et de procédures de gestion et de planification intelligents sont des obligations.</a:t>
            </a:r>
            <a:endParaRPr lang="fr-NC" sz="1050"/>
          </a:p>
          <a:p>
            <a:pPr algn="just"/>
            <a:endParaRPr lang="fr-NC" sz="1050"/>
          </a:p>
          <a:p>
            <a:pPr algn="just"/>
            <a:r>
              <a:rPr lang="fr-FR" sz="1050" dirty="0"/>
              <a:t>Source : d’après Lionel LOUBERSAC</a:t>
            </a:r>
            <a:r>
              <a:rPr lang="fr-FR" sz="1050" i="1" dirty="0"/>
              <a:t>,</a:t>
            </a:r>
            <a:r>
              <a:rPr lang="fr-FR" sz="1050" dirty="0"/>
              <a:t> « L’océan porteur d’enjeux de croissance et de défis majeurs dans l’outre-mer français du Pacifique Sud », Cluster maritime Nouvelle-Calédonie, 2014. </a:t>
            </a:r>
            <a:r>
              <a:rPr lang="fr-FR" sz="1050" b="1" dirty="0"/>
              <a:t> </a:t>
            </a:r>
            <a:endParaRPr lang="fr-NC" sz="105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97F86D30-EB0B-C2F0-3332-15C9A55E96D3}"/>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90239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160982"/>
            <a:ext cx="9801546" cy="5632311"/>
          </a:xfrm>
          <a:prstGeom prst="rect">
            <a:avLst/>
          </a:prstGeom>
          <a:noFill/>
        </p:spPr>
        <p:txBody>
          <a:bodyPr wrap="square" rtlCol="0">
            <a:spAutoFit/>
          </a:bodyPr>
          <a:lstStyle/>
          <a:p>
            <a:r>
              <a:rPr lang="fr-FR" b="1" dirty="0">
                <a:solidFill>
                  <a:srgbClr val="0070C0"/>
                </a:solidFill>
              </a:rPr>
              <a:t>B</a:t>
            </a:r>
            <a:r>
              <a:rPr lang="fr-NC" b="1">
                <a:solidFill>
                  <a:srgbClr val="0070C0"/>
                </a:solidFill>
              </a:rPr>
              <a:t> – La Nouvelle-Calédonie</a:t>
            </a:r>
            <a:r>
              <a:rPr lang="fr-FR" b="1" dirty="0">
                <a:solidFill>
                  <a:srgbClr val="0070C0"/>
                </a:solidFill>
              </a:rPr>
              <a:t> occupe un espace géostratégique convoité</a:t>
            </a:r>
            <a:endParaRPr lang="fr-NC">
              <a:solidFill>
                <a:srgbClr val="0070C0"/>
              </a:solidFill>
            </a:endParaRPr>
          </a:p>
          <a:p>
            <a:r>
              <a:rPr lang="fr-FR" dirty="0"/>
              <a:t> </a:t>
            </a:r>
            <a:endParaRPr lang="fr-NC"/>
          </a:p>
          <a:p>
            <a:r>
              <a:rPr lang="fr-FR" dirty="0"/>
              <a:t>Document 4 – </a:t>
            </a:r>
            <a:r>
              <a:rPr lang="fr-FR" b="1" dirty="0"/>
              <a:t>Les activités humaines, des usages de plus en plus intenses</a:t>
            </a:r>
            <a:r>
              <a:rPr lang="fr-FR" dirty="0"/>
              <a:t> </a:t>
            </a:r>
          </a:p>
          <a:p>
            <a:r>
              <a:rPr lang="fr-FR" dirty="0"/>
              <a:t> </a:t>
            </a:r>
            <a:endParaRPr lang="fr-NC"/>
          </a:p>
          <a:p>
            <a:pPr algn="just"/>
            <a:r>
              <a:rPr lang="fr-FR" dirty="0"/>
              <a:t>Pêche thonière : il s’agit de la filière économique principale ciblant principalement les thonidés au travers d’une flottille de palangriers. Une vingtaine de navires calédoniens opèrent sous licence à l’intérieur de la ZEE. Aucun navire étranger n’est autorisé à pêcher. La production annuelle varie de 2 500 à 3 000 tonnes selon les années.</a:t>
            </a:r>
            <a:endParaRPr lang="fr-NC"/>
          </a:p>
          <a:p>
            <a:pPr algn="just"/>
            <a:r>
              <a:rPr lang="fr-FR" dirty="0"/>
              <a:t>Pêches récifo-lagonaire et profonde : une exploitation artisanale ciblant des invertébrés et des poissons existe autour des îles éloignées mais les informations disponibles actuellement ne permettent pas d’estimer les niveaux d’exploitation. </a:t>
            </a:r>
            <a:endParaRPr lang="fr-NC"/>
          </a:p>
          <a:p>
            <a:pPr algn="just"/>
            <a:r>
              <a:rPr lang="fr-FR" dirty="0"/>
              <a:t>Transport maritime : porté par le dynamisme économique calédonien et le nickel, le trafic maritime est en constante augmentation (en 2010, 5,3 millions de tonnes ont transité sur les quais de Nouméa et 5 millions de tonnes supplémentaires de latérites ont transité depuis le territoire). À cela s’ajoutent le transport inter-îles et les paquebots de croisière en forte augmentation. </a:t>
            </a:r>
            <a:endParaRPr lang="fr-NC"/>
          </a:p>
          <a:p>
            <a:pPr algn="just"/>
            <a:r>
              <a:rPr lang="fr-FR" dirty="0"/>
              <a:t>Tourisme et plaisance : des plaisanciers et quelques charters de Nouvelle-Calédonie ou d’Australie fréquentent régulièrement les atolls d’Entrecasteaux et de Chesterfield. </a:t>
            </a:r>
            <a:endParaRPr lang="fr-NC"/>
          </a:p>
          <a:p>
            <a:r>
              <a:rPr lang="fr-NC"/>
              <a:t> </a:t>
            </a:r>
          </a:p>
          <a:p>
            <a:r>
              <a:rPr lang="fr-FR" dirty="0"/>
              <a:t>Source : </a:t>
            </a:r>
            <a:r>
              <a:rPr lang="fr-FR" i="1" dirty="0"/>
              <a:t>Vers une gestion intégrée de l’Espace maritime de la Nouvelle-Calédonie</a:t>
            </a:r>
            <a:r>
              <a:rPr lang="fr-FR" dirty="0"/>
              <a:t>, Gouvernement de la Nouvelle-Calédonie &amp; Agence des aires marines protégées, 2013. </a:t>
            </a:r>
            <a:endParaRPr lang="fr-NC"/>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7BEF22DF-95F8-6BD3-DF6A-40D534398D09}"/>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3578623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284270"/>
            <a:ext cx="9801546" cy="3139321"/>
          </a:xfrm>
          <a:prstGeom prst="rect">
            <a:avLst/>
          </a:prstGeom>
          <a:noFill/>
        </p:spPr>
        <p:txBody>
          <a:bodyPr wrap="square" rtlCol="0">
            <a:spAutoFit/>
          </a:bodyPr>
          <a:lstStyle/>
          <a:p>
            <a:r>
              <a:rPr lang="fr-FR" dirty="0"/>
              <a:t>Document 5 audio – </a:t>
            </a:r>
            <a:r>
              <a:rPr lang="fr-FR" b="1" dirty="0"/>
              <a:t>« Nouvelle-Calédonie : que cherche la France dans le Pacifique ? »</a:t>
            </a:r>
          </a:p>
          <a:p>
            <a:endParaRPr lang="fr-NC" dirty="0"/>
          </a:p>
          <a:p>
            <a:pPr algn="just"/>
            <a:r>
              <a:rPr lang="fr-FR" dirty="0"/>
              <a:t>Interview de Sarah Mohammed-Gaillard, Maître de conférence à l’INALCO (Institut national des langues et civilisations orientales)</a:t>
            </a:r>
          </a:p>
          <a:p>
            <a:endParaRPr lang="fr-NC" dirty="0"/>
          </a:p>
          <a:p>
            <a:r>
              <a:rPr lang="fr-FR" dirty="0"/>
              <a:t>Lien : </a:t>
            </a:r>
            <a:r>
              <a:rPr lang="fr-FR" u="sng" dirty="0">
                <a:hlinkClick r:id="rId3"/>
              </a:rPr>
              <a:t>https://www.franceculture.fr/emissions/les-enjeux-internationaux/nouvelle-caledonie-que-cherche-la-france-dans-le-pacifique</a:t>
            </a:r>
            <a:r>
              <a:rPr lang="fr-FR" dirty="0"/>
              <a:t> </a:t>
            </a:r>
            <a:endParaRPr lang="fr-NC" dirty="0"/>
          </a:p>
          <a:p>
            <a:r>
              <a:rPr lang="fr-FR" dirty="0"/>
              <a:t> </a:t>
            </a:r>
            <a:endParaRPr lang="fr-NC" dirty="0"/>
          </a:p>
          <a:p>
            <a:pPr algn="just"/>
            <a:r>
              <a:rPr lang="fr-FR" dirty="0"/>
              <a:t>Source : émission de radio « Les enjeux internationaux » sur France Culture par Julie Gayon, 05 octobre 2020. </a:t>
            </a:r>
            <a:endParaRPr lang="fr-NC" dirty="0"/>
          </a:p>
          <a:p>
            <a:r>
              <a:rPr lang="fr-FR" dirty="0"/>
              <a:t> </a:t>
            </a:r>
            <a:endParaRPr lang="fr-NC"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D349E08E-5B6D-F7E8-0D0C-9BE5E866E3EA}"/>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752635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656A1EF1-BA63-9A5F-AAF2-BB9EA5756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7482" y="-92468"/>
            <a:ext cx="1104900" cy="1519555"/>
          </a:xfrm>
          <a:prstGeom prst="rect">
            <a:avLst/>
          </a:prstGeom>
        </p:spPr>
      </p:pic>
      <p:sp>
        <p:nvSpPr>
          <p:cNvPr id="6" name="ZoneTexte 5">
            <a:extLst>
              <a:ext uri="{FF2B5EF4-FFF2-40B4-BE49-F238E27FC236}">
                <a16:creationId xmlns:a16="http://schemas.microsoft.com/office/drawing/2014/main" id="{5AE1B853-BA78-89E4-F206-6C97C5D27D46}"/>
              </a:ext>
            </a:extLst>
          </p:cNvPr>
          <p:cNvSpPr txBox="1"/>
          <p:nvPr/>
        </p:nvSpPr>
        <p:spPr>
          <a:xfrm>
            <a:off x="636998" y="1017146"/>
            <a:ext cx="9801546" cy="5816977"/>
          </a:xfrm>
          <a:prstGeom prst="rect">
            <a:avLst/>
          </a:prstGeom>
          <a:noFill/>
        </p:spPr>
        <p:txBody>
          <a:bodyPr wrap="square" rtlCol="0">
            <a:spAutoFit/>
          </a:bodyPr>
          <a:lstStyle/>
          <a:p>
            <a:r>
              <a:rPr lang="fr-FR" dirty="0"/>
              <a:t>Document 6 – </a:t>
            </a:r>
            <a:r>
              <a:rPr lang="fr-FR" b="1" dirty="0"/>
              <a:t>La Nouvelle-Calédonie, un enjeu stratégique pour la France</a:t>
            </a:r>
          </a:p>
          <a:p>
            <a:endParaRPr lang="fr-NC" dirty="0"/>
          </a:p>
          <a:p>
            <a:pPr algn="just"/>
            <a:r>
              <a:rPr lang="fr-NC" sz="1400" dirty="0"/>
              <a:t>La Nouvelle-Calédonie est un territoire clé pour répondre à l'hégémonie de la Chine en Océanie, au moment où la France devient le dernier pays européen du Pacifique" selon Emmanuel Macron</a:t>
            </a:r>
            <a:r>
              <a:rPr lang="fr-FR" sz="1400" dirty="0"/>
              <a:t> durant sa visite à Nouméa</a:t>
            </a:r>
            <a:r>
              <a:rPr lang="fr-NC" sz="1400" dirty="0"/>
              <a:t>. "Je crois (...) dans la place que ce territoire occupe dans une stratégie plus large que nous devons avoir dans toute la région", avait relevé M. Macron, estimant que les Etats-Unis "avaient plutôt tourné le dos à la région ces derniers mois", et que la Chine était "en train de construire son hégémonie pas à pas".</a:t>
            </a:r>
          </a:p>
          <a:p>
            <a:pPr algn="just"/>
            <a:r>
              <a:rPr lang="fr-NC" sz="1400" dirty="0"/>
              <a:t>Entre 2006 et 2014, Pékin a injecté 1,8 milliard de dollars dans les pays insulaires du Pacifique, devenant le troisième pourvoyeur d'aide au développement après l'Australie et la Nouvelle-Zélande. Une victoire de l'indépendance constituerait pour la France la perte d'un relais diplomatique dans une zone en pleine expansion où elle incarne, depuis le Brexit, le dernier pays européen.</a:t>
            </a:r>
          </a:p>
          <a:p>
            <a:pPr algn="just"/>
            <a:r>
              <a:rPr lang="fr-NC" sz="1400" dirty="0"/>
              <a:t>Face à la voracité chinoise, l'Australie et la Nouvelle-Zélande, les deux puissances régionales, n'ont cessé de répéter ces dernières années que la France était nécessaire à la stabilité de cette partie du monde. L'archipel, situé à 2.000 km à l'est des côtes australiennes, abrite la plus importante base militaire française du Pacifique. "La perte du territoire calédonien serait pour la France synonyme d'une perte majeure de souveraineté dans l</a:t>
            </a:r>
            <a:r>
              <a:rPr lang="fr-FR" sz="1400" dirty="0"/>
              <a:t>e</a:t>
            </a:r>
            <a:r>
              <a:rPr lang="fr-NC" sz="1400" dirty="0"/>
              <a:t> Pacifique", estimait en 2017 Bastien Vandendyck, expert en relations internationales, dans une revue de l'Iris (Institut de relations internationales et stratégiques). "Tout à la fois intégrée au continent océanien et aux portes de l'Asie du sud-est, la Nouvelle-Calédonie offre un emplacement stratégique de premier choix", ajoutait-il.</a:t>
            </a:r>
          </a:p>
          <a:p>
            <a:pPr algn="just"/>
            <a:r>
              <a:rPr lang="fr-NC" sz="1400" dirty="0"/>
              <a:t>D'un point de vue économique, la Nouvelle-Calédonie, où se trouve environ un quart des réserves de nickel de la planète, permet aussi à la France d'être le cinquième producteur mondial de ce métal indispensable à la fabrication d'acier inoxydable.</a:t>
            </a:r>
          </a:p>
          <a:p>
            <a:pPr algn="just"/>
            <a:r>
              <a:rPr lang="fr-NC" sz="1400" dirty="0"/>
              <a:t>Vaste de 1,4 million de </a:t>
            </a:r>
            <a:r>
              <a:rPr lang="fr-FR" sz="1400" dirty="0"/>
              <a:t>km</a:t>
            </a:r>
            <a:r>
              <a:rPr lang="fr-FR" sz="1400" baseline="30000" dirty="0"/>
              <a:t>2</a:t>
            </a:r>
            <a:r>
              <a:rPr lang="fr-NC" sz="1400" dirty="0"/>
              <a:t>, la </a:t>
            </a:r>
            <a:r>
              <a:rPr lang="fr-FR" sz="1400" dirty="0"/>
              <a:t>ZEE </a:t>
            </a:r>
            <a:r>
              <a:rPr lang="fr-NC" sz="1400" dirty="0"/>
              <a:t>du Caillou, deux fois et demi la superficie de l'Hexagone, recèle en outre d'immenses potentiels économiques : pêche, énergies marines renouvelables, réserves minière, micro-algues.</a:t>
            </a:r>
          </a:p>
          <a:p>
            <a:pPr algn="just"/>
            <a:r>
              <a:rPr lang="fr-NC" sz="1400" dirty="0"/>
              <a:t>Joyau de la biodiversité, la Nouvelle-Calédonie possède aussi "un des trois systèmes récifaux les plus vastes au monde" selon l'Unesco qui a inscrit ses lagons au patrimoine de l'humanité, ainsi qu'une faune et une flore à l'endémisme exceptionnel.</a:t>
            </a:r>
          </a:p>
          <a:p>
            <a:pPr algn="just"/>
            <a:r>
              <a:rPr lang="fr-NC" sz="1400" dirty="0"/>
              <a:t>Elle est pour la France une tête de pont du "combat contre le réchauffement climatique", selon les termes d'Emmanuel Macron, dans une région directement exposée à ses conséquences (montée du niveau de la mer, blanchissement des coraux, cyclones...)</a:t>
            </a:r>
            <a:r>
              <a:rPr lang="fr-FR" sz="1400" dirty="0"/>
              <a:t>. </a:t>
            </a:r>
            <a:endParaRPr lang="fr-NC" sz="1400" dirty="0"/>
          </a:p>
          <a:p>
            <a:r>
              <a:rPr lang="fr-FR" sz="1400" dirty="0"/>
              <a:t> </a:t>
            </a:r>
            <a:endParaRPr lang="fr-NC" sz="1400" dirty="0"/>
          </a:p>
          <a:p>
            <a:r>
              <a:rPr lang="fr-FR" sz="1400" dirty="0"/>
              <a:t>Sources : AFP &amp; capital.fr, 02 novembre 2018. </a:t>
            </a:r>
            <a:endParaRPr lang="fr-NC" sz="1400" dirty="0"/>
          </a:p>
        </p:txBody>
      </p:sp>
      <p:sp>
        <p:nvSpPr>
          <p:cNvPr id="7" name="ZoneTexte 6">
            <a:extLst>
              <a:ext uri="{FF2B5EF4-FFF2-40B4-BE49-F238E27FC236}">
                <a16:creationId xmlns:a16="http://schemas.microsoft.com/office/drawing/2014/main" id="{06A458D0-CDF5-6458-7690-84C109D13A94}"/>
              </a:ext>
            </a:extLst>
          </p:cNvPr>
          <p:cNvSpPr txBox="1"/>
          <p:nvPr/>
        </p:nvSpPr>
        <p:spPr>
          <a:xfrm>
            <a:off x="0" y="287676"/>
            <a:ext cx="10828962" cy="369332"/>
          </a:xfrm>
          <a:prstGeom prst="rect">
            <a:avLst/>
          </a:prstGeom>
          <a:noFill/>
        </p:spPr>
        <p:txBody>
          <a:bodyPr wrap="square" rtlCol="0">
            <a:spAutoFit/>
          </a:bodyPr>
          <a:lstStyle/>
          <a:p>
            <a:pPr algn="ctr"/>
            <a:r>
              <a:rPr lang="fr-NC" b="1"/>
              <a:t>CONTEXTUALISER UNE QUESTION DU PROGRAMME D’HGGSP</a:t>
            </a:r>
          </a:p>
        </p:txBody>
      </p:sp>
      <p:sp>
        <p:nvSpPr>
          <p:cNvPr id="5" name="ZoneTexte 4">
            <a:extLst>
              <a:ext uri="{FF2B5EF4-FFF2-40B4-BE49-F238E27FC236}">
                <a16:creationId xmlns:a16="http://schemas.microsoft.com/office/drawing/2014/main" id="{85FD603A-7F7D-E211-796D-852A87A597C6}"/>
              </a:ext>
            </a:extLst>
          </p:cNvPr>
          <p:cNvSpPr txBox="1"/>
          <p:nvPr/>
        </p:nvSpPr>
        <p:spPr>
          <a:xfrm>
            <a:off x="10804988" y="1469205"/>
            <a:ext cx="1428108" cy="276999"/>
          </a:xfrm>
          <a:prstGeom prst="rect">
            <a:avLst/>
          </a:prstGeom>
          <a:noFill/>
        </p:spPr>
        <p:txBody>
          <a:bodyPr wrap="square" rtlCol="0">
            <a:spAutoFit/>
          </a:bodyPr>
          <a:lstStyle/>
          <a:p>
            <a:pPr algn="ctr"/>
            <a:r>
              <a:rPr lang="fr-NC" sz="1200" b="1">
                <a:solidFill>
                  <a:srgbClr val="77B82A"/>
                </a:solidFill>
              </a:rPr>
              <a:t>LYCÉE DICK UKEIWË</a:t>
            </a:r>
          </a:p>
        </p:txBody>
      </p:sp>
    </p:spTree>
    <p:extLst>
      <p:ext uri="{BB962C8B-B14F-4D97-AF65-F5344CB8AC3E}">
        <p14:creationId xmlns:p14="http://schemas.microsoft.com/office/powerpoint/2010/main" val="15618278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5797</Words>
  <Application>Microsoft Office PowerPoint</Application>
  <PresentationFormat>Grand écran</PresentationFormat>
  <Paragraphs>384</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Calibri</vt:lpstr>
      <vt:lpstr>Calibri Light</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Patrice Fesselier-Soerip</dc:creator>
  <cp:lastModifiedBy>Hélène HIERSO</cp:lastModifiedBy>
  <cp:revision>18</cp:revision>
  <cp:lastPrinted>2022-06-01T09:43:38Z</cp:lastPrinted>
  <dcterms:created xsi:type="dcterms:W3CDTF">2022-05-27T01:21:08Z</dcterms:created>
  <dcterms:modified xsi:type="dcterms:W3CDTF">2022-06-02T18:33:45Z</dcterms:modified>
</cp:coreProperties>
</file>