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70"/>
  </p:handoutMasterIdLst>
  <p:sldIdLst>
    <p:sldId id="256" r:id="rId2"/>
    <p:sldId id="366" r:id="rId3"/>
    <p:sldId id="367" r:id="rId4"/>
    <p:sldId id="370" r:id="rId5"/>
    <p:sldId id="368" r:id="rId6"/>
    <p:sldId id="369" r:id="rId7"/>
    <p:sldId id="308" r:id="rId8"/>
    <p:sldId id="326" r:id="rId9"/>
    <p:sldId id="337" r:id="rId10"/>
    <p:sldId id="338" r:id="rId11"/>
    <p:sldId id="339" r:id="rId12"/>
    <p:sldId id="340" r:id="rId13"/>
    <p:sldId id="341" r:id="rId14"/>
    <p:sldId id="349" r:id="rId15"/>
    <p:sldId id="354" r:id="rId16"/>
    <p:sldId id="350" r:id="rId17"/>
    <p:sldId id="355" r:id="rId18"/>
    <p:sldId id="351" r:id="rId19"/>
    <p:sldId id="342" r:id="rId20"/>
    <p:sldId id="343" r:id="rId21"/>
    <p:sldId id="344" r:id="rId22"/>
    <p:sldId id="336" r:id="rId23"/>
    <p:sldId id="327" r:id="rId24"/>
    <p:sldId id="348" r:id="rId25"/>
    <p:sldId id="328" r:id="rId26"/>
    <p:sldId id="329" r:id="rId27"/>
    <p:sldId id="330" r:id="rId28"/>
    <p:sldId id="331" r:id="rId29"/>
    <p:sldId id="332" r:id="rId30"/>
    <p:sldId id="333" r:id="rId31"/>
    <p:sldId id="334" r:id="rId32"/>
    <p:sldId id="335" r:id="rId33"/>
    <p:sldId id="345" r:id="rId34"/>
    <p:sldId id="346" r:id="rId35"/>
    <p:sldId id="347" r:id="rId36"/>
    <p:sldId id="396" r:id="rId37"/>
    <p:sldId id="393" r:id="rId38"/>
    <p:sldId id="394" r:id="rId39"/>
    <p:sldId id="400" r:id="rId40"/>
    <p:sldId id="395" r:id="rId41"/>
    <p:sldId id="397" r:id="rId42"/>
    <p:sldId id="398" r:id="rId43"/>
    <p:sldId id="399" r:id="rId44"/>
    <p:sldId id="356" r:id="rId45"/>
    <p:sldId id="372" r:id="rId46"/>
    <p:sldId id="382" r:id="rId47"/>
    <p:sldId id="379" r:id="rId48"/>
    <p:sldId id="383" r:id="rId49"/>
    <p:sldId id="373" r:id="rId50"/>
    <p:sldId id="374" r:id="rId51"/>
    <p:sldId id="384" r:id="rId52"/>
    <p:sldId id="380" r:id="rId53"/>
    <p:sldId id="386" r:id="rId54"/>
    <p:sldId id="381" r:id="rId55"/>
    <p:sldId id="387" r:id="rId56"/>
    <p:sldId id="376" r:id="rId57"/>
    <p:sldId id="389" r:id="rId58"/>
    <p:sldId id="390" r:id="rId59"/>
    <p:sldId id="377" r:id="rId60"/>
    <p:sldId id="391" r:id="rId61"/>
    <p:sldId id="392" r:id="rId62"/>
    <p:sldId id="357" r:id="rId63"/>
    <p:sldId id="358" r:id="rId64"/>
    <p:sldId id="359" r:id="rId65"/>
    <p:sldId id="360" r:id="rId66"/>
    <p:sldId id="361" r:id="rId67"/>
    <p:sldId id="385" r:id="rId68"/>
    <p:sldId id="388" r:id="rId6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88" autoAdjust="0"/>
  </p:normalViewPr>
  <p:slideViewPr>
    <p:cSldViewPr>
      <p:cViewPr>
        <p:scale>
          <a:sx n="86" d="100"/>
          <a:sy n="86" d="100"/>
        </p:scale>
        <p:origin x="-684" y="-90"/>
      </p:cViewPr>
      <p:guideLst>
        <p:guide orient="horz" pos="2160"/>
        <p:guide pos="2880"/>
      </p:guideLst>
    </p:cSldViewPr>
  </p:slideViewPr>
  <p:outlineViewPr>
    <p:cViewPr>
      <p:scale>
        <a:sx n="33" d="100"/>
        <a:sy n="33" d="100"/>
      </p:scale>
      <p:origin x="0" y="2718"/>
    </p:cViewPr>
  </p:outlineViewPr>
  <p:notesTextViewPr>
    <p:cViewPr>
      <p:scale>
        <a:sx n="100" d="100"/>
        <a:sy n="100" d="100"/>
      </p:scale>
      <p:origin x="0" y="0"/>
    </p:cViewPr>
  </p:notesTextViewPr>
  <p:notesViewPr>
    <p:cSldViewPr>
      <p:cViewPr varScale="1">
        <p:scale>
          <a:sx n="42" d="100"/>
          <a:sy n="42" d="100"/>
        </p:scale>
        <p:origin x="-217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3230F3-53CD-457B-B7E7-7D1CFA8B1DF8}" type="datetimeFigureOut">
              <a:rPr lang="fr-FR" smtClean="0"/>
              <a:pPr/>
              <a:t>09/08/2018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92FB07-4828-4337-B1F9-03BA976AA0C0}"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9248E3-7EAA-4848-9CEB-4317C9F3B22C}" type="slidenum">
              <a:rPr lang="fr-FR" smtClean="0"/>
              <a:pPr/>
              <a:t>‹N°›</a:t>
            </a:fld>
            <a:endParaRPr lang="fr-FR"/>
          </a:p>
        </p:txBody>
      </p:sp>
    </p:spTree>
  </p:cSld>
  <p:clrMapOvr>
    <a:masterClrMapping/>
  </p:clrMapOvr>
  <p:transition spd="med">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CE1FA68-F859-4D18-BF9F-88CDA55ACC9C}" type="datetimeFigureOut">
              <a:rPr lang="fr-FR" smtClean="0"/>
              <a:pPr/>
              <a:t>09/08/2018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99248E3-7EAA-4848-9CEB-4317C9F3B22C}"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CE1FA68-F859-4D18-BF9F-88CDA55ACC9C}" type="datetimeFigureOut">
              <a:rPr lang="fr-FR" smtClean="0"/>
              <a:pPr/>
              <a:t>09/08/2018</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99248E3-7EAA-4848-9CEB-4317C9F3B22C}"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newsflash/>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1538" y="980728"/>
            <a:ext cx="7851648" cy="4320480"/>
          </a:xfrm>
          <a:effectLst>
            <a:glow rad="139700">
              <a:schemeClr val="accent3">
                <a:satMod val="175000"/>
                <a:alpha val="40000"/>
              </a:schemeClr>
            </a:glow>
            <a:outerShdw blurRad="50800" dist="38100" dir="13500000" algn="br" rotWithShape="0">
              <a:prstClr val="black">
                <a:alpha val="40000"/>
              </a:prstClr>
            </a:outerShdw>
          </a:effectLst>
        </p:spPr>
        <p:txBody>
          <a:bodyPr>
            <a:normAutofit/>
          </a:bodyPr>
          <a:lstStyle/>
          <a:p>
            <a:pPr algn="ctr"/>
            <a:r>
              <a:rPr lang="fr-FR" dirty="0" smtClean="0">
                <a:solidFill>
                  <a:schemeClr val="bg1"/>
                </a:solidFill>
                <a:effectLst/>
                <a:latin typeface="Comic Sans MS" pitchFamily="66" charset="0"/>
              </a:rPr>
              <a:t>Stage PAF 2018</a:t>
            </a:r>
            <a:br>
              <a:rPr lang="fr-FR" dirty="0" smtClean="0">
                <a:solidFill>
                  <a:schemeClr val="bg1"/>
                </a:solidFill>
                <a:effectLst/>
                <a:latin typeface="Comic Sans MS" pitchFamily="66" charset="0"/>
              </a:rPr>
            </a:br>
            <a:r>
              <a:rPr lang="fr-FR" dirty="0" smtClean="0">
                <a:solidFill>
                  <a:schemeClr val="bg1"/>
                </a:solidFill>
                <a:effectLst/>
                <a:latin typeface="Comic Sans MS" pitchFamily="66" charset="0"/>
              </a:rPr>
              <a:t>Les pratiques pédagogiques en EMC en cycle 3</a:t>
            </a:r>
            <a:endParaRPr lang="fr-FR" dirty="0">
              <a:solidFill>
                <a:schemeClr val="bg1"/>
              </a:solidFill>
              <a:effectLst/>
              <a:latin typeface="Comic Sans MS" pitchFamily="66" charset="0"/>
            </a:endParaRPr>
          </a:p>
        </p:txBody>
      </p:sp>
      <p:sp>
        <p:nvSpPr>
          <p:cNvPr id="3" name="Sous-titre 2"/>
          <p:cNvSpPr>
            <a:spLocks noGrp="1"/>
          </p:cNvSpPr>
          <p:nvPr>
            <p:ph type="subTitle" idx="1"/>
          </p:nvPr>
        </p:nvSpPr>
        <p:spPr>
          <a:xfrm>
            <a:off x="428596" y="4071942"/>
            <a:ext cx="4925738" cy="1143008"/>
          </a:xfrm>
        </p:spPr>
        <p:txBody>
          <a:bodyPr/>
          <a:lstStyle/>
          <a:p>
            <a:pPr algn="ctr"/>
            <a:endParaRPr lang="fr-FR" dirty="0" smtClean="0">
              <a:latin typeface="Comic Sans MS" pitchFamily="66" charset="0"/>
            </a:endParaRPr>
          </a:p>
          <a:p>
            <a:pPr algn="ctr"/>
            <a:endParaRPr lang="fr-FR" dirty="0">
              <a:latin typeface="Comic Sans MS" pitchFamily="66" charset="0"/>
            </a:endParaRPr>
          </a:p>
        </p:txBody>
      </p:sp>
      <p:sp>
        <p:nvSpPr>
          <p:cNvPr id="4" name="ZoneTexte 3"/>
          <p:cNvSpPr txBox="1"/>
          <p:nvPr/>
        </p:nvSpPr>
        <p:spPr>
          <a:xfrm>
            <a:off x="6072198" y="5572141"/>
            <a:ext cx="2428892" cy="646331"/>
          </a:xfrm>
          <a:prstGeom prst="rect">
            <a:avLst/>
          </a:prstGeom>
          <a:noFill/>
        </p:spPr>
        <p:txBody>
          <a:bodyPr wrap="square" rtlCol="0">
            <a:spAutoFit/>
          </a:bodyPr>
          <a:lstStyle/>
          <a:p>
            <a:r>
              <a:rPr lang="fr-FR" dirty="0" smtClean="0">
                <a:latin typeface="Comic Sans MS" pitchFamily="66" charset="0"/>
              </a:rPr>
              <a:t>SOULE Marc</a:t>
            </a:r>
          </a:p>
          <a:p>
            <a:endParaRPr lang="fr-FR" dirty="0">
              <a:latin typeface="Comic Sans MS" pitchFamily="66" charset="0"/>
            </a:endParaRPr>
          </a:p>
        </p:txBody>
      </p:sp>
    </p:spTree>
  </p:cSld>
  <p:clrMapOvr>
    <a:masterClrMapping/>
  </p:clrMapOvr>
  <p:transition spd="med">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Qu’appelle-t-on débat réglé ? Quel est le sens de réglé ?</a:t>
            </a:r>
            <a:endParaRPr lang="fr-FR" dirty="0"/>
          </a:p>
        </p:txBody>
      </p:sp>
      <p:sp>
        <p:nvSpPr>
          <p:cNvPr id="3" name="Espace réservé du contenu 2"/>
          <p:cNvSpPr>
            <a:spLocks noGrp="1"/>
          </p:cNvSpPr>
          <p:nvPr>
            <p:ph idx="1"/>
          </p:nvPr>
        </p:nvSpPr>
        <p:spPr/>
        <p:txBody>
          <a:bodyPr>
            <a:normAutofit lnSpcReduction="10000"/>
          </a:bodyPr>
          <a:lstStyle/>
          <a:p>
            <a:pPr algn="just"/>
            <a:r>
              <a:rPr lang="fr-FR" dirty="0" smtClean="0"/>
              <a:t>Le débat à l’école </a:t>
            </a:r>
            <a:r>
              <a:rPr lang="fr-FR" b="1" dirty="0" smtClean="0">
                <a:solidFill>
                  <a:srgbClr val="FF0000"/>
                </a:solidFill>
              </a:rPr>
              <a:t>obéit à des règles </a:t>
            </a:r>
            <a:r>
              <a:rPr lang="fr-FR" dirty="0" smtClean="0"/>
              <a:t>: sinon il n’a pas sa place.</a:t>
            </a:r>
          </a:p>
          <a:p>
            <a:pPr algn="just"/>
            <a:r>
              <a:rPr lang="fr-FR" dirty="0" smtClean="0"/>
              <a:t>Ces règles ne sont pas universelles, immuables, infaillibles.</a:t>
            </a:r>
          </a:p>
          <a:p>
            <a:pPr algn="just"/>
            <a:r>
              <a:rPr lang="fr-FR" dirty="0" smtClean="0"/>
              <a:t>Elles sont au contraire </a:t>
            </a:r>
            <a:r>
              <a:rPr lang="fr-FR" b="1" dirty="0" smtClean="0">
                <a:solidFill>
                  <a:srgbClr val="FF0000"/>
                </a:solidFill>
              </a:rPr>
              <a:t>susceptibles d’évoluer</a:t>
            </a:r>
            <a:r>
              <a:rPr lang="fr-FR" dirty="0" smtClean="0"/>
              <a:t>, périodiquement discutées par les participants et révisables pour s’adapter à la réalité de la pratique du débat en classe.</a:t>
            </a:r>
          </a:p>
          <a:p>
            <a:pPr algn="just"/>
            <a:r>
              <a:rPr lang="fr-FR" dirty="0" smtClean="0"/>
              <a:t>Elles répondent pourtant à des </a:t>
            </a:r>
            <a:r>
              <a:rPr lang="fr-FR" b="1" dirty="0" smtClean="0">
                <a:solidFill>
                  <a:srgbClr val="FF0000"/>
                </a:solidFill>
              </a:rPr>
              <a:t>principes, dont l’enseignant est le garant</a:t>
            </a:r>
            <a:r>
              <a:rPr lang="fr-FR" dirty="0" smtClean="0"/>
              <a:t>, inspirés du modèle de fonctionnement des groupes sociaux.</a:t>
            </a:r>
            <a:endParaRPr lang="fr-FR" dirty="0"/>
          </a:p>
        </p:txBody>
      </p:sp>
    </p:spTree>
  </p:cSld>
  <p:clrMapOvr>
    <a:masterClrMapping/>
  </p:clrMapOvr>
  <p:transition spd="med">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N’y a-t-il pas contradiction entre « débat » et « réglé » ?</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dirty="0" smtClean="0"/>
              <a:t>Le débat ne peut répondre qu’à des règles.</a:t>
            </a:r>
          </a:p>
          <a:p>
            <a:pPr algn="just"/>
            <a:r>
              <a:rPr lang="fr-FR" dirty="0" smtClean="0">
                <a:solidFill>
                  <a:srgbClr val="FF0000"/>
                </a:solidFill>
              </a:rPr>
              <a:t>Un débat sans règles explicites conduirait à reproduire les inégalités que l’école a pour but de combler.</a:t>
            </a:r>
          </a:p>
          <a:p>
            <a:pPr algn="just"/>
            <a:r>
              <a:rPr lang="fr-FR" dirty="0" smtClean="0"/>
              <a:t>Lorsque le débat semble </a:t>
            </a:r>
            <a:r>
              <a:rPr lang="fr-FR" dirty="0" smtClean="0">
                <a:solidFill>
                  <a:srgbClr val="FF0000"/>
                </a:solidFill>
              </a:rPr>
              <a:t>spontané</a:t>
            </a:r>
            <a:r>
              <a:rPr lang="fr-FR" dirty="0" smtClean="0"/>
              <a:t> (peu ou pas « réglé »), il s’agit d’une fausse impression </a:t>
            </a:r>
            <a:r>
              <a:rPr lang="fr-FR" dirty="0" smtClean="0">
                <a:solidFill>
                  <a:srgbClr val="FF0000"/>
                </a:solidFill>
              </a:rPr>
              <a:t>: il obéit en réalité à des règles non dites</a:t>
            </a:r>
            <a:r>
              <a:rPr lang="fr-FR" dirty="0" smtClean="0"/>
              <a:t> qui favorisent les élèves qui ne sont pas culturellement déroutés par ces règles du discours argumenté, et qui de ce fait, s’accaparent vite le rôle de « leaders ».</a:t>
            </a:r>
          </a:p>
          <a:p>
            <a:pPr algn="just"/>
            <a:r>
              <a:rPr lang="fr-FR" dirty="0" smtClean="0">
                <a:solidFill>
                  <a:srgbClr val="FF0000"/>
                </a:solidFill>
              </a:rPr>
              <a:t>Le travail de l’école est de clarifier les règles</a:t>
            </a:r>
            <a:r>
              <a:rPr lang="fr-FR" dirty="0" smtClean="0"/>
              <a:t>, d’en faire prendre conscience à tous les élèves, afin qu’ils puissent les maîtriser et ne pas en être les jouets.</a:t>
            </a:r>
          </a:p>
          <a:p>
            <a:endParaRPr lang="fr-FR" dirty="0"/>
          </a:p>
        </p:txBody>
      </p:sp>
    </p:spTree>
  </p:cSld>
  <p:clrMapOvr>
    <a:masterClrMapping/>
  </p:clrMapOvr>
  <p:transition spd="med">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Où s’arrête la discussion ? Où commence le débat ?</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solidFill>
                  <a:srgbClr val="FF0000"/>
                </a:solidFill>
              </a:rPr>
              <a:t>La discussion est un processus informel</a:t>
            </a:r>
            <a:r>
              <a:rPr lang="fr-FR" dirty="0" smtClean="0"/>
              <a:t>, qui, même si elle fonctionne selon des règles discursives comparables à celles du débat, n’affiche pas les règles qui la régissent, ni les enjeux qu’elle recouvre : en ce sens, elle n’entre pas dans les objectifs de l’école.</a:t>
            </a:r>
            <a:endParaRPr lang="fr-FR" dirty="0"/>
          </a:p>
        </p:txBody>
      </p:sp>
    </p:spTree>
  </p:cSld>
  <p:clrMapOvr>
    <a:masterClrMapping/>
  </p:clrMapOvr>
  <p:transition spd="med">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t>Quelle différence entre un débat »réglé » et un atelier « philo »?</a:t>
            </a:r>
            <a:endParaRPr lang="fr-FR" sz="3600" dirty="0"/>
          </a:p>
        </p:txBody>
      </p:sp>
      <p:sp>
        <p:nvSpPr>
          <p:cNvPr id="3" name="Espace réservé du contenu 2"/>
          <p:cNvSpPr>
            <a:spLocks noGrp="1"/>
          </p:cNvSpPr>
          <p:nvPr>
            <p:ph idx="1"/>
          </p:nvPr>
        </p:nvSpPr>
        <p:spPr/>
        <p:txBody>
          <a:bodyPr/>
          <a:lstStyle/>
          <a:p>
            <a:endParaRPr lang="fr-FR" dirty="0" smtClean="0"/>
          </a:p>
          <a:p>
            <a:pPr algn="just"/>
            <a:r>
              <a:rPr lang="fr-FR" dirty="0" smtClean="0"/>
              <a:t>Peu de différence sinon que </a:t>
            </a:r>
            <a:r>
              <a:rPr lang="fr-FR" dirty="0" smtClean="0">
                <a:solidFill>
                  <a:srgbClr val="FF0000"/>
                </a:solidFill>
              </a:rPr>
              <a:t>le débat « philo</a:t>
            </a:r>
            <a:r>
              <a:rPr lang="fr-FR" dirty="0" smtClean="0"/>
              <a:t> »n’est </a:t>
            </a:r>
            <a:r>
              <a:rPr lang="fr-FR" dirty="0" smtClean="0">
                <a:solidFill>
                  <a:srgbClr val="FF0000"/>
                </a:solidFill>
              </a:rPr>
              <a:t>qu’une possibilité de débat</a:t>
            </a:r>
            <a:r>
              <a:rPr lang="fr-FR" dirty="0" smtClean="0"/>
              <a:t>, qu’il revêt une forme de questionnement particulier et qui ne donne pas lieu à des décisions votées et applicables, et que le consensus n’est pas le but recherché. </a:t>
            </a:r>
          </a:p>
          <a:p>
            <a:pPr algn="just"/>
            <a:endParaRPr lang="fr-FR" dirty="0"/>
          </a:p>
        </p:txBody>
      </p:sp>
    </p:spTree>
  </p:cSld>
  <p:clrMapOvr>
    <a:masterClrMapping/>
  </p:clrMapOvr>
  <p:transition spd="med">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3600" dirty="0" smtClean="0"/>
              <a:t>Un moment de la régulation de la vie de classe, un moment d’ouverture sur le monde.</a:t>
            </a:r>
            <a:endParaRPr lang="fr-FR" sz="3600" dirty="0"/>
          </a:p>
        </p:txBody>
      </p:sp>
      <p:sp>
        <p:nvSpPr>
          <p:cNvPr id="3" name="Espace réservé du contenu 2"/>
          <p:cNvSpPr>
            <a:spLocks noGrp="1"/>
          </p:cNvSpPr>
          <p:nvPr>
            <p:ph idx="1"/>
          </p:nvPr>
        </p:nvSpPr>
        <p:spPr/>
        <p:txBody>
          <a:bodyPr/>
          <a:lstStyle/>
          <a:p>
            <a:r>
              <a:rPr lang="fr-FR" dirty="0" smtClean="0"/>
              <a:t>Les deux, bien sûr.</a:t>
            </a:r>
          </a:p>
          <a:p>
            <a:r>
              <a:rPr lang="fr-FR" dirty="0" smtClean="0"/>
              <a:t>Le débat ne serait pas « utile » s’il ne répondait pas au premier impératif </a:t>
            </a:r>
            <a:r>
              <a:rPr lang="fr-FR" b="1" i="1" dirty="0" smtClean="0">
                <a:solidFill>
                  <a:srgbClr val="FF0000"/>
                </a:solidFill>
              </a:rPr>
              <a:t>régulation de la vie de classe </a:t>
            </a:r>
            <a:r>
              <a:rPr lang="fr-FR" b="1" dirty="0" smtClean="0"/>
              <a:t>. </a:t>
            </a:r>
          </a:p>
          <a:p>
            <a:r>
              <a:rPr lang="fr-FR" dirty="0" smtClean="0"/>
              <a:t>Il ne remplirait pas de fonction culturelle (ce qui est un des objectifs majeurs de l’école) s’il escamotait le second, c’est-à-dire </a:t>
            </a:r>
            <a:r>
              <a:rPr lang="fr-FR" i="1" dirty="0" smtClean="0">
                <a:solidFill>
                  <a:srgbClr val="FF0000"/>
                </a:solidFill>
              </a:rPr>
              <a:t> </a:t>
            </a:r>
            <a:r>
              <a:rPr lang="fr-FR" b="1" i="1" dirty="0" smtClean="0">
                <a:solidFill>
                  <a:srgbClr val="FF0000"/>
                </a:solidFill>
              </a:rPr>
              <a:t>l’ouverture sur le monde.</a:t>
            </a:r>
          </a:p>
          <a:p>
            <a:r>
              <a:rPr lang="fr-FR" dirty="0" smtClean="0"/>
              <a:t>Il faut mener les deux de fronts en </a:t>
            </a:r>
            <a:r>
              <a:rPr lang="fr-FR" b="1" i="1" dirty="0" smtClean="0">
                <a:solidFill>
                  <a:srgbClr val="FF0000"/>
                </a:solidFill>
              </a:rPr>
              <a:t>fonction des demandes des élèves d’une part, et en fonction des besoins constatés, d’autre part.</a:t>
            </a:r>
            <a:endParaRPr lang="fr-FR" dirty="0"/>
          </a:p>
        </p:txBody>
      </p:sp>
    </p:spTree>
  </p:cSld>
  <p:clrMapOvr>
    <a:masterClrMapping/>
  </p:clrMapOvr>
  <p:transition spd="med">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Le débat « facteur de socialisation ».</a:t>
            </a: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dirty="0" smtClean="0">
                <a:solidFill>
                  <a:srgbClr val="FF0000"/>
                </a:solidFill>
              </a:rPr>
              <a:t>Le débat se trouve un facteur de </a:t>
            </a:r>
            <a:r>
              <a:rPr lang="fr-FR" b="1" u="sng" dirty="0" smtClean="0">
                <a:solidFill>
                  <a:srgbClr val="FF0000"/>
                </a:solidFill>
              </a:rPr>
              <a:t>SOCIALISATION, </a:t>
            </a:r>
            <a:r>
              <a:rPr lang="fr-FR" b="1" i="1" u="sng" dirty="0" smtClean="0">
                <a:solidFill>
                  <a:srgbClr val="FF0000"/>
                </a:solidFill>
              </a:rPr>
              <a:t>point apparaissant comme une priorité de l’école, un axe central des apprentissages.</a:t>
            </a:r>
            <a:endParaRPr lang="fr-FR" i="1" dirty="0" smtClean="0">
              <a:solidFill>
                <a:srgbClr val="FF0000"/>
              </a:solidFill>
            </a:endParaRPr>
          </a:p>
          <a:p>
            <a:pPr algn="just"/>
            <a:r>
              <a:rPr lang="fr-FR" dirty="0" smtClean="0"/>
              <a:t>Savoir débattre est </a:t>
            </a:r>
            <a:r>
              <a:rPr lang="fr-FR" dirty="0" smtClean="0">
                <a:solidFill>
                  <a:srgbClr val="FF0000"/>
                </a:solidFill>
              </a:rPr>
              <a:t>une compétence clef de l’EMC, </a:t>
            </a:r>
            <a:r>
              <a:rPr lang="fr-FR" dirty="0" smtClean="0"/>
              <a:t>une façon pour les élèves de faire l’expérience en classe d’une parole publique et responsable.</a:t>
            </a:r>
          </a:p>
          <a:p>
            <a:pPr algn="just"/>
            <a:r>
              <a:rPr lang="fr-FR" dirty="0" smtClean="0">
                <a:solidFill>
                  <a:srgbClr val="FF0000"/>
                </a:solidFill>
              </a:rPr>
              <a:t>Débattre suppose une éthique de la communication </a:t>
            </a:r>
            <a:r>
              <a:rPr lang="fr-FR" dirty="0" smtClean="0"/>
              <a:t>sans laquelle on bascule dans la violence verbale : débattre est civilisateur.</a:t>
            </a:r>
          </a:p>
          <a:p>
            <a:pPr algn="just"/>
            <a:r>
              <a:rPr lang="fr-FR" dirty="0" smtClean="0">
                <a:solidFill>
                  <a:srgbClr val="FF0000"/>
                </a:solidFill>
              </a:rPr>
              <a:t>Débattre c’est aussi apprendre à vivre ensemble au sein d’un groupe.</a:t>
            </a:r>
          </a:p>
          <a:p>
            <a:pPr algn="just"/>
            <a:r>
              <a:rPr lang="fr-FR" dirty="0" smtClean="0"/>
              <a:t>Pour débattre </a:t>
            </a:r>
            <a:r>
              <a:rPr lang="fr-FR" dirty="0" smtClean="0">
                <a:solidFill>
                  <a:srgbClr val="FF0000"/>
                </a:solidFill>
              </a:rPr>
              <a:t>il faut apprendre à discuter, à travailler collectivement </a:t>
            </a:r>
            <a:r>
              <a:rPr lang="fr-FR" dirty="0" smtClean="0"/>
              <a:t>autour d’une même table en respectant des règles précises de fonctionnement.</a:t>
            </a:r>
            <a:endParaRPr lang="fr-FR" dirty="0"/>
          </a:p>
        </p:txBody>
      </p:sp>
    </p:spTree>
  </p:cSld>
  <p:clrMapOvr>
    <a:masterClrMapping/>
  </p:clrMapOvr>
  <p:transition spd="med">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Le débat « facteur de socialisation ».</a:t>
            </a:r>
            <a:endParaRPr lang="fr-FR" dirty="0"/>
          </a:p>
        </p:txBody>
      </p:sp>
      <p:sp>
        <p:nvSpPr>
          <p:cNvPr id="3" name="Espace réservé du contenu 2"/>
          <p:cNvSpPr>
            <a:spLocks noGrp="1"/>
          </p:cNvSpPr>
          <p:nvPr>
            <p:ph idx="1"/>
          </p:nvPr>
        </p:nvSpPr>
        <p:spPr/>
        <p:txBody>
          <a:bodyPr/>
          <a:lstStyle/>
          <a:p>
            <a:pPr algn="just"/>
            <a:r>
              <a:rPr lang="fr-FR" dirty="0" smtClean="0">
                <a:solidFill>
                  <a:srgbClr val="FF0000"/>
                </a:solidFill>
              </a:rPr>
              <a:t>- Participer activement à la vie de la classe et de l’école en respectant des règles de vie.</a:t>
            </a:r>
          </a:p>
          <a:p>
            <a:pPr algn="just"/>
            <a:r>
              <a:rPr lang="fr-FR" dirty="0" smtClean="0">
                <a:solidFill>
                  <a:srgbClr val="FF0000"/>
                </a:solidFill>
              </a:rPr>
              <a:t>- Prendre part à l’élaboration des règles de vie de la classe et de l’école.</a:t>
            </a:r>
          </a:p>
          <a:p>
            <a:pPr algn="just"/>
            <a:r>
              <a:rPr lang="fr-FR" dirty="0" smtClean="0">
                <a:solidFill>
                  <a:srgbClr val="FF0000"/>
                </a:solidFill>
              </a:rPr>
              <a:t>- Participer à un débat pour examiner les règles de vie scolaire  en respectant la parole d’autrui et en collaborant à la recherche d’une solution.</a:t>
            </a:r>
          </a:p>
          <a:p>
            <a:pPr algn="just"/>
            <a:r>
              <a:rPr lang="fr-FR" dirty="0" smtClean="0">
                <a:solidFill>
                  <a:srgbClr val="FF0000"/>
                </a:solidFill>
              </a:rPr>
              <a:t>- Respecter ses camarades et accepter les différences.</a:t>
            </a:r>
            <a:endParaRPr lang="fr-FR" dirty="0">
              <a:solidFill>
                <a:srgbClr val="FF0000"/>
              </a:solidFill>
            </a:endParaRPr>
          </a:p>
        </p:txBody>
      </p:sp>
    </p:spTree>
  </p:cSld>
  <p:clrMapOvr>
    <a:masterClrMapping/>
  </p:clrMapOvr>
  <p:transition spd="med">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Le débat « facteur de socialisation ».</a:t>
            </a:r>
            <a:endParaRPr lang="fr-FR" dirty="0"/>
          </a:p>
        </p:txBody>
      </p:sp>
      <p:sp>
        <p:nvSpPr>
          <p:cNvPr id="3" name="Espace réservé du contenu 2"/>
          <p:cNvSpPr>
            <a:spLocks noGrp="1"/>
          </p:cNvSpPr>
          <p:nvPr>
            <p:ph idx="1"/>
          </p:nvPr>
        </p:nvSpPr>
        <p:spPr/>
        <p:txBody>
          <a:bodyPr>
            <a:normAutofit fontScale="92500"/>
          </a:bodyPr>
          <a:lstStyle/>
          <a:p>
            <a:pPr algn="just"/>
            <a:r>
              <a:rPr lang="fr-FR" dirty="0" smtClean="0"/>
              <a:t>Pour permettre </a:t>
            </a:r>
            <a:r>
              <a:rPr lang="fr-FR" dirty="0" smtClean="0">
                <a:solidFill>
                  <a:srgbClr val="FF0000"/>
                </a:solidFill>
              </a:rPr>
              <a:t>le bon déroulement du débat</a:t>
            </a:r>
            <a:r>
              <a:rPr lang="fr-FR" dirty="0" smtClean="0"/>
              <a:t>, chaque participant doit être capable d’attendre son tour de parole. Il doit laisser ses camarades s’exprimer sans les interrompre.</a:t>
            </a:r>
          </a:p>
          <a:p>
            <a:pPr algn="just"/>
            <a:r>
              <a:rPr lang="fr-FR" dirty="0" smtClean="0"/>
              <a:t>Que ce soit lors de l’organisation de débats ou bien à d’autres moments de la vie de la classe, cette organisation des droits et des devoirs est loin d’aller de soi.</a:t>
            </a:r>
          </a:p>
          <a:p>
            <a:pPr algn="just"/>
            <a:r>
              <a:rPr lang="fr-FR" dirty="0" smtClean="0">
                <a:solidFill>
                  <a:srgbClr val="FF0000"/>
                </a:solidFill>
              </a:rPr>
              <a:t>Apprendre  à débattre c’est accepter d’échanger, de communiquer avec autrui</a:t>
            </a:r>
            <a:r>
              <a:rPr lang="fr-FR" dirty="0" smtClean="0"/>
              <a:t>.</a:t>
            </a:r>
          </a:p>
          <a:p>
            <a:pPr algn="just"/>
            <a:r>
              <a:rPr lang="fr-FR" dirty="0" smtClean="0">
                <a:solidFill>
                  <a:srgbClr val="FF0000"/>
                </a:solidFill>
              </a:rPr>
              <a:t>C’est prendre le risque de se frotter à l’argumentation de l’autre.</a:t>
            </a:r>
          </a:p>
          <a:p>
            <a:pPr algn="just"/>
            <a:endParaRPr lang="fr-FR" dirty="0" smtClean="0"/>
          </a:p>
          <a:p>
            <a:pPr algn="just"/>
            <a:endParaRPr lang="fr-FR" dirty="0"/>
          </a:p>
        </p:txBody>
      </p:sp>
    </p:spTree>
  </p:cSld>
  <p:clrMapOvr>
    <a:masterClrMapping/>
  </p:clrMapOvr>
  <p:transition spd="med">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Le débat pour développer des compétences langagières.</a:t>
            </a:r>
            <a:endParaRPr lang="fr-FR" dirty="0"/>
          </a:p>
        </p:txBody>
      </p:sp>
      <p:sp>
        <p:nvSpPr>
          <p:cNvPr id="3" name="Espace réservé du contenu 2"/>
          <p:cNvSpPr>
            <a:spLocks noGrp="1"/>
          </p:cNvSpPr>
          <p:nvPr>
            <p:ph idx="1"/>
          </p:nvPr>
        </p:nvSpPr>
        <p:spPr/>
        <p:txBody>
          <a:bodyPr/>
          <a:lstStyle/>
          <a:p>
            <a:pPr algn="just"/>
            <a:endParaRPr lang="fr-FR" dirty="0" smtClean="0">
              <a:solidFill>
                <a:srgbClr val="FF0000"/>
              </a:solidFill>
            </a:endParaRPr>
          </a:p>
          <a:p>
            <a:pPr algn="just"/>
            <a:r>
              <a:rPr lang="fr-FR" u="sng" dirty="0" smtClean="0">
                <a:solidFill>
                  <a:srgbClr val="FF0000"/>
                </a:solidFill>
              </a:rPr>
              <a:t>Les compétences </a:t>
            </a:r>
            <a:r>
              <a:rPr lang="fr-FR" dirty="0" smtClean="0">
                <a:solidFill>
                  <a:srgbClr val="FF0000"/>
                </a:solidFill>
              </a:rPr>
              <a:t>qui se développent dans la pratique du débat en classe correspondent à des compétences générales et spécifiques de la maîtrise du langage et de la langue française.</a:t>
            </a:r>
            <a:endParaRPr lang="fr-FR" dirty="0">
              <a:solidFill>
                <a:srgbClr val="FF0000"/>
              </a:solidFill>
            </a:endParaRPr>
          </a:p>
        </p:txBody>
      </p:sp>
    </p:spTree>
  </p:cSld>
  <p:clrMapOvr>
    <a:masterClrMapping/>
  </p:clrMapOvr>
  <p:transition spd="med">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Le risque de survoler un sujet n’est-il pas réel ?</a:t>
            </a:r>
            <a:endParaRPr lang="fr-FR" dirty="0"/>
          </a:p>
        </p:txBody>
      </p:sp>
      <p:sp>
        <p:nvSpPr>
          <p:cNvPr id="3" name="Espace réservé du contenu 2"/>
          <p:cNvSpPr>
            <a:spLocks noGrp="1"/>
          </p:cNvSpPr>
          <p:nvPr>
            <p:ph idx="1"/>
          </p:nvPr>
        </p:nvSpPr>
        <p:spPr/>
        <p:txBody>
          <a:bodyPr/>
          <a:lstStyle/>
          <a:p>
            <a:pPr algn="just"/>
            <a:r>
              <a:rPr lang="fr-FR" dirty="0" smtClean="0"/>
              <a:t>Certainement, mais on ne peut pas, compte-tenu du temps que l’on peut y consacrer, </a:t>
            </a:r>
            <a:r>
              <a:rPr lang="fr-FR" dirty="0" smtClean="0">
                <a:solidFill>
                  <a:srgbClr val="FF0000"/>
                </a:solidFill>
              </a:rPr>
              <a:t>et des capacités des élèves de cycle </a:t>
            </a:r>
            <a:r>
              <a:rPr lang="fr-FR" smtClean="0">
                <a:solidFill>
                  <a:srgbClr val="FF0000"/>
                </a:solidFill>
              </a:rPr>
              <a:t>3 </a:t>
            </a:r>
            <a:r>
              <a:rPr lang="fr-FR" smtClean="0">
                <a:solidFill>
                  <a:srgbClr val="FF0000"/>
                </a:solidFill>
              </a:rPr>
              <a:t>qu’</a:t>
            </a:r>
            <a:r>
              <a:rPr lang="fr-FR" smtClean="0">
                <a:solidFill>
                  <a:srgbClr val="FF0000"/>
                </a:solidFill>
              </a:rPr>
              <a:t>avoir </a:t>
            </a:r>
            <a:r>
              <a:rPr lang="fr-FR" dirty="0" smtClean="0">
                <a:solidFill>
                  <a:srgbClr val="FF0000"/>
                </a:solidFill>
              </a:rPr>
              <a:t>que </a:t>
            </a:r>
            <a:r>
              <a:rPr lang="fr-FR" dirty="0" smtClean="0">
                <a:solidFill>
                  <a:srgbClr val="FF0000"/>
                </a:solidFill>
              </a:rPr>
              <a:t>des ambitions limitées, en tout état de causes incomparables avec celles des élèves plus âgées.</a:t>
            </a:r>
          </a:p>
          <a:p>
            <a:pPr algn="just"/>
            <a:r>
              <a:rPr lang="fr-FR" dirty="0" smtClean="0"/>
              <a:t>Il faut savoir </a:t>
            </a:r>
            <a:r>
              <a:rPr lang="fr-FR" dirty="0" smtClean="0">
                <a:solidFill>
                  <a:srgbClr val="FF0000"/>
                </a:solidFill>
              </a:rPr>
              <a:t>rester modeste</a:t>
            </a:r>
            <a:r>
              <a:rPr lang="fr-FR" dirty="0" smtClean="0"/>
              <a:t>, ne pas avoir des ambitions démesurées, </a:t>
            </a:r>
            <a:r>
              <a:rPr lang="fr-FR" dirty="0" smtClean="0">
                <a:solidFill>
                  <a:srgbClr val="FF0000"/>
                </a:solidFill>
              </a:rPr>
              <a:t>s’en tenir à ce que les élèves sont susceptibles d’intégrer, sans perdre le risque d’en perdre en route.</a:t>
            </a:r>
          </a:p>
          <a:p>
            <a:endParaRPr lang="fr-FR" dirty="0"/>
          </a:p>
        </p:txBody>
      </p:sp>
    </p:spTree>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Qu’est ce que l’EMC ?</a:t>
            </a:r>
            <a:endParaRPr lang="fr-FR" dirty="0"/>
          </a:p>
        </p:txBody>
      </p:sp>
      <p:sp>
        <p:nvSpPr>
          <p:cNvPr id="3" name="Espace réservé du contenu 2"/>
          <p:cNvSpPr>
            <a:spLocks noGrp="1"/>
          </p:cNvSpPr>
          <p:nvPr>
            <p:ph idx="1"/>
          </p:nvPr>
        </p:nvSpPr>
        <p:spPr/>
        <p:txBody>
          <a:bodyPr>
            <a:normAutofit/>
          </a:bodyPr>
          <a:lstStyle/>
          <a:p>
            <a:pPr>
              <a:buNone/>
            </a:pPr>
            <a:endParaRPr lang="fr-FR" b="1" dirty="0" smtClean="0"/>
          </a:p>
          <a:p>
            <a:pPr algn="just"/>
            <a:r>
              <a:rPr lang="fr-FR" dirty="0" smtClean="0"/>
              <a:t>L’objectif de l’EMC est </a:t>
            </a:r>
            <a:r>
              <a:rPr lang="fr-FR" dirty="0" smtClean="0">
                <a:solidFill>
                  <a:srgbClr val="FF0000"/>
                </a:solidFill>
              </a:rPr>
              <a:t>d’associer dans un même mouvement la formation du futur citoyen et la formation de sa raison critique. </a:t>
            </a:r>
          </a:p>
          <a:p>
            <a:pPr algn="just"/>
            <a:r>
              <a:rPr lang="fr-FR" dirty="0" smtClean="0"/>
              <a:t>Ainsi l’élève acquiert </a:t>
            </a:r>
            <a:r>
              <a:rPr lang="fr-FR" dirty="0" smtClean="0">
                <a:solidFill>
                  <a:srgbClr val="FF0000"/>
                </a:solidFill>
              </a:rPr>
              <a:t>une conscience morale </a:t>
            </a:r>
            <a:r>
              <a:rPr lang="fr-FR" dirty="0" smtClean="0"/>
              <a:t>lui permettant de comprendre, de respecter et de partager des valeurs humanistes, de solidarité, de respect et de</a:t>
            </a:r>
          </a:p>
          <a:p>
            <a:pPr algn="just"/>
            <a:r>
              <a:rPr lang="fr-FR" dirty="0" smtClean="0"/>
              <a:t>responsabilité.</a:t>
            </a:r>
          </a:p>
        </p:txBody>
      </p:sp>
    </p:spTree>
  </p:cSld>
  <p:clrMapOvr>
    <a:masterClrMapping/>
  </p:clrMapOvr>
  <p:transition spd="med">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Le risque de survoler un sujet n’est-il pas réel ?</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dirty="0" smtClean="0"/>
              <a:t>Le risque de survol doit être travaillé :</a:t>
            </a:r>
          </a:p>
          <a:p>
            <a:pPr algn="just"/>
            <a:r>
              <a:rPr lang="fr-FR" dirty="0" smtClean="0"/>
              <a:t>Si, par exemple, existe en classe </a:t>
            </a:r>
            <a:r>
              <a:rPr lang="fr-FR" dirty="0" smtClean="0">
                <a:solidFill>
                  <a:srgbClr val="FF0000"/>
                </a:solidFill>
              </a:rPr>
              <a:t>un panneau d’affichage</a:t>
            </a:r>
            <a:r>
              <a:rPr lang="fr-FR" dirty="0" smtClean="0"/>
              <a:t>, </a:t>
            </a:r>
            <a:r>
              <a:rPr lang="fr-FR" dirty="0" smtClean="0">
                <a:solidFill>
                  <a:srgbClr val="FF0000"/>
                </a:solidFill>
              </a:rPr>
              <a:t>une boîte, un cahier de comptes rendus destinés aux questions en suspens, des interrogations restées sans réponse, à la relance des thèmes abandonnées ou remis à plus tard, cela permet de garder la mémoire de « la matière » des débats </a:t>
            </a:r>
            <a:r>
              <a:rPr lang="fr-FR" dirty="0" smtClean="0"/>
              <a:t>traités fugitivement et pour laquelle la réflexion a été interrompue, faute de temps ou d’informations.</a:t>
            </a:r>
          </a:p>
          <a:p>
            <a:pPr algn="just"/>
            <a:r>
              <a:rPr lang="fr-FR" dirty="0" smtClean="0"/>
              <a:t>Si l’on veut que cette possibilité de relance ou d’approfondissement existe, il faut </a:t>
            </a:r>
            <a:r>
              <a:rPr lang="fr-FR" dirty="0" smtClean="0">
                <a:solidFill>
                  <a:srgbClr val="FF0000"/>
                </a:solidFill>
              </a:rPr>
              <a:t>qu’un moyen simple et librement accessible soit mis à la disposition des élèves.</a:t>
            </a:r>
          </a:p>
          <a:p>
            <a:pPr algn="just"/>
            <a:endParaRPr lang="fr-FR" dirty="0"/>
          </a:p>
        </p:txBody>
      </p:sp>
    </p:spTree>
  </p:cSld>
  <p:clrMapOvr>
    <a:masterClrMapping/>
  </p:clrMapOvr>
  <p:transition spd="med">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Peut-on débattre de tout ?</a:t>
            </a:r>
            <a:endParaRPr lang="fr-FR" dirty="0"/>
          </a:p>
        </p:txBody>
      </p:sp>
      <p:sp>
        <p:nvSpPr>
          <p:cNvPr id="3" name="Espace réservé du contenu 2"/>
          <p:cNvSpPr>
            <a:spLocks noGrp="1"/>
          </p:cNvSpPr>
          <p:nvPr>
            <p:ph idx="1"/>
          </p:nvPr>
        </p:nvSpPr>
        <p:spPr/>
        <p:txBody>
          <a:bodyPr/>
          <a:lstStyle/>
          <a:p>
            <a:pPr algn="just"/>
            <a:r>
              <a:rPr lang="fr-FR" u="sng" dirty="0" smtClean="0">
                <a:solidFill>
                  <a:srgbClr val="FF0000"/>
                </a:solidFill>
              </a:rPr>
              <a:t>Plusieurs limites au débat :</a:t>
            </a:r>
          </a:p>
          <a:p>
            <a:pPr algn="just"/>
            <a:r>
              <a:rPr lang="fr-FR" dirty="0" smtClean="0"/>
              <a:t>Celles qu’impose en premier lieu, le thème abordé</a:t>
            </a:r>
          </a:p>
          <a:p>
            <a:pPr algn="just"/>
            <a:r>
              <a:rPr lang="fr-FR" dirty="0" smtClean="0"/>
              <a:t>On ne parle pas de tout à la fois.</a:t>
            </a:r>
          </a:p>
          <a:p>
            <a:pPr algn="just"/>
            <a:r>
              <a:rPr lang="fr-FR" dirty="0" smtClean="0">
                <a:solidFill>
                  <a:srgbClr val="FF0000"/>
                </a:solidFill>
              </a:rPr>
              <a:t>Celles qu’impose l’éthique professionnelle </a:t>
            </a:r>
            <a:r>
              <a:rPr lang="fr-FR" dirty="0" smtClean="0"/>
              <a:t>: les thèmes abordés ne peuvent pas être en contradiction avec la morale enseignante.</a:t>
            </a:r>
          </a:p>
          <a:p>
            <a:pPr algn="just"/>
            <a:r>
              <a:rPr lang="fr-FR" dirty="0" smtClean="0"/>
              <a:t>N’ayons pas de scrupules à intervenir et </a:t>
            </a:r>
            <a:r>
              <a:rPr lang="fr-FR" dirty="0" smtClean="0">
                <a:solidFill>
                  <a:srgbClr val="FF0000"/>
                </a:solidFill>
              </a:rPr>
              <a:t>argumenter le rejet de certains thèmes ou de certaines propositions au nom de nos responsabilités professionnelles. </a:t>
            </a:r>
            <a:endParaRPr lang="fr-FR" dirty="0">
              <a:solidFill>
                <a:srgbClr val="FF0000"/>
              </a:solidFill>
            </a:endParaRPr>
          </a:p>
        </p:txBody>
      </p:sp>
    </p:spTree>
  </p:cSld>
  <p:clrMapOvr>
    <a:masterClrMapping/>
  </p:clrMapOvr>
  <p:transition spd="med">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370416"/>
          </a:xfrm>
        </p:spPr>
        <p:txBody>
          <a:bodyPr>
            <a:normAutofit fontScale="90000"/>
          </a:bodyPr>
          <a:lstStyle/>
          <a:p>
            <a:pPr algn="ctr"/>
            <a:r>
              <a:rPr lang="fr-FR" dirty="0" smtClean="0"/>
              <a:t>La pertinence des débats réglés en cycle 3.</a:t>
            </a:r>
            <a:endParaRPr lang="fr-FR" dirty="0"/>
          </a:p>
        </p:txBody>
      </p:sp>
      <p:sp>
        <p:nvSpPr>
          <p:cNvPr id="3" name="Espace réservé du contenu 2"/>
          <p:cNvSpPr>
            <a:spLocks noGrp="1"/>
          </p:cNvSpPr>
          <p:nvPr>
            <p:ph idx="1"/>
          </p:nvPr>
        </p:nvSpPr>
        <p:spPr/>
        <p:txBody>
          <a:bodyPr/>
          <a:lstStyle/>
          <a:p>
            <a:pPr algn="just"/>
            <a:r>
              <a:rPr lang="fr-FR" dirty="0" smtClean="0"/>
              <a:t>L’élève est capable de </a:t>
            </a:r>
            <a:r>
              <a:rPr lang="fr-FR" b="1" i="1" dirty="0" smtClean="0">
                <a:solidFill>
                  <a:srgbClr val="FF0000"/>
                </a:solidFill>
              </a:rPr>
              <a:t>maîtriser la langue française </a:t>
            </a:r>
            <a:r>
              <a:rPr lang="fr-FR" dirty="0" smtClean="0"/>
              <a:t>: s’exprimer à l’oral et à l’écrit dans un vocabulaire approprié et précis.</a:t>
            </a:r>
          </a:p>
          <a:p>
            <a:pPr algn="just"/>
            <a:r>
              <a:rPr lang="fr-FR" b="1" i="1" dirty="0" smtClean="0">
                <a:solidFill>
                  <a:srgbClr val="FF0000"/>
                </a:solidFill>
              </a:rPr>
              <a:t>Des compétences sociales et civiques </a:t>
            </a:r>
            <a:r>
              <a:rPr lang="fr-FR" b="1" i="1" dirty="0" smtClean="0"/>
              <a:t>: </a:t>
            </a:r>
            <a:r>
              <a:rPr lang="fr-FR" dirty="0" smtClean="0"/>
              <a:t>respecter les autres, les règles de la vie collective et civique et les codes de la politesse. Prendre part à un dialogue : prendre la parole devant les autres, écouter autrui, formuler et justifier un point de vue.</a:t>
            </a:r>
          </a:p>
          <a:p>
            <a:pPr algn="just"/>
            <a:r>
              <a:rPr lang="fr-FR" b="1" i="1" dirty="0" smtClean="0">
                <a:solidFill>
                  <a:srgbClr val="FF0000"/>
                </a:solidFill>
              </a:rPr>
              <a:t>L’autonomie et l’initiative </a:t>
            </a:r>
            <a:r>
              <a:rPr lang="fr-FR" b="1" i="1" dirty="0" smtClean="0"/>
              <a:t>: </a:t>
            </a:r>
            <a:r>
              <a:rPr lang="fr-FR" dirty="0" smtClean="0"/>
              <a:t> s’impliquer dans un projet individuel ou collectif.</a:t>
            </a:r>
            <a:endParaRPr lang="fr-FR" b="1" i="1" dirty="0"/>
          </a:p>
        </p:txBody>
      </p:sp>
    </p:spTree>
  </p:cSld>
  <p:clrMapOvr>
    <a:masterClrMapping/>
  </p:clrMapOvr>
  <p:transition spd="med">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Je participe à un débat.</a:t>
            </a:r>
            <a:endParaRPr lang="fr-FR" dirty="0"/>
          </a:p>
        </p:txBody>
      </p:sp>
      <p:sp>
        <p:nvSpPr>
          <p:cNvPr id="3" name="Espace réservé du contenu 2"/>
          <p:cNvSpPr>
            <a:spLocks noGrp="1"/>
          </p:cNvSpPr>
          <p:nvPr>
            <p:ph idx="1"/>
          </p:nvPr>
        </p:nvSpPr>
        <p:spPr/>
        <p:txBody>
          <a:bodyPr>
            <a:normAutofit fontScale="92500"/>
          </a:bodyPr>
          <a:lstStyle/>
          <a:p>
            <a:pPr algn="just"/>
            <a:r>
              <a:rPr lang="fr-FR" dirty="0" smtClean="0"/>
              <a:t>Un débat réglé est une discussion dans laquelle </a:t>
            </a:r>
            <a:r>
              <a:rPr lang="fr-FR" dirty="0" smtClean="0">
                <a:solidFill>
                  <a:srgbClr val="FF0000"/>
                </a:solidFill>
              </a:rPr>
              <a:t>chaque élève peux </a:t>
            </a:r>
            <a:r>
              <a:rPr lang="fr-FR" b="1" i="1" dirty="0" smtClean="0">
                <a:solidFill>
                  <a:srgbClr val="FF0000"/>
                </a:solidFill>
              </a:rPr>
              <a:t>exprimer son opinion en respectant les règles </a:t>
            </a:r>
            <a:r>
              <a:rPr lang="fr-FR" dirty="0" smtClean="0"/>
              <a:t>qui s’imposent à tous ceux qui participent au débat.</a:t>
            </a:r>
          </a:p>
          <a:p>
            <a:pPr algn="just"/>
            <a:r>
              <a:rPr lang="fr-FR" dirty="0" smtClean="0"/>
              <a:t>L’élève doit chercher à </a:t>
            </a:r>
            <a:r>
              <a:rPr lang="fr-FR" b="1" i="1" dirty="0" smtClean="0">
                <a:solidFill>
                  <a:srgbClr val="FF0000"/>
                </a:solidFill>
              </a:rPr>
              <a:t>convaincre grâce à des arguments</a:t>
            </a:r>
            <a:r>
              <a:rPr lang="fr-FR" b="1" i="1" dirty="0" smtClean="0"/>
              <a:t> </a:t>
            </a:r>
            <a:r>
              <a:rPr lang="fr-FR" dirty="0" smtClean="0"/>
              <a:t>tout en étant respectueux des autres élèves.</a:t>
            </a:r>
          </a:p>
          <a:p>
            <a:pPr algn="just"/>
            <a:r>
              <a:rPr lang="fr-FR" dirty="0" smtClean="0"/>
              <a:t>Les élèves auront la possibilité d’étendre leurs arguments auxquels ils n’auront pas pensé.</a:t>
            </a:r>
          </a:p>
          <a:p>
            <a:pPr algn="just"/>
            <a:r>
              <a:rPr lang="fr-FR" dirty="0" smtClean="0"/>
              <a:t>C’est pourquoi l’avis de </a:t>
            </a:r>
            <a:r>
              <a:rPr lang="fr-FR" b="1" i="1" dirty="0" smtClean="0">
                <a:solidFill>
                  <a:srgbClr val="FF0000"/>
                </a:solidFill>
              </a:rPr>
              <a:t>l’élève peut être changé ou peut-être plus nuancé</a:t>
            </a:r>
            <a:r>
              <a:rPr lang="fr-FR" b="1" i="1" dirty="0" smtClean="0"/>
              <a:t> </a:t>
            </a:r>
            <a:r>
              <a:rPr lang="fr-FR" dirty="0" smtClean="0"/>
              <a:t>entre le début et la fin du début.</a:t>
            </a:r>
            <a:endParaRPr lang="fr-FR" dirty="0"/>
          </a:p>
        </p:txBody>
      </p:sp>
    </p:spTree>
  </p:cSld>
  <p:clrMapOvr>
    <a:masterClrMapping/>
  </p:clrMapOvr>
  <p:transition spd="med">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5 règles d’or pour que chacun écoute l’autre.</a:t>
            </a:r>
            <a:endParaRPr lang="fr-FR" dirty="0"/>
          </a:p>
        </p:txBody>
      </p:sp>
      <p:sp>
        <p:nvSpPr>
          <p:cNvPr id="3" name="Espace réservé du contenu 2"/>
          <p:cNvSpPr>
            <a:spLocks noGrp="1"/>
          </p:cNvSpPr>
          <p:nvPr>
            <p:ph idx="1"/>
          </p:nvPr>
        </p:nvSpPr>
        <p:spPr/>
        <p:txBody>
          <a:bodyPr/>
          <a:lstStyle/>
          <a:p>
            <a:pPr algn="just"/>
            <a:r>
              <a:rPr lang="fr-FR" sz="2000" b="1" u="sng" dirty="0" smtClean="0">
                <a:solidFill>
                  <a:srgbClr val="FF0000"/>
                </a:solidFill>
              </a:rPr>
              <a:t>Règle n°1 </a:t>
            </a:r>
            <a:r>
              <a:rPr lang="fr-FR" sz="2000" dirty="0" smtClean="0">
                <a:solidFill>
                  <a:srgbClr val="FF0000"/>
                </a:solidFill>
              </a:rPr>
              <a:t>: </a:t>
            </a:r>
            <a:r>
              <a:rPr lang="fr-FR" sz="2000" i="1" dirty="0" smtClean="0">
                <a:solidFill>
                  <a:srgbClr val="FF0000"/>
                </a:solidFill>
              </a:rPr>
              <a:t>plus on demande aux élèves d’être attentifs longtemps, et plus on risque de les voir se désintéresser du débat.</a:t>
            </a:r>
          </a:p>
          <a:p>
            <a:pPr algn="just"/>
            <a:r>
              <a:rPr lang="fr-FR" sz="2000" b="1" u="sng" dirty="0" smtClean="0">
                <a:solidFill>
                  <a:srgbClr val="FF0000"/>
                </a:solidFill>
              </a:rPr>
              <a:t>Règle n°2 : </a:t>
            </a:r>
            <a:r>
              <a:rPr lang="fr-FR" sz="2000" i="1" dirty="0" smtClean="0">
                <a:solidFill>
                  <a:srgbClr val="FF0000"/>
                </a:solidFill>
              </a:rPr>
              <a:t>être absolument intransigeant en matière de règles de parole.</a:t>
            </a:r>
          </a:p>
          <a:p>
            <a:pPr algn="just"/>
            <a:r>
              <a:rPr lang="fr-FR" sz="2000" b="1" u="sng" dirty="0" smtClean="0">
                <a:solidFill>
                  <a:srgbClr val="FF0000"/>
                </a:solidFill>
              </a:rPr>
              <a:t>Règle n°3 : </a:t>
            </a:r>
            <a:r>
              <a:rPr lang="fr-FR" sz="2000" i="1" dirty="0" smtClean="0">
                <a:solidFill>
                  <a:srgbClr val="FF0000"/>
                </a:solidFill>
              </a:rPr>
              <a:t>trouver des contraintes propres à chaque débat, qui vont faire que l’on va  avoir à utiliser  (en tant qu’élève) ce qui vient d’ être dit par l’autre.</a:t>
            </a:r>
          </a:p>
          <a:p>
            <a:pPr algn="just"/>
            <a:r>
              <a:rPr lang="fr-FR" sz="2000" b="1" u="sng" dirty="0" smtClean="0">
                <a:solidFill>
                  <a:srgbClr val="FF0000"/>
                </a:solidFill>
              </a:rPr>
              <a:t>Règle n°4 : </a:t>
            </a:r>
            <a:r>
              <a:rPr lang="fr-FR" sz="2000" i="1" dirty="0" smtClean="0">
                <a:solidFill>
                  <a:srgbClr val="FF0000"/>
                </a:solidFill>
              </a:rPr>
              <a:t>symboliser matériellement la prise de parole.</a:t>
            </a:r>
          </a:p>
          <a:p>
            <a:pPr algn="just"/>
            <a:r>
              <a:rPr lang="fr-FR" sz="2000" b="1" u="sng" dirty="0" smtClean="0">
                <a:solidFill>
                  <a:srgbClr val="FF0000"/>
                </a:solidFill>
              </a:rPr>
              <a:t>Règle n°5: </a:t>
            </a:r>
            <a:r>
              <a:rPr lang="fr-FR" sz="2000" i="1" dirty="0" smtClean="0">
                <a:solidFill>
                  <a:srgbClr val="FF0000"/>
                </a:solidFill>
              </a:rPr>
              <a:t>évaluer les débats, selon des critères lisibles , justifiés et connus de tous.</a:t>
            </a:r>
          </a:p>
          <a:p>
            <a:pPr algn="just"/>
            <a:r>
              <a:rPr lang="fr-FR" sz="2000" b="1" u="sng" dirty="0" smtClean="0">
                <a:solidFill>
                  <a:srgbClr val="FF0000"/>
                </a:solidFill>
              </a:rPr>
              <a:t>Règle n°6: </a:t>
            </a:r>
            <a:r>
              <a:rPr lang="fr-FR" sz="2000" i="1" dirty="0" smtClean="0">
                <a:solidFill>
                  <a:srgbClr val="FF0000"/>
                </a:solidFill>
              </a:rPr>
              <a:t> faire quelque chose du contenu des débats.</a:t>
            </a:r>
            <a:endParaRPr lang="fr-FR" sz="2000" b="1" u="sng" dirty="0">
              <a:solidFill>
                <a:srgbClr val="FF0000"/>
              </a:solidFill>
            </a:endParaRPr>
          </a:p>
        </p:txBody>
      </p:sp>
    </p:spTree>
  </p:cSld>
  <p:clrMapOvr>
    <a:masterClrMapping/>
  </p:clrMapOvr>
  <p:transition spd="med">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Je participe à un débat.</a:t>
            </a:r>
            <a:endParaRPr lang="fr-FR" dirty="0"/>
          </a:p>
        </p:txBody>
      </p:sp>
      <p:sp>
        <p:nvSpPr>
          <p:cNvPr id="3" name="Espace réservé du contenu 2"/>
          <p:cNvSpPr>
            <a:spLocks noGrp="1"/>
          </p:cNvSpPr>
          <p:nvPr>
            <p:ph idx="1"/>
          </p:nvPr>
        </p:nvSpPr>
        <p:spPr/>
        <p:txBody>
          <a:bodyPr/>
          <a:lstStyle/>
          <a:p>
            <a:pPr algn="just"/>
            <a:r>
              <a:rPr lang="fr-FR" b="1" dirty="0" smtClean="0"/>
              <a:t>L’OBJECTIF  EST DE :</a:t>
            </a:r>
          </a:p>
          <a:p>
            <a:pPr algn="just"/>
            <a:r>
              <a:rPr lang="fr-FR" b="1" i="1" dirty="0" smtClean="0">
                <a:solidFill>
                  <a:srgbClr val="FF0000"/>
                </a:solidFill>
              </a:rPr>
              <a:t>Comprendre ce que les autres ont à dire</a:t>
            </a:r>
            <a:r>
              <a:rPr lang="fr-FR" b="1" i="1" dirty="0" smtClean="0"/>
              <a:t>, </a:t>
            </a:r>
            <a:r>
              <a:rPr lang="fr-FR" dirty="0" smtClean="0"/>
              <a:t>sans être obligé de partager leur point de vue.</a:t>
            </a:r>
          </a:p>
          <a:p>
            <a:pPr algn="just"/>
            <a:endParaRPr lang="fr-FR" dirty="0" smtClean="0"/>
          </a:p>
          <a:p>
            <a:pPr algn="just"/>
            <a:r>
              <a:rPr lang="fr-FR" b="1" i="1" dirty="0" smtClean="0">
                <a:solidFill>
                  <a:srgbClr val="FF0000"/>
                </a:solidFill>
              </a:rPr>
              <a:t>Savoir commenter, argumenter </a:t>
            </a:r>
            <a:r>
              <a:rPr lang="fr-FR" dirty="0" smtClean="0"/>
              <a:t>pour défendre son propre point de vue.</a:t>
            </a:r>
          </a:p>
          <a:p>
            <a:pPr algn="just"/>
            <a:endParaRPr lang="fr-FR" dirty="0" smtClean="0"/>
          </a:p>
          <a:p>
            <a:pPr algn="just"/>
            <a:r>
              <a:rPr lang="fr-FR" b="1" i="1" dirty="0" smtClean="0">
                <a:solidFill>
                  <a:srgbClr val="FF0000"/>
                </a:solidFill>
              </a:rPr>
              <a:t>Etre capable d’enrichir son opinion </a:t>
            </a:r>
            <a:r>
              <a:rPr lang="fr-FR" dirty="0" smtClean="0"/>
              <a:t>grâce à une discussion.</a:t>
            </a:r>
            <a:r>
              <a:rPr lang="fr-FR" b="1" i="1" dirty="0" smtClean="0"/>
              <a:t> </a:t>
            </a:r>
          </a:p>
          <a:p>
            <a:pPr algn="just"/>
            <a:endParaRPr lang="fr-FR" b="1" dirty="0"/>
          </a:p>
        </p:txBody>
      </p:sp>
    </p:spTree>
  </p:cSld>
  <p:clrMapOvr>
    <a:masterClrMapping/>
  </p:clrMapOvr>
  <p:transition spd="med">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Je prépare les éléments du débat.</a:t>
            </a:r>
            <a:endParaRPr lang="fr-FR" dirty="0"/>
          </a:p>
        </p:txBody>
      </p:sp>
      <p:sp>
        <p:nvSpPr>
          <p:cNvPr id="3" name="Espace réservé du contenu 2"/>
          <p:cNvSpPr>
            <a:spLocks noGrp="1"/>
          </p:cNvSpPr>
          <p:nvPr>
            <p:ph idx="1"/>
          </p:nvPr>
        </p:nvSpPr>
        <p:spPr/>
        <p:txBody>
          <a:bodyPr>
            <a:normAutofit/>
          </a:bodyPr>
          <a:lstStyle/>
          <a:p>
            <a:pPr algn="just"/>
            <a:r>
              <a:rPr lang="fr-FR" sz="3600" b="1" i="1" dirty="0" smtClean="0"/>
              <a:t>Je comprends les thèmes du débat.</a:t>
            </a:r>
          </a:p>
          <a:p>
            <a:pPr algn="just"/>
            <a:endParaRPr lang="fr-FR" sz="3600" b="1" i="1" dirty="0" smtClean="0"/>
          </a:p>
          <a:p>
            <a:pPr algn="just"/>
            <a:r>
              <a:rPr lang="fr-FR" sz="2800" dirty="0" smtClean="0"/>
              <a:t>Avant tout chose, vérifier que </a:t>
            </a:r>
            <a:r>
              <a:rPr lang="fr-FR" sz="2800" dirty="0" smtClean="0">
                <a:solidFill>
                  <a:srgbClr val="FF0000"/>
                </a:solidFill>
              </a:rPr>
              <a:t>les élèves ont bien compris </a:t>
            </a:r>
            <a:r>
              <a:rPr lang="fr-FR" sz="2800" b="1" i="1" dirty="0" smtClean="0">
                <a:solidFill>
                  <a:srgbClr val="FF0000"/>
                </a:solidFill>
              </a:rPr>
              <a:t>le sujet du débat.</a:t>
            </a:r>
          </a:p>
          <a:p>
            <a:pPr algn="just"/>
            <a:r>
              <a:rPr lang="fr-FR" sz="2800" dirty="0" smtClean="0"/>
              <a:t>Les élèves peuvent travailler en groupe.</a:t>
            </a:r>
          </a:p>
          <a:p>
            <a:pPr algn="just"/>
            <a:endParaRPr lang="fr-FR" sz="3600" b="1" i="1" dirty="0"/>
          </a:p>
        </p:txBody>
      </p:sp>
    </p:spTree>
  </p:cSld>
  <p:clrMapOvr>
    <a:masterClrMapping/>
  </p:clrMapOvr>
  <p:transition spd="med">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Je prépare les éléments du débat.</a:t>
            </a:r>
            <a:endParaRPr lang="fr-FR" dirty="0"/>
          </a:p>
        </p:txBody>
      </p:sp>
      <p:sp>
        <p:nvSpPr>
          <p:cNvPr id="3" name="Espace réservé du contenu 2"/>
          <p:cNvSpPr>
            <a:spLocks noGrp="1"/>
          </p:cNvSpPr>
          <p:nvPr>
            <p:ph idx="1"/>
          </p:nvPr>
        </p:nvSpPr>
        <p:spPr/>
        <p:txBody>
          <a:bodyPr>
            <a:normAutofit/>
          </a:bodyPr>
          <a:lstStyle/>
          <a:p>
            <a:pPr algn="just"/>
            <a:r>
              <a:rPr lang="fr-FR" sz="3600" b="1" i="1" u="sng" dirty="0" smtClean="0">
                <a:solidFill>
                  <a:srgbClr val="FF0000"/>
                </a:solidFill>
              </a:rPr>
              <a:t>Je prépare mes arguments.</a:t>
            </a:r>
          </a:p>
          <a:p>
            <a:pPr algn="just"/>
            <a:r>
              <a:rPr lang="fr-FR" sz="2800" dirty="0" smtClean="0"/>
              <a:t>L’élève doit </a:t>
            </a:r>
            <a:r>
              <a:rPr lang="fr-FR" sz="2800" dirty="0" smtClean="0">
                <a:solidFill>
                  <a:srgbClr val="FF0000"/>
                </a:solidFill>
              </a:rPr>
              <a:t>bien lire </a:t>
            </a:r>
            <a:r>
              <a:rPr lang="fr-FR" sz="2800" b="1" i="1" dirty="0" smtClean="0">
                <a:solidFill>
                  <a:srgbClr val="FF0000"/>
                </a:solidFill>
              </a:rPr>
              <a:t>les documents </a:t>
            </a:r>
            <a:r>
              <a:rPr lang="fr-FR" sz="2800" dirty="0" smtClean="0">
                <a:solidFill>
                  <a:srgbClr val="FF0000"/>
                </a:solidFill>
              </a:rPr>
              <a:t>proposés.</a:t>
            </a:r>
          </a:p>
          <a:p>
            <a:pPr algn="just"/>
            <a:r>
              <a:rPr lang="fr-FR" sz="2800" dirty="0" smtClean="0">
                <a:solidFill>
                  <a:srgbClr val="FF0000"/>
                </a:solidFill>
              </a:rPr>
              <a:t>Classer </a:t>
            </a:r>
            <a:r>
              <a:rPr lang="fr-FR" sz="2800" b="1" i="1" dirty="0" smtClean="0">
                <a:solidFill>
                  <a:srgbClr val="FF0000"/>
                </a:solidFill>
              </a:rPr>
              <a:t>les arguments </a:t>
            </a:r>
            <a:r>
              <a:rPr lang="fr-FR" sz="2800" dirty="0" smtClean="0"/>
              <a:t>qu’il a trouvé.</a:t>
            </a:r>
          </a:p>
          <a:p>
            <a:pPr algn="just"/>
            <a:r>
              <a:rPr lang="fr-FR" sz="2800" dirty="0" smtClean="0"/>
              <a:t>Illustrer chaque argument par </a:t>
            </a:r>
            <a:r>
              <a:rPr lang="fr-FR" sz="2800" dirty="0" smtClean="0">
                <a:solidFill>
                  <a:srgbClr val="FF0000"/>
                </a:solidFill>
              </a:rPr>
              <a:t>des </a:t>
            </a:r>
            <a:r>
              <a:rPr lang="fr-FR" sz="2800" b="1" i="1" dirty="0" smtClean="0">
                <a:solidFill>
                  <a:srgbClr val="FF0000"/>
                </a:solidFill>
              </a:rPr>
              <a:t>exemples précis.</a:t>
            </a:r>
          </a:p>
          <a:p>
            <a:pPr algn="just"/>
            <a:r>
              <a:rPr lang="fr-FR" sz="2800" dirty="0" smtClean="0">
                <a:solidFill>
                  <a:srgbClr val="FF0000"/>
                </a:solidFill>
              </a:rPr>
              <a:t>L’élève doit choisir un </a:t>
            </a:r>
            <a:r>
              <a:rPr lang="fr-FR" sz="2800" b="1" i="1" dirty="0" smtClean="0">
                <a:solidFill>
                  <a:srgbClr val="FF0000"/>
                </a:solidFill>
              </a:rPr>
              <a:t>point de vue</a:t>
            </a:r>
            <a:r>
              <a:rPr lang="fr-FR" sz="2800" dirty="0" smtClean="0">
                <a:solidFill>
                  <a:srgbClr val="FF0000"/>
                </a:solidFill>
              </a:rPr>
              <a:t> </a:t>
            </a:r>
            <a:r>
              <a:rPr lang="fr-FR" sz="2800" dirty="0" smtClean="0"/>
              <a:t>et réunir tous les arguments qui permettent de le défendre.</a:t>
            </a:r>
            <a:endParaRPr lang="fr-FR" sz="2800" dirty="0"/>
          </a:p>
        </p:txBody>
      </p:sp>
    </p:spTree>
  </p:cSld>
  <p:clrMapOvr>
    <a:masterClrMapping/>
  </p:clrMapOvr>
  <p:transition spd="med">
    <p:newsfla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Je prépare les éléments du débat.</a:t>
            </a:r>
            <a:endParaRPr lang="fr-FR" dirty="0"/>
          </a:p>
        </p:txBody>
      </p:sp>
      <p:sp>
        <p:nvSpPr>
          <p:cNvPr id="3" name="Espace réservé du contenu 2"/>
          <p:cNvSpPr>
            <a:spLocks noGrp="1"/>
          </p:cNvSpPr>
          <p:nvPr>
            <p:ph idx="1"/>
          </p:nvPr>
        </p:nvSpPr>
        <p:spPr/>
        <p:txBody>
          <a:bodyPr>
            <a:normAutofit lnSpcReduction="10000"/>
          </a:bodyPr>
          <a:lstStyle/>
          <a:p>
            <a:pPr algn="just"/>
            <a:r>
              <a:rPr lang="fr-FR" sz="3600" b="1" i="1" dirty="0" smtClean="0"/>
              <a:t>J’organise l’espace et les rôles.</a:t>
            </a:r>
          </a:p>
          <a:p>
            <a:pPr algn="just"/>
            <a:r>
              <a:rPr lang="fr-FR" sz="2800" dirty="0" smtClean="0"/>
              <a:t>Dans la classe les tables sont placées afin que </a:t>
            </a:r>
            <a:r>
              <a:rPr lang="fr-FR" sz="2800" b="1" dirty="0" smtClean="0">
                <a:solidFill>
                  <a:srgbClr val="FF0000"/>
                </a:solidFill>
              </a:rPr>
              <a:t>chacun puisse voir les autres </a:t>
            </a:r>
            <a:r>
              <a:rPr lang="fr-FR" sz="2800" dirty="0" smtClean="0"/>
              <a:t>lorsque les élèves prendront la parole.</a:t>
            </a:r>
          </a:p>
          <a:p>
            <a:pPr algn="just"/>
            <a:r>
              <a:rPr lang="fr-FR" sz="2800" dirty="0" smtClean="0"/>
              <a:t>Des rôles sont distribués parmi les élèves :</a:t>
            </a:r>
          </a:p>
          <a:p>
            <a:pPr algn="just"/>
            <a:r>
              <a:rPr lang="fr-FR" sz="2800" b="1" dirty="0" smtClean="0"/>
              <a:t>- </a:t>
            </a:r>
            <a:r>
              <a:rPr lang="fr-FR" sz="2800" b="1" dirty="0" smtClean="0">
                <a:solidFill>
                  <a:srgbClr val="FF0000"/>
                </a:solidFill>
              </a:rPr>
              <a:t>Le modérateur ou président </a:t>
            </a:r>
            <a:r>
              <a:rPr lang="fr-FR" sz="2800" dirty="0" smtClean="0"/>
              <a:t>anime le débat et distribue la parole.</a:t>
            </a:r>
          </a:p>
          <a:p>
            <a:pPr algn="just"/>
            <a:r>
              <a:rPr lang="fr-FR" sz="2800" b="1" dirty="0" smtClean="0"/>
              <a:t>- </a:t>
            </a:r>
            <a:r>
              <a:rPr lang="fr-FR" sz="2800" b="1" dirty="0" smtClean="0">
                <a:solidFill>
                  <a:srgbClr val="FF0000"/>
                </a:solidFill>
              </a:rPr>
              <a:t>Le secrétaire </a:t>
            </a:r>
            <a:r>
              <a:rPr lang="fr-FR" sz="2800" dirty="0" smtClean="0"/>
              <a:t>prend des notes et résume les arguments exprimés.</a:t>
            </a:r>
            <a:endParaRPr lang="fr-FR" sz="2800" b="1" dirty="0"/>
          </a:p>
        </p:txBody>
      </p:sp>
    </p:spTree>
  </p:cSld>
  <p:clrMapOvr>
    <a:masterClrMapping/>
  </p:clrMapOvr>
  <p:transition spd="med">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572784"/>
          </a:xfrm>
        </p:spPr>
        <p:txBody>
          <a:bodyPr>
            <a:noAutofit/>
          </a:bodyPr>
          <a:lstStyle/>
          <a:p>
            <a:pPr algn="ctr"/>
            <a:r>
              <a:rPr lang="fr-FR" sz="4000" dirty="0" smtClean="0"/>
              <a:t>J’exprime mon point de vue.</a:t>
            </a:r>
            <a:br>
              <a:rPr lang="fr-FR" sz="4000" dirty="0" smtClean="0"/>
            </a:br>
            <a:r>
              <a:rPr lang="fr-FR" sz="4000" dirty="0" smtClean="0"/>
              <a:t>Débattre c’est s’exprimer en respectant des règles.</a:t>
            </a:r>
            <a:endParaRPr lang="fr-FR" sz="4000" dirty="0"/>
          </a:p>
        </p:txBody>
      </p:sp>
      <p:sp>
        <p:nvSpPr>
          <p:cNvPr id="3" name="Espace réservé du contenu 2"/>
          <p:cNvSpPr>
            <a:spLocks noGrp="1"/>
          </p:cNvSpPr>
          <p:nvPr>
            <p:ph idx="1"/>
          </p:nvPr>
        </p:nvSpPr>
        <p:spPr>
          <a:xfrm>
            <a:off x="457200" y="2348880"/>
            <a:ext cx="8229600" cy="3975720"/>
          </a:xfrm>
        </p:spPr>
        <p:txBody>
          <a:bodyPr>
            <a:normAutofit fontScale="85000" lnSpcReduction="20000"/>
          </a:bodyPr>
          <a:lstStyle/>
          <a:p>
            <a:pPr algn="just"/>
            <a:r>
              <a:rPr lang="fr-FR" sz="3600" b="1" i="1" dirty="0" smtClean="0"/>
              <a:t>Lorsque les élèves parlent.</a:t>
            </a:r>
          </a:p>
          <a:p>
            <a:pPr algn="just"/>
            <a:r>
              <a:rPr lang="fr-FR" sz="3600" dirty="0" smtClean="0"/>
              <a:t>- </a:t>
            </a:r>
            <a:r>
              <a:rPr lang="fr-FR" sz="2800" dirty="0" smtClean="0"/>
              <a:t>L’élève prend la parole </a:t>
            </a:r>
            <a:r>
              <a:rPr lang="fr-FR" sz="2800" b="1" i="1" dirty="0" smtClean="0">
                <a:solidFill>
                  <a:srgbClr val="FF0000"/>
                </a:solidFill>
              </a:rPr>
              <a:t>après l’avoir demandée </a:t>
            </a:r>
            <a:r>
              <a:rPr lang="fr-FR" sz="2800" dirty="0" smtClean="0"/>
              <a:t>et lorsque le modérateur la lui donne.</a:t>
            </a:r>
          </a:p>
          <a:p>
            <a:pPr algn="just"/>
            <a:r>
              <a:rPr lang="fr-FR" sz="2800" dirty="0" smtClean="0"/>
              <a:t>- Les élèves expriment leurs avis en donnant </a:t>
            </a:r>
            <a:r>
              <a:rPr lang="fr-FR" sz="2800" dirty="0" smtClean="0">
                <a:solidFill>
                  <a:srgbClr val="FF0000"/>
                </a:solidFill>
              </a:rPr>
              <a:t>des </a:t>
            </a:r>
            <a:r>
              <a:rPr lang="fr-FR" sz="2800" b="1" i="1" dirty="0" smtClean="0">
                <a:solidFill>
                  <a:srgbClr val="FF0000"/>
                </a:solidFill>
              </a:rPr>
              <a:t>arguments</a:t>
            </a:r>
            <a:r>
              <a:rPr lang="fr-FR" sz="2800" b="1" i="1" dirty="0" smtClean="0"/>
              <a:t>, </a:t>
            </a:r>
            <a:r>
              <a:rPr lang="fr-FR" sz="2800" dirty="0" smtClean="0"/>
              <a:t>c’est-à-dire en faisant des phrases qui justifient ce qu’ils veulent démontrer.</a:t>
            </a:r>
          </a:p>
          <a:p>
            <a:pPr algn="just"/>
            <a:r>
              <a:rPr lang="fr-FR" sz="2800" dirty="0" smtClean="0"/>
              <a:t>- Les élèves doivent s’exprimer clairement et dans un </a:t>
            </a:r>
            <a:r>
              <a:rPr lang="fr-FR" sz="2800" b="1" i="1" dirty="0" smtClean="0"/>
              <a:t>français correct.</a:t>
            </a:r>
          </a:p>
          <a:p>
            <a:pPr algn="just"/>
            <a:r>
              <a:rPr lang="fr-FR" sz="2800" b="1" i="1" dirty="0" smtClean="0"/>
              <a:t>- </a:t>
            </a:r>
            <a:r>
              <a:rPr lang="fr-FR" sz="2800" dirty="0" smtClean="0"/>
              <a:t>Les élèves ne doivent pas exprimer </a:t>
            </a:r>
            <a:r>
              <a:rPr lang="fr-FR" sz="2800" b="1" i="1" dirty="0" smtClean="0">
                <a:solidFill>
                  <a:srgbClr val="FF0000"/>
                </a:solidFill>
              </a:rPr>
              <a:t>des idées interdites par la loi </a:t>
            </a:r>
            <a:r>
              <a:rPr lang="fr-FR" sz="2800" dirty="0" smtClean="0"/>
              <a:t>( propos racistes, injurieux ou visant à critiquer un camarade).</a:t>
            </a:r>
            <a:endParaRPr lang="fr-FR" sz="2800" b="1" i="1" dirty="0" smtClean="0"/>
          </a:p>
          <a:p>
            <a:pPr algn="just"/>
            <a:endParaRPr lang="fr-FR" sz="2800" dirty="0" smtClean="0"/>
          </a:p>
          <a:p>
            <a:pPr algn="just"/>
            <a:endParaRPr lang="fr-FR" sz="3600" dirty="0"/>
          </a:p>
        </p:txBody>
      </p:sp>
    </p:spTree>
  </p:cSld>
  <p:clrMapOvr>
    <a:masterClrMapping/>
  </p:clrMapOvr>
  <p:transition spd="med">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Qu’est ce que l’EMC ?</a:t>
            </a:r>
            <a:endParaRPr lang="fr-FR" dirty="0"/>
          </a:p>
        </p:txBody>
      </p:sp>
      <p:sp>
        <p:nvSpPr>
          <p:cNvPr id="3" name="Espace réservé du contenu 2"/>
          <p:cNvSpPr>
            <a:spLocks noGrp="1"/>
          </p:cNvSpPr>
          <p:nvPr>
            <p:ph idx="1"/>
          </p:nvPr>
        </p:nvSpPr>
        <p:spPr/>
        <p:txBody>
          <a:bodyPr>
            <a:normAutofit lnSpcReduction="10000"/>
          </a:bodyPr>
          <a:lstStyle/>
          <a:p>
            <a:pPr algn="just"/>
            <a:r>
              <a:rPr lang="fr-FR" dirty="0" smtClean="0"/>
              <a:t>La morale enseignée </a:t>
            </a:r>
            <a:r>
              <a:rPr lang="fr-FR" dirty="0" smtClean="0">
                <a:solidFill>
                  <a:srgbClr val="FF0000"/>
                </a:solidFill>
              </a:rPr>
              <a:t>est </a:t>
            </a:r>
            <a:r>
              <a:rPr lang="fr-FR" b="1" dirty="0" smtClean="0">
                <a:solidFill>
                  <a:srgbClr val="FF0000"/>
                </a:solidFill>
              </a:rPr>
              <a:t>une morale civique en ce qu’elle est en lien étroit avec les valeurs de</a:t>
            </a:r>
            <a:r>
              <a:rPr lang="fr-FR" dirty="0" smtClean="0">
                <a:solidFill>
                  <a:srgbClr val="FF0000"/>
                </a:solidFill>
              </a:rPr>
              <a:t> </a:t>
            </a:r>
            <a:r>
              <a:rPr lang="fr-FR" dirty="0" smtClean="0"/>
              <a:t>la citoyenneté (connaissance de la République, appropriation de ses valeurs, respect des règles, de l’autre, de ses droits et de ses biens). </a:t>
            </a:r>
          </a:p>
          <a:p>
            <a:pPr algn="just"/>
            <a:r>
              <a:rPr lang="fr-FR" dirty="0" smtClean="0"/>
              <a:t>Il s’agit aussi </a:t>
            </a:r>
            <a:r>
              <a:rPr lang="fr-FR" dirty="0" smtClean="0">
                <a:solidFill>
                  <a:srgbClr val="FF0000"/>
                </a:solidFill>
              </a:rPr>
              <a:t>d’</a:t>
            </a:r>
            <a:r>
              <a:rPr lang="fr-FR" b="1" dirty="0" smtClean="0">
                <a:solidFill>
                  <a:srgbClr val="FF0000"/>
                </a:solidFill>
              </a:rPr>
              <a:t>une morale laïque fondée sur la raison </a:t>
            </a:r>
            <a:r>
              <a:rPr lang="fr-FR" dirty="0" smtClean="0"/>
              <a:t>critique, respectueuse des croyances confessionnelles et du pluralisme des pensées, affirmant la liberté de conscience. </a:t>
            </a:r>
          </a:p>
          <a:p>
            <a:pPr algn="just"/>
            <a:r>
              <a:rPr lang="fr-FR" dirty="0" smtClean="0"/>
              <a:t>En cela, </a:t>
            </a:r>
            <a:r>
              <a:rPr lang="fr-FR" dirty="0" smtClean="0">
                <a:solidFill>
                  <a:srgbClr val="FF0000"/>
                </a:solidFill>
              </a:rPr>
              <a:t>cette morale laïque se confond avec la morale civique.</a:t>
            </a:r>
          </a:p>
        </p:txBody>
      </p:sp>
    </p:spTree>
  </p:cSld>
  <p:clrMapOvr>
    <a:masterClrMapping/>
  </p:clrMapOvr>
  <p:transition spd="med">
    <p:newsfla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2076840"/>
          </a:xfrm>
        </p:spPr>
        <p:txBody>
          <a:bodyPr>
            <a:normAutofit fontScale="90000"/>
          </a:bodyPr>
          <a:lstStyle/>
          <a:p>
            <a:pPr algn="ctr"/>
            <a:r>
              <a:rPr lang="fr-FR" sz="5400" dirty="0" smtClean="0"/>
              <a:t>J’exprime mon point de vue.</a:t>
            </a:r>
            <a:br>
              <a:rPr lang="fr-FR" sz="5400" dirty="0" smtClean="0"/>
            </a:br>
            <a:r>
              <a:rPr lang="fr-FR" sz="5400" dirty="0" smtClean="0"/>
              <a:t>Débattre, c’est s’exprimer en respectant des règles.</a:t>
            </a:r>
            <a:endParaRPr lang="fr-FR" dirty="0"/>
          </a:p>
        </p:txBody>
      </p:sp>
      <p:sp>
        <p:nvSpPr>
          <p:cNvPr id="3" name="Espace réservé du contenu 2"/>
          <p:cNvSpPr>
            <a:spLocks noGrp="1"/>
          </p:cNvSpPr>
          <p:nvPr>
            <p:ph idx="1"/>
          </p:nvPr>
        </p:nvSpPr>
        <p:spPr>
          <a:xfrm>
            <a:off x="457200" y="2780928"/>
            <a:ext cx="8229600" cy="3543672"/>
          </a:xfrm>
        </p:spPr>
        <p:txBody>
          <a:bodyPr>
            <a:normAutofit/>
          </a:bodyPr>
          <a:lstStyle/>
          <a:p>
            <a:pPr algn="just"/>
            <a:r>
              <a:rPr lang="fr-FR" sz="3200" b="1" i="1" dirty="0" smtClean="0">
                <a:solidFill>
                  <a:srgbClr val="FF0000"/>
                </a:solidFill>
              </a:rPr>
              <a:t>Lorsque les élèves écoutent.</a:t>
            </a:r>
          </a:p>
          <a:p>
            <a:pPr algn="just"/>
            <a:r>
              <a:rPr lang="fr-FR" sz="3200" dirty="0" smtClean="0"/>
              <a:t>- </a:t>
            </a:r>
            <a:r>
              <a:rPr lang="fr-FR" sz="2800" dirty="0" smtClean="0"/>
              <a:t>Ecoutez ce que les autres ont à dire </a:t>
            </a:r>
            <a:r>
              <a:rPr lang="fr-FR" sz="2800" b="1" dirty="0" smtClean="0">
                <a:solidFill>
                  <a:srgbClr val="FF0000"/>
                </a:solidFill>
              </a:rPr>
              <a:t>sans impatience ni moquerie.</a:t>
            </a:r>
          </a:p>
          <a:p>
            <a:pPr algn="just"/>
            <a:r>
              <a:rPr lang="fr-FR" sz="2800" dirty="0" smtClean="0"/>
              <a:t>- Respecter les arguments des autres.</a:t>
            </a:r>
          </a:p>
          <a:p>
            <a:pPr algn="just"/>
            <a:r>
              <a:rPr lang="fr-FR" sz="2800" dirty="0" smtClean="0"/>
              <a:t>- Ne pas s’énerver.</a:t>
            </a:r>
            <a:endParaRPr lang="fr-FR" sz="3200" dirty="0"/>
          </a:p>
        </p:txBody>
      </p:sp>
    </p:spTree>
  </p:cSld>
  <p:clrMapOvr>
    <a:masterClrMapping/>
  </p:clrMapOvr>
  <p:transition spd="med">
    <p:newsfla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dirty="0" smtClean="0"/>
              <a:t>Je conclus le débat : débattre c’est avoir un avis enrichi par la discussion.</a:t>
            </a:r>
            <a:endParaRPr lang="fr-FR" sz="4000" dirty="0"/>
          </a:p>
        </p:txBody>
      </p:sp>
      <p:sp>
        <p:nvSpPr>
          <p:cNvPr id="3" name="Espace réservé du contenu 2"/>
          <p:cNvSpPr>
            <a:spLocks noGrp="1"/>
          </p:cNvSpPr>
          <p:nvPr>
            <p:ph idx="1"/>
          </p:nvPr>
        </p:nvSpPr>
        <p:spPr/>
        <p:txBody>
          <a:bodyPr/>
          <a:lstStyle/>
          <a:p>
            <a:pPr algn="just"/>
            <a:r>
              <a:rPr lang="fr-FR" dirty="0" smtClean="0"/>
              <a:t>- A la fin du débat, </a:t>
            </a:r>
            <a:r>
              <a:rPr lang="fr-FR" b="1" i="1" dirty="0" smtClean="0">
                <a:solidFill>
                  <a:srgbClr val="FF0000"/>
                </a:solidFill>
              </a:rPr>
              <a:t>récapitulez et classez les arguments </a:t>
            </a:r>
            <a:r>
              <a:rPr lang="fr-FR" dirty="0" smtClean="0"/>
              <a:t>exprimés par les élèves.</a:t>
            </a:r>
          </a:p>
          <a:p>
            <a:pPr algn="just">
              <a:buFontTx/>
              <a:buChar char="-"/>
            </a:pPr>
            <a:r>
              <a:rPr lang="fr-FR" dirty="0" smtClean="0"/>
              <a:t>L’élève rédige </a:t>
            </a:r>
            <a:r>
              <a:rPr lang="fr-FR" b="1" i="1" dirty="0" smtClean="0">
                <a:solidFill>
                  <a:srgbClr val="FF0000"/>
                </a:solidFill>
              </a:rPr>
              <a:t>un bilan en quelques phrases </a:t>
            </a:r>
            <a:r>
              <a:rPr lang="fr-FR" dirty="0" smtClean="0"/>
              <a:t>qui résume son avis et ses arguments.</a:t>
            </a:r>
          </a:p>
          <a:p>
            <a:pPr algn="just">
              <a:buFontTx/>
              <a:buChar char="-"/>
            </a:pPr>
            <a:r>
              <a:rPr lang="fr-FR" dirty="0" smtClean="0"/>
              <a:t>Il n’oublie pas </a:t>
            </a:r>
            <a:r>
              <a:rPr lang="fr-FR" dirty="0" smtClean="0">
                <a:solidFill>
                  <a:srgbClr val="FF0000"/>
                </a:solidFill>
              </a:rPr>
              <a:t>d’expliquer si son point de vue a évolué entre le début et la fin du débat et pour quelle raison.</a:t>
            </a:r>
          </a:p>
          <a:p>
            <a:pPr algn="just">
              <a:buFontTx/>
              <a:buChar char="-"/>
            </a:pPr>
            <a:r>
              <a:rPr lang="fr-FR" dirty="0" smtClean="0"/>
              <a:t>- L’élève peut réaliser </a:t>
            </a:r>
            <a:r>
              <a:rPr lang="fr-FR" b="1" i="1" dirty="0" smtClean="0">
                <a:solidFill>
                  <a:srgbClr val="FF0000"/>
                </a:solidFill>
              </a:rPr>
              <a:t>un petit schéma de synthèse </a:t>
            </a:r>
            <a:r>
              <a:rPr lang="fr-FR" dirty="0" smtClean="0">
                <a:solidFill>
                  <a:srgbClr val="FF0000"/>
                </a:solidFill>
              </a:rPr>
              <a:t>à la place du bilan écrit.</a:t>
            </a:r>
            <a:endParaRPr lang="fr-FR" dirty="0">
              <a:solidFill>
                <a:srgbClr val="FF0000"/>
              </a:solidFill>
            </a:endParaRPr>
          </a:p>
        </p:txBody>
      </p:sp>
    </p:spTree>
  </p:cSld>
  <p:clrMapOvr>
    <a:masterClrMapping/>
  </p:clrMapOvr>
  <p:transition spd="med">
    <p:newsfla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dirty="0" smtClean="0"/>
              <a:t>Questions sur les rapports du débat réglé et des acquisitions scolaires. </a:t>
            </a:r>
            <a:endParaRPr lang="fr-FR" sz="4000" dirty="0"/>
          </a:p>
        </p:txBody>
      </p:sp>
      <p:sp>
        <p:nvSpPr>
          <p:cNvPr id="3" name="Espace réservé du contenu 2"/>
          <p:cNvSpPr>
            <a:spLocks noGrp="1"/>
          </p:cNvSpPr>
          <p:nvPr>
            <p:ph idx="1"/>
          </p:nvPr>
        </p:nvSpPr>
        <p:spPr/>
        <p:txBody>
          <a:bodyPr>
            <a:normAutofit fontScale="92500"/>
          </a:bodyPr>
          <a:lstStyle/>
          <a:p>
            <a:r>
              <a:rPr lang="fr-FR" i="1" dirty="0" smtClean="0">
                <a:solidFill>
                  <a:srgbClr val="FF0000"/>
                </a:solidFill>
              </a:rPr>
              <a:t>A quelles conditions un débat réglé peut-il être constructeur ou formatif ?</a:t>
            </a:r>
          </a:p>
          <a:p>
            <a:pPr algn="just"/>
            <a:r>
              <a:rPr lang="fr-FR" dirty="0" smtClean="0"/>
              <a:t>Le débat doit donné lieu à des apprentissages évalués, transférables utilisés dans d’autres domaines et correspondre à des compétences clairement identifiées.</a:t>
            </a:r>
          </a:p>
          <a:p>
            <a:pPr algn="just"/>
            <a:r>
              <a:rPr lang="fr-FR" dirty="0" smtClean="0"/>
              <a:t>C’est impératif sous peine de dévaloriser les moments de débat aux yeux des élèves.</a:t>
            </a:r>
          </a:p>
          <a:p>
            <a:pPr algn="just"/>
            <a:r>
              <a:rPr lang="fr-FR" dirty="0" smtClean="0"/>
              <a:t>C’est particulièrement dans </a:t>
            </a:r>
            <a:r>
              <a:rPr lang="fr-FR" u="sng" dirty="0" smtClean="0">
                <a:solidFill>
                  <a:srgbClr val="FF0000"/>
                </a:solidFill>
              </a:rPr>
              <a:t>le champ très vaste de la maîtrise de la langue</a:t>
            </a:r>
            <a:r>
              <a:rPr lang="fr-FR" dirty="0" smtClean="0"/>
              <a:t>, que l’on trouvera les compétences accessibles à  partir du débat réglé : </a:t>
            </a:r>
            <a:r>
              <a:rPr lang="fr-FR" u="sng" dirty="0" smtClean="0">
                <a:solidFill>
                  <a:srgbClr val="FF0000"/>
                </a:solidFill>
              </a:rPr>
              <a:t>maîtrise de langage oral en premier lieu, mais aussi </a:t>
            </a:r>
            <a:r>
              <a:rPr lang="fr-FR" u="sng" dirty="0" err="1" smtClean="0">
                <a:solidFill>
                  <a:srgbClr val="FF0000"/>
                </a:solidFill>
              </a:rPr>
              <a:t>maîtirise</a:t>
            </a:r>
            <a:r>
              <a:rPr lang="fr-FR" u="sng" dirty="0" smtClean="0">
                <a:solidFill>
                  <a:srgbClr val="FF0000"/>
                </a:solidFill>
              </a:rPr>
              <a:t> de la langue écrite.</a:t>
            </a:r>
          </a:p>
          <a:p>
            <a:pPr algn="just"/>
            <a:endParaRPr lang="fr-FR" dirty="0"/>
          </a:p>
        </p:txBody>
      </p:sp>
    </p:spTree>
  </p:cSld>
  <p:clrMapOvr>
    <a:masterClrMapping/>
  </p:clrMapOvr>
  <p:transition spd="med">
    <p:newsfla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dirty="0" smtClean="0"/>
              <a:t>Questions sur les rapports du débat réglé et des acquisitions scolaires. </a:t>
            </a:r>
            <a:endParaRPr lang="fr-FR" sz="4000" dirty="0"/>
          </a:p>
        </p:txBody>
      </p:sp>
      <p:sp>
        <p:nvSpPr>
          <p:cNvPr id="3" name="Espace réservé du contenu 2"/>
          <p:cNvSpPr>
            <a:spLocks noGrp="1"/>
          </p:cNvSpPr>
          <p:nvPr>
            <p:ph idx="1"/>
          </p:nvPr>
        </p:nvSpPr>
        <p:spPr/>
        <p:txBody>
          <a:bodyPr/>
          <a:lstStyle/>
          <a:p>
            <a:pPr algn="just"/>
            <a:r>
              <a:rPr lang="fr-FR" i="1" dirty="0" smtClean="0">
                <a:solidFill>
                  <a:srgbClr val="FF0000"/>
                </a:solidFill>
              </a:rPr>
              <a:t>Comment envisager une trace écrite suite à un débat ?</a:t>
            </a:r>
          </a:p>
          <a:p>
            <a:pPr algn="just"/>
            <a:r>
              <a:rPr lang="fr-FR" dirty="0" smtClean="0"/>
              <a:t>Plusieurs sortes de trace écrite :</a:t>
            </a:r>
          </a:p>
          <a:p>
            <a:pPr algn="just"/>
            <a:r>
              <a:rPr lang="fr-FR" dirty="0" smtClean="0"/>
              <a:t>Des traces écrites en </a:t>
            </a:r>
            <a:r>
              <a:rPr lang="fr-FR" dirty="0" smtClean="0">
                <a:solidFill>
                  <a:srgbClr val="FF0000"/>
                </a:solidFill>
              </a:rPr>
              <a:t>amont du débat, </a:t>
            </a:r>
            <a:r>
              <a:rPr lang="fr-FR" dirty="0" smtClean="0"/>
              <a:t>sous formes de </a:t>
            </a:r>
            <a:r>
              <a:rPr lang="fr-FR" dirty="0" smtClean="0">
                <a:solidFill>
                  <a:srgbClr val="FF0000"/>
                </a:solidFill>
              </a:rPr>
              <a:t>fiches </a:t>
            </a:r>
            <a:r>
              <a:rPr lang="fr-FR" dirty="0" smtClean="0"/>
              <a:t>destinées à présenter aux participants les différents point de vue susceptibles d’être développés, à fournir des arguments (pour/contre), des informations, des documents.</a:t>
            </a:r>
          </a:p>
          <a:p>
            <a:pPr algn="just"/>
            <a:r>
              <a:rPr lang="fr-FR" dirty="0" smtClean="0"/>
              <a:t>Des traces écrites peuvent-être élaborées </a:t>
            </a:r>
            <a:r>
              <a:rPr lang="fr-FR" dirty="0" smtClean="0">
                <a:solidFill>
                  <a:srgbClr val="FF0000"/>
                </a:solidFill>
              </a:rPr>
              <a:t>pendant le débat </a:t>
            </a:r>
            <a:r>
              <a:rPr lang="fr-FR" dirty="0" smtClean="0"/>
              <a:t>: elles doivent rendre compte des décisions, des consensus ou des différents points de vue.</a:t>
            </a:r>
          </a:p>
          <a:p>
            <a:pPr algn="just"/>
            <a:endParaRPr lang="fr-FR" dirty="0"/>
          </a:p>
        </p:txBody>
      </p:sp>
    </p:spTree>
  </p:cSld>
  <p:clrMapOvr>
    <a:masterClrMapping/>
  </p:clrMapOvr>
  <p:transition spd="med">
    <p:newsfla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4400" dirty="0" smtClean="0"/>
              <a:t>Questions sur les rapports du débat réglé et des acquisitions scolaires</a:t>
            </a:r>
            <a:r>
              <a:rPr lang="fr-FR" sz="5400" dirty="0" smtClean="0"/>
              <a:t>. </a:t>
            </a:r>
            <a:endParaRPr lang="fr-FR" dirty="0"/>
          </a:p>
        </p:txBody>
      </p:sp>
      <p:sp>
        <p:nvSpPr>
          <p:cNvPr id="3" name="Espace réservé du contenu 2"/>
          <p:cNvSpPr>
            <a:spLocks noGrp="1"/>
          </p:cNvSpPr>
          <p:nvPr>
            <p:ph idx="1"/>
          </p:nvPr>
        </p:nvSpPr>
        <p:spPr/>
        <p:txBody>
          <a:bodyPr/>
          <a:lstStyle/>
          <a:p>
            <a:pPr algn="just"/>
            <a:r>
              <a:rPr lang="fr-FR" i="1" dirty="0" smtClean="0">
                <a:solidFill>
                  <a:srgbClr val="FF0000"/>
                </a:solidFill>
              </a:rPr>
              <a:t>Comment envisager une trace écrite suite à un débat ?</a:t>
            </a:r>
          </a:p>
          <a:p>
            <a:pPr algn="just"/>
            <a:r>
              <a:rPr lang="fr-FR" dirty="0" smtClean="0"/>
              <a:t>Ces comptes rendus peuvent revêtir </a:t>
            </a:r>
            <a:r>
              <a:rPr lang="fr-FR" dirty="0" smtClean="0">
                <a:solidFill>
                  <a:srgbClr val="FF0000"/>
                </a:solidFill>
              </a:rPr>
              <a:t>des formes diverses (brouillons) .</a:t>
            </a:r>
          </a:p>
          <a:p>
            <a:pPr algn="just"/>
            <a:r>
              <a:rPr lang="fr-FR" dirty="0" smtClean="0"/>
              <a:t>Ils doivent faire l’objet de </a:t>
            </a:r>
            <a:r>
              <a:rPr lang="fr-FR" b="1" u="sng" dirty="0" smtClean="0">
                <a:solidFill>
                  <a:srgbClr val="FF0000"/>
                </a:solidFill>
              </a:rPr>
              <a:t>plusieurs « précautions » </a:t>
            </a:r>
            <a:r>
              <a:rPr lang="fr-FR" dirty="0" smtClean="0"/>
              <a:t>: être </a:t>
            </a:r>
            <a:r>
              <a:rPr lang="fr-FR" i="1" dirty="0" smtClean="0">
                <a:solidFill>
                  <a:srgbClr val="FF0000"/>
                </a:solidFill>
              </a:rPr>
              <a:t>relus à haute voix</a:t>
            </a:r>
            <a:r>
              <a:rPr lang="fr-FR" dirty="0" smtClean="0"/>
              <a:t>, au cours du débat, et au minimum à chaque décision prise (de façon à permettre le contrôle par les participants de la conformité de l’écrit avec leurs contributions orales), et </a:t>
            </a:r>
            <a:r>
              <a:rPr lang="fr-FR" i="1" dirty="0" smtClean="0">
                <a:solidFill>
                  <a:srgbClr val="FF0000"/>
                </a:solidFill>
              </a:rPr>
              <a:t>faire l’objet d’un travail de confrontation et de synthèse.</a:t>
            </a:r>
            <a:endParaRPr lang="fr-FR" i="1" dirty="0">
              <a:solidFill>
                <a:srgbClr val="FF0000"/>
              </a:solidFill>
            </a:endParaRPr>
          </a:p>
        </p:txBody>
      </p:sp>
    </p:spTree>
  </p:cSld>
  <p:clrMapOvr>
    <a:masterClrMapping/>
  </p:clrMapOvr>
  <p:transition spd="med">
    <p:newsfla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dirty="0" smtClean="0"/>
              <a:t>Questions sur les rapports du débat réglé et des acquisitions scolaires. </a:t>
            </a:r>
            <a:endParaRPr lang="fr-FR" sz="4000" dirty="0"/>
          </a:p>
        </p:txBody>
      </p:sp>
      <p:sp>
        <p:nvSpPr>
          <p:cNvPr id="3" name="Espace réservé du contenu 2"/>
          <p:cNvSpPr>
            <a:spLocks noGrp="1"/>
          </p:cNvSpPr>
          <p:nvPr>
            <p:ph idx="1"/>
          </p:nvPr>
        </p:nvSpPr>
        <p:spPr/>
        <p:txBody>
          <a:bodyPr/>
          <a:lstStyle/>
          <a:p>
            <a:pPr algn="just"/>
            <a:r>
              <a:rPr lang="fr-FR" i="1" dirty="0" smtClean="0">
                <a:solidFill>
                  <a:srgbClr val="FF0000"/>
                </a:solidFill>
              </a:rPr>
              <a:t>Comment envisager une trace écrite suite à un débat ?</a:t>
            </a:r>
          </a:p>
          <a:p>
            <a:pPr algn="just"/>
            <a:r>
              <a:rPr lang="fr-FR" dirty="0" smtClean="0"/>
              <a:t>Ces dernières traces écrites seront élaborées </a:t>
            </a:r>
            <a:r>
              <a:rPr lang="fr-FR" i="1" dirty="0" smtClean="0">
                <a:solidFill>
                  <a:srgbClr val="FF0000"/>
                </a:solidFill>
              </a:rPr>
              <a:t>à l’issu du débat sur des supports individuels ou collectifs</a:t>
            </a:r>
            <a:r>
              <a:rPr lang="fr-FR" dirty="0" smtClean="0"/>
              <a:t>.</a:t>
            </a:r>
          </a:p>
          <a:p>
            <a:pPr algn="just"/>
            <a:r>
              <a:rPr lang="fr-FR" dirty="0" smtClean="0"/>
              <a:t>Elles pourront </a:t>
            </a:r>
            <a:r>
              <a:rPr lang="fr-FR" i="1" dirty="0" smtClean="0">
                <a:solidFill>
                  <a:srgbClr val="FF0000"/>
                </a:solidFill>
              </a:rPr>
              <a:t>faire l’objet d’un travail sur la langue</a:t>
            </a:r>
            <a:r>
              <a:rPr lang="fr-FR" dirty="0" smtClean="0"/>
              <a:t>, et ainsi dans (leurs composantes linguistiques) assimilées et manipulées par le plus grand nombre possibles d’élèves.</a:t>
            </a:r>
          </a:p>
          <a:p>
            <a:pPr algn="just"/>
            <a:r>
              <a:rPr lang="fr-FR" dirty="0" smtClean="0"/>
              <a:t>C’est grâce à ce travail qu’elles pourront être réinvesties dans des débats ultérieurs.</a:t>
            </a:r>
            <a:endParaRPr lang="fr-FR" dirty="0"/>
          </a:p>
        </p:txBody>
      </p:sp>
    </p:spTree>
  </p:cSld>
  <p:clrMapOvr>
    <a:masterClrMapping/>
  </p:clrMapOvr>
  <p:transition spd="med">
    <p:newsfla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endParaRPr lang="fr-FR" dirty="0" smtClean="0">
              <a:solidFill>
                <a:srgbClr val="FF0000"/>
              </a:solidFill>
            </a:endParaRPr>
          </a:p>
          <a:p>
            <a:pPr algn="ctr"/>
            <a:r>
              <a:rPr lang="fr-FR" sz="3600" b="1" dirty="0" smtClean="0">
                <a:solidFill>
                  <a:srgbClr val="FF0000"/>
                </a:solidFill>
              </a:rPr>
              <a:t>LE JUGEMENT</a:t>
            </a:r>
          </a:p>
          <a:p>
            <a:pPr algn="ctr"/>
            <a:endParaRPr lang="fr-FR" sz="3600" b="1" dirty="0" smtClean="0">
              <a:solidFill>
                <a:srgbClr val="FF0000"/>
              </a:solidFill>
            </a:endParaRPr>
          </a:p>
          <a:p>
            <a:pPr algn="ctr"/>
            <a:r>
              <a:rPr lang="fr-FR" sz="3600" b="1" dirty="0" smtClean="0">
                <a:solidFill>
                  <a:srgbClr val="FF0000"/>
                </a:solidFill>
              </a:rPr>
              <a:t>MORAL</a:t>
            </a:r>
            <a:endParaRPr lang="fr-FR" sz="3600" b="1" dirty="0">
              <a:solidFill>
                <a:srgbClr val="FF0000"/>
              </a:solidFill>
            </a:endParaRPr>
          </a:p>
        </p:txBody>
      </p:sp>
    </p:spTree>
  </p:cSld>
  <p:clrMapOvr>
    <a:masterClrMapping/>
  </p:clrMapOvr>
  <p:transition spd="med">
    <p:newsfla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rgbClr val="FF0000"/>
                </a:solidFill>
              </a:rPr>
              <a:t>De l’expression des sentiments à l’expression d’un jugement moral.</a:t>
            </a:r>
            <a:endParaRPr lang="fr-FR" sz="3200" b="1" dirty="0">
              <a:solidFill>
                <a:srgbClr val="FF0000"/>
              </a:solidFill>
            </a:endParaRPr>
          </a:p>
        </p:txBody>
      </p:sp>
      <p:sp>
        <p:nvSpPr>
          <p:cNvPr id="3" name="Espace réservé du contenu 2"/>
          <p:cNvSpPr>
            <a:spLocks noGrp="1"/>
          </p:cNvSpPr>
          <p:nvPr>
            <p:ph idx="1"/>
          </p:nvPr>
        </p:nvSpPr>
        <p:spPr/>
        <p:txBody>
          <a:bodyPr/>
          <a:lstStyle/>
          <a:p>
            <a:pPr algn="just"/>
            <a:r>
              <a:rPr lang="fr-FR" dirty="0" smtClean="0"/>
              <a:t>Lors d’une expression ou d’un débat au sujet d’une situation, </a:t>
            </a:r>
            <a:r>
              <a:rPr lang="fr-FR" dirty="0" smtClean="0">
                <a:solidFill>
                  <a:srgbClr val="FF0000"/>
                </a:solidFill>
              </a:rPr>
              <a:t>notre première réaction consiste à </a:t>
            </a:r>
            <a:r>
              <a:rPr lang="fr-FR" i="1" dirty="0" smtClean="0">
                <a:solidFill>
                  <a:srgbClr val="FF0000"/>
                </a:solidFill>
              </a:rPr>
              <a:t>exprimer </a:t>
            </a:r>
            <a:r>
              <a:rPr lang="fr-FR" b="1" i="1" u="sng" dirty="0" smtClean="0">
                <a:solidFill>
                  <a:srgbClr val="FF0000"/>
                </a:solidFill>
              </a:rPr>
              <a:t>nos émotions, nos sentiments.</a:t>
            </a:r>
          </a:p>
          <a:p>
            <a:pPr algn="just"/>
            <a:r>
              <a:rPr lang="fr-FR" dirty="0" smtClean="0"/>
              <a:t>Il est nécessaire de nous exprimer de manière responsable, </a:t>
            </a:r>
            <a:r>
              <a:rPr lang="fr-FR" b="1" i="1" dirty="0" smtClean="0">
                <a:solidFill>
                  <a:srgbClr val="FF0000"/>
                </a:solidFill>
              </a:rPr>
              <a:t>en prenant appui </a:t>
            </a:r>
            <a:r>
              <a:rPr lang="fr-FR" b="1" i="1" u="sng" dirty="0" smtClean="0">
                <a:solidFill>
                  <a:srgbClr val="FF0000"/>
                </a:solidFill>
              </a:rPr>
              <a:t>sur les valeurs qui nous permettent de vivre ensemble : </a:t>
            </a:r>
            <a:r>
              <a:rPr lang="fr-FR" b="1" dirty="0" smtClean="0">
                <a:solidFill>
                  <a:srgbClr val="FF0000"/>
                </a:solidFill>
              </a:rPr>
              <a:t>C’EST LE JUGEMENT MORAL.</a:t>
            </a:r>
            <a:endParaRPr lang="fr-FR" b="1" i="1" u="sng" dirty="0" smtClean="0">
              <a:solidFill>
                <a:srgbClr val="FF0000"/>
              </a:solidFill>
            </a:endParaRPr>
          </a:p>
          <a:p>
            <a:pPr algn="just"/>
            <a:endParaRPr lang="fr-FR" dirty="0"/>
          </a:p>
        </p:txBody>
      </p:sp>
    </p:spTree>
  </p:cSld>
  <p:clrMapOvr>
    <a:masterClrMapping/>
  </p:clrMapOvr>
  <p:transition spd="med">
    <p:newsfla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96720"/>
          </a:xfrm>
        </p:spPr>
        <p:txBody>
          <a:bodyPr>
            <a:normAutofit fontScale="90000"/>
          </a:bodyPr>
          <a:lstStyle/>
          <a:p>
            <a:pPr algn="ctr"/>
            <a:r>
              <a:rPr lang="fr-FR" dirty="0" smtClean="0">
                <a:solidFill>
                  <a:srgbClr val="FF0000"/>
                </a:solidFill>
              </a:rPr>
              <a:t>Exemple : le témoignage d’un enfant.</a:t>
            </a:r>
            <a:endParaRPr lang="fr-FR" dirty="0">
              <a:solidFill>
                <a:srgbClr val="FF0000"/>
              </a:solidFill>
            </a:endParaRPr>
          </a:p>
        </p:txBody>
      </p:sp>
      <p:pic>
        <p:nvPicPr>
          <p:cNvPr id="4" name="Espace réservé du contenu 3" descr="C:\Users\marc\AppData\Local\Microsoft\Windows\INetCache\Content.Word\EMC.JPG"/>
          <p:cNvPicPr>
            <a:picLocks noGrp="1"/>
          </p:cNvPicPr>
          <p:nvPr>
            <p:ph idx="1"/>
          </p:nvPr>
        </p:nvPicPr>
        <p:blipFill>
          <a:blip r:embed="rId2" cstate="print"/>
          <a:srcRect/>
          <a:stretch>
            <a:fillRect/>
          </a:stretch>
        </p:blipFill>
        <p:spPr bwMode="auto">
          <a:xfrm>
            <a:off x="1115616" y="1700808"/>
            <a:ext cx="7200800" cy="4176464"/>
          </a:xfrm>
          <a:prstGeom prst="rect">
            <a:avLst/>
          </a:prstGeom>
          <a:noFill/>
          <a:ln w="9525">
            <a:noFill/>
            <a:miter lim="800000"/>
            <a:headEnd/>
            <a:tailEnd/>
          </a:ln>
        </p:spPr>
      </p:pic>
    </p:spTree>
  </p:cSld>
  <p:clrMapOvr>
    <a:masterClrMapping/>
  </p:clrMapOvr>
  <p:transition spd="med">
    <p:newsfla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Users\marc\AppData\Local\Microsoft\Windows\INetCache\Content.Word\EMC.JPG"/>
          <p:cNvPicPr>
            <a:picLocks noGrp="1"/>
          </p:cNvPicPr>
          <p:nvPr>
            <p:ph idx="1"/>
          </p:nvPr>
        </p:nvPicPr>
        <p:blipFill>
          <a:blip r:embed="rId2" cstate="print"/>
          <a:srcRect/>
          <a:stretch>
            <a:fillRect/>
          </a:stretch>
        </p:blipFill>
        <p:spPr bwMode="auto">
          <a:xfrm>
            <a:off x="2123728" y="2132856"/>
            <a:ext cx="5184576" cy="3600400"/>
          </a:xfrm>
          <a:prstGeom prst="rect">
            <a:avLst/>
          </a:prstGeom>
          <a:noFill/>
          <a:ln w="9525">
            <a:noFill/>
            <a:miter lim="800000"/>
            <a:headEnd/>
            <a:tailEnd/>
          </a:ln>
        </p:spPr>
      </p:pic>
    </p:spTree>
  </p:cSld>
  <p:clrMapOvr>
    <a:masterClrMapping/>
  </p:clrMapOvr>
  <p:transition spd="med">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Qu’est ce que l’EMC ?</a:t>
            </a:r>
            <a:endParaRPr lang="fr-FR" dirty="0"/>
          </a:p>
        </p:txBody>
      </p:sp>
      <p:sp>
        <p:nvSpPr>
          <p:cNvPr id="3" name="Espace réservé du contenu 2"/>
          <p:cNvSpPr>
            <a:spLocks noGrp="1"/>
          </p:cNvSpPr>
          <p:nvPr>
            <p:ph idx="1"/>
          </p:nvPr>
        </p:nvSpPr>
        <p:spPr/>
        <p:txBody>
          <a:bodyPr>
            <a:normAutofit fontScale="85000" lnSpcReduction="20000"/>
          </a:bodyPr>
          <a:lstStyle/>
          <a:p>
            <a:pPr algn="just"/>
            <a:r>
              <a:rPr lang="fr-FR" dirty="0" smtClean="0"/>
              <a:t>L’EMC s’inscrit dans un ensemble plus large qui rassemble, au sein des établissements scolaires, </a:t>
            </a:r>
            <a:r>
              <a:rPr lang="fr-FR" dirty="0" smtClean="0">
                <a:solidFill>
                  <a:srgbClr val="FF0000"/>
                </a:solidFill>
              </a:rPr>
              <a:t>une éducation à la laïcité et aux valeurs de la République, </a:t>
            </a:r>
            <a:r>
              <a:rPr lang="fr-FR" b="1" dirty="0" smtClean="0">
                <a:solidFill>
                  <a:srgbClr val="FF0000"/>
                </a:solidFill>
              </a:rPr>
              <a:t>une éducation aux médias et à l’information, un enseignement laïque des faits religieux et le parcours citoyen </a:t>
            </a:r>
            <a:r>
              <a:rPr lang="fr-FR" b="1" dirty="0" smtClean="0"/>
              <a:t>(ainsi que les </a:t>
            </a:r>
            <a:r>
              <a:rPr lang="fr-FR" dirty="0" smtClean="0"/>
              <a:t>deux autres parcours : parcours éducation artistique et culturelle et parcours avenir). </a:t>
            </a:r>
          </a:p>
          <a:p>
            <a:pPr algn="just"/>
            <a:r>
              <a:rPr lang="fr-FR" dirty="0" smtClean="0"/>
              <a:t>L’EMC peut prendre appui sur « la réserve citoyenne », ainsi que sur </a:t>
            </a:r>
            <a:r>
              <a:rPr lang="fr-FR" dirty="0" smtClean="0">
                <a:solidFill>
                  <a:srgbClr val="FF0000"/>
                </a:solidFill>
              </a:rPr>
              <a:t>les différentes actions associant les écoles et établissements avec d’autres institutions publiques.</a:t>
            </a:r>
          </a:p>
          <a:p>
            <a:pPr algn="just"/>
            <a:r>
              <a:rPr lang="fr-FR" dirty="0" smtClean="0"/>
              <a:t>Pour rendre les valeurs désirables par tous, </a:t>
            </a:r>
            <a:r>
              <a:rPr lang="fr-FR" dirty="0" smtClean="0">
                <a:solidFill>
                  <a:srgbClr val="FF0000"/>
                </a:solidFill>
              </a:rPr>
              <a:t>la méthode est essentielle et conditionne la réussite</a:t>
            </a:r>
            <a:r>
              <a:rPr lang="fr-FR" dirty="0" smtClean="0"/>
              <a:t>, car les </a:t>
            </a:r>
            <a:r>
              <a:rPr lang="fr-FR" b="1" u="sng" dirty="0" smtClean="0">
                <a:solidFill>
                  <a:srgbClr val="FF0000"/>
                </a:solidFill>
              </a:rPr>
              <a:t>compétences visées concernent des savoir-être et des savoir-faire qui s’acquièrent </a:t>
            </a:r>
            <a:r>
              <a:rPr lang="fr-FR" dirty="0" smtClean="0"/>
              <a:t>progressivement et réclament de conjuguer différentes démarches pédagogiques. </a:t>
            </a:r>
            <a:endParaRPr lang="fr-FR" dirty="0"/>
          </a:p>
        </p:txBody>
      </p:sp>
    </p:spTree>
  </p:cSld>
  <p:clrMapOvr>
    <a:masterClrMapping/>
  </p:clrMapOvr>
  <p:transition spd="med">
    <p:newsfla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solidFill>
                  <a:srgbClr val="FF0000"/>
                </a:solidFill>
              </a:rPr>
              <a:t>Réagir à la situation avec ses sentiments.</a:t>
            </a:r>
            <a:endParaRPr lang="fr-FR" dirty="0"/>
          </a:p>
        </p:txBody>
      </p:sp>
      <p:sp>
        <p:nvSpPr>
          <p:cNvPr id="3" name="Espace réservé du contenu 2"/>
          <p:cNvSpPr>
            <a:spLocks noGrp="1"/>
          </p:cNvSpPr>
          <p:nvPr>
            <p:ph idx="1"/>
          </p:nvPr>
        </p:nvSpPr>
        <p:spPr/>
        <p:txBody>
          <a:bodyPr/>
          <a:lstStyle/>
          <a:p>
            <a:pPr algn="just"/>
            <a:r>
              <a:rPr lang="fr-FR" b="1" u="sng" dirty="0" smtClean="0">
                <a:solidFill>
                  <a:srgbClr val="FF0000"/>
                </a:solidFill>
              </a:rPr>
              <a:t>Méthode</a:t>
            </a:r>
            <a:r>
              <a:rPr lang="fr-FR" b="1" dirty="0" smtClean="0">
                <a:solidFill>
                  <a:srgbClr val="FF0000"/>
                </a:solidFill>
              </a:rPr>
              <a:t>: Réagir à la situation avec ses sentiments.</a:t>
            </a:r>
          </a:p>
          <a:p>
            <a:pPr algn="just"/>
            <a:r>
              <a:rPr lang="fr-FR" b="1" dirty="0" smtClean="0"/>
              <a:t>Identifier et exprimer ses émotions et ses sentiments.</a:t>
            </a:r>
          </a:p>
          <a:p>
            <a:pPr algn="just"/>
            <a:endParaRPr lang="fr-FR" b="1" dirty="0" smtClean="0"/>
          </a:p>
          <a:p>
            <a:pPr algn="just"/>
            <a:r>
              <a:rPr lang="fr-FR" b="1" u="sng" dirty="0" smtClean="0">
                <a:solidFill>
                  <a:srgbClr val="FF0000"/>
                </a:solidFill>
              </a:rPr>
              <a:t>Réfléchir : </a:t>
            </a:r>
            <a:r>
              <a:rPr lang="fr-FR" b="1" dirty="0" smtClean="0">
                <a:solidFill>
                  <a:srgbClr val="FF0000"/>
                </a:solidFill>
              </a:rPr>
              <a:t>réagir à la situation avec ses sentiments.</a:t>
            </a:r>
          </a:p>
          <a:p>
            <a:pPr algn="just"/>
            <a:r>
              <a:rPr lang="fr-FR" b="1" dirty="0" smtClean="0"/>
              <a:t>Qu’est-ce que je ressens devant l’attitude du camelot et sur ce qui arrive à Albert ? Colère, indignation, mépris, sentiment d’injustice.</a:t>
            </a:r>
          </a:p>
          <a:p>
            <a:pPr algn="just"/>
            <a:endParaRPr lang="fr-FR" b="1" dirty="0" smtClean="0"/>
          </a:p>
          <a:p>
            <a:pPr algn="just"/>
            <a:endParaRPr lang="fr-FR" b="1" dirty="0"/>
          </a:p>
        </p:txBody>
      </p:sp>
    </p:spTree>
  </p:cSld>
  <p:clrMapOvr>
    <a:masterClrMapping/>
  </p:clrMapOvr>
  <p:transition spd="med">
    <p:newsfla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solidFill>
                  <a:srgbClr val="FF0000"/>
                </a:solidFill>
              </a:rPr>
              <a:t>Penser par soi-même et avec les autres.</a:t>
            </a:r>
            <a:endParaRPr lang="fr-FR" dirty="0"/>
          </a:p>
        </p:txBody>
      </p:sp>
      <p:sp>
        <p:nvSpPr>
          <p:cNvPr id="3" name="Espace réservé du contenu 2"/>
          <p:cNvSpPr>
            <a:spLocks noGrp="1"/>
          </p:cNvSpPr>
          <p:nvPr>
            <p:ph idx="1"/>
          </p:nvPr>
        </p:nvSpPr>
        <p:spPr/>
        <p:txBody>
          <a:bodyPr/>
          <a:lstStyle/>
          <a:p>
            <a:pPr algn="just"/>
            <a:r>
              <a:rPr lang="fr-FR" b="1" u="sng" dirty="0" smtClean="0">
                <a:solidFill>
                  <a:srgbClr val="FF0000"/>
                </a:solidFill>
              </a:rPr>
              <a:t>Méthode :</a:t>
            </a:r>
            <a:r>
              <a:rPr lang="fr-FR" b="1" dirty="0" smtClean="0">
                <a:solidFill>
                  <a:srgbClr val="FF0000"/>
                </a:solidFill>
              </a:rPr>
              <a:t> penser par soi-même et avec les autres.</a:t>
            </a:r>
          </a:p>
          <a:p>
            <a:pPr algn="just"/>
            <a:r>
              <a:rPr lang="fr-FR" b="1" dirty="0" smtClean="0"/>
              <a:t>Critiquer </a:t>
            </a:r>
            <a:r>
              <a:rPr lang="fr-FR" dirty="0" smtClean="0"/>
              <a:t>la situation avec des arguments en lien avec les valeurs du « vivre ensemble » : </a:t>
            </a:r>
            <a:r>
              <a:rPr lang="fr-FR" i="1" dirty="0" smtClean="0">
                <a:solidFill>
                  <a:srgbClr val="FF0000"/>
                </a:solidFill>
              </a:rPr>
              <a:t>liberté, égalité, fraternité, justice, dignité.</a:t>
            </a:r>
          </a:p>
          <a:p>
            <a:pPr algn="just"/>
            <a:r>
              <a:rPr lang="fr-FR" b="1" dirty="0" smtClean="0"/>
              <a:t>Critiquer </a:t>
            </a:r>
            <a:r>
              <a:rPr lang="fr-FR" dirty="0" smtClean="0"/>
              <a:t>la situation avec des arguments prenant appui sur </a:t>
            </a:r>
            <a:r>
              <a:rPr lang="fr-FR" i="1" dirty="0" smtClean="0">
                <a:solidFill>
                  <a:srgbClr val="FF0000"/>
                </a:solidFill>
              </a:rPr>
              <a:t>la déclaration des droits de l’Homme et sur la loi.</a:t>
            </a:r>
            <a:endParaRPr lang="fr-FR" b="1" i="1" dirty="0" smtClean="0">
              <a:solidFill>
                <a:srgbClr val="FF0000"/>
              </a:solidFill>
            </a:endParaRPr>
          </a:p>
          <a:p>
            <a:pPr algn="just"/>
            <a:r>
              <a:rPr lang="fr-FR" b="1" dirty="0" smtClean="0"/>
              <a:t>Ecouter </a:t>
            </a:r>
            <a:r>
              <a:rPr lang="fr-FR" i="1" dirty="0" smtClean="0">
                <a:solidFill>
                  <a:srgbClr val="FF0000"/>
                </a:solidFill>
              </a:rPr>
              <a:t>les critiques des autres, être capable de changer de point de vue.</a:t>
            </a:r>
            <a:endParaRPr lang="fr-FR" b="1" dirty="0"/>
          </a:p>
        </p:txBody>
      </p:sp>
    </p:spTree>
  </p:cSld>
  <p:clrMapOvr>
    <a:masterClrMapping/>
  </p:clrMapOvr>
  <p:transition spd="med">
    <p:newsflash/>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solidFill>
                  <a:srgbClr val="FF0000"/>
                </a:solidFill>
              </a:rPr>
              <a:t>Penser par soi-même et avec les autres.</a:t>
            </a:r>
            <a:endParaRPr lang="fr-FR" dirty="0"/>
          </a:p>
        </p:txBody>
      </p:sp>
      <p:sp>
        <p:nvSpPr>
          <p:cNvPr id="3" name="Espace réservé du contenu 2"/>
          <p:cNvSpPr>
            <a:spLocks noGrp="1"/>
          </p:cNvSpPr>
          <p:nvPr>
            <p:ph idx="1"/>
          </p:nvPr>
        </p:nvSpPr>
        <p:spPr/>
        <p:txBody>
          <a:bodyPr>
            <a:normAutofit lnSpcReduction="10000"/>
          </a:bodyPr>
          <a:lstStyle/>
          <a:p>
            <a:pPr algn="just"/>
            <a:r>
              <a:rPr lang="fr-FR" b="1" u="sng" dirty="0" smtClean="0">
                <a:solidFill>
                  <a:srgbClr val="FF0000"/>
                </a:solidFill>
              </a:rPr>
              <a:t>Réfléchir :</a:t>
            </a:r>
            <a:r>
              <a:rPr lang="fr-FR" b="1" dirty="0" smtClean="0">
                <a:solidFill>
                  <a:srgbClr val="FF0000"/>
                </a:solidFill>
              </a:rPr>
              <a:t> penser par soi-même et avec les autres.</a:t>
            </a:r>
          </a:p>
          <a:p>
            <a:pPr algn="just"/>
            <a:r>
              <a:rPr lang="fr-FR" dirty="0" smtClean="0"/>
              <a:t>Je montre par </a:t>
            </a:r>
            <a:r>
              <a:rPr lang="fr-FR" i="1" dirty="0" smtClean="0">
                <a:solidFill>
                  <a:srgbClr val="FF0000"/>
                </a:solidFill>
              </a:rPr>
              <a:t>des arguments, </a:t>
            </a:r>
            <a:r>
              <a:rPr lang="fr-FR" dirty="0" smtClean="0"/>
              <a:t>que dans cette situation il a porté atteinte à </a:t>
            </a:r>
            <a:r>
              <a:rPr lang="fr-FR" i="1" dirty="0" smtClean="0">
                <a:solidFill>
                  <a:srgbClr val="FF0000"/>
                </a:solidFill>
              </a:rPr>
              <a:t>la dignité d’Albert (Exemple le camelot ne le considère pas comme un être humain).</a:t>
            </a:r>
          </a:p>
          <a:p>
            <a:pPr algn="just"/>
            <a:r>
              <a:rPr lang="fr-FR" dirty="0" smtClean="0"/>
              <a:t>Je prends appui sur </a:t>
            </a:r>
            <a:r>
              <a:rPr lang="fr-FR" i="1" dirty="0" smtClean="0">
                <a:solidFill>
                  <a:srgbClr val="FF0000"/>
                </a:solidFill>
              </a:rPr>
              <a:t>la déclaration universelle des droits de l’homme de 1948 pour expliquer pourquoi Albert a droit au respect (Exemple tous les êtres humains naissent égaux en dignité et en droits). </a:t>
            </a:r>
            <a:r>
              <a:rPr lang="fr-FR" dirty="0" smtClean="0"/>
              <a:t>Face à cette situation quel serait le rôle de la loi en France ?</a:t>
            </a:r>
          </a:p>
          <a:p>
            <a:pPr algn="just"/>
            <a:r>
              <a:rPr lang="fr-FR" dirty="0" smtClean="0"/>
              <a:t>Je compare </a:t>
            </a:r>
            <a:r>
              <a:rPr lang="fr-FR" i="1" dirty="0" smtClean="0">
                <a:solidFill>
                  <a:srgbClr val="FF0000"/>
                </a:solidFill>
              </a:rPr>
              <a:t>le point de vue des autres avec le mien. Me fait-il changer d’avis ?</a:t>
            </a:r>
            <a:endParaRPr lang="fr-FR" dirty="0" smtClean="0"/>
          </a:p>
          <a:p>
            <a:pPr algn="just"/>
            <a:endParaRPr lang="fr-FR" dirty="0" smtClean="0"/>
          </a:p>
          <a:p>
            <a:pPr algn="just"/>
            <a:endParaRPr lang="fr-FR" dirty="0" smtClean="0"/>
          </a:p>
          <a:p>
            <a:pPr algn="just"/>
            <a:endParaRPr lang="fr-FR" dirty="0"/>
          </a:p>
        </p:txBody>
      </p:sp>
    </p:spTree>
  </p:cSld>
  <p:clrMapOvr>
    <a:masterClrMapping/>
  </p:clrMapOvr>
  <p:transition spd="med">
    <p:newsfla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Agir contre ce type de situation.</a:t>
            </a:r>
            <a:endParaRPr lang="fr-FR" dirty="0">
              <a:solidFill>
                <a:srgbClr val="FF0000"/>
              </a:solidFill>
            </a:endParaRPr>
          </a:p>
        </p:txBody>
      </p:sp>
      <p:sp>
        <p:nvSpPr>
          <p:cNvPr id="3" name="Espace réservé du contenu 2"/>
          <p:cNvSpPr>
            <a:spLocks noGrp="1"/>
          </p:cNvSpPr>
          <p:nvPr>
            <p:ph idx="1"/>
          </p:nvPr>
        </p:nvSpPr>
        <p:spPr/>
        <p:txBody>
          <a:bodyPr/>
          <a:lstStyle/>
          <a:p>
            <a:pPr algn="just"/>
            <a:r>
              <a:rPr lang="fr-FR" b="1" u="sng" dirty="0" smtClean="0">
                <a:solidFill>
                  <a:srgbClr val="FF0000"/>
                </a:solidFill>
              </a:rPr>
              <a:t>Méthode</a:t>
            </a:r>
            <a:r>
              <a:rPr lang="fr-FR" b="1" dirty="0" smtClean="0">
                <a:solidFill>
                  <a:srgbClr val="FF0000"/>
                </a:solidFill>
              </a:rPr>
              <a:t>: </a:t>
            </a:r>
            <a:r>
              <a:rPr lang="fr-FR" dirty="0" smtClean="0">
                <a:solidFill>
                  <a:srgbClr val="FF0000"/>
                </a:solidFill>
              </a:rPr>
              <a:t>Agir contre ce type de situation.</a:t>
            </a:r>
            <a:endParaRPr lang="fr-FR" b="1" dirty="0" smtClean="0">
              <a:solidFill>
                <a:srgbClr val="FF0000"/>
              </a:solidFill>
            </a:endParaRPr>
          </a:p>
          <a:p>
            <a:pPr algn="just"/>
            <a:r>
              <a:rPr lang="fr-FR" dirty="0" smtClean="0"/>
              <a:t>Envisager des actions pour bien vivre ensemble.</a:t>
            </a:r>
          </a:p>
          <a:p>
            <a:pPr algn="just"/>
            <a:endParaRPr lang="fr-FR" dirty="0" smtClean="0"/>
          </a:p>
          <a:p>
            <a:pPr algn="just"/>
            <a:r>
              <a:rPr lang="fr-FR" u="sng" dirty="0" smtClean="0">
                <a:solidFill>
                  <a:srgbClr val="FF0000"/>
                </a:solidFill>
              </a:rPr>
              <a:t>Réfléc</a:t>
            </a:r>
            <a:r>
              <a:rPr lang="fr-FR" b="1" u="sng" dirty="0" smtClean="0">
                <a:solidFill>
                  <a:srgbClr val="FF0000"/>
                </a:solidFill>
              </a:rPr>
              <a:t>hir</a:t>
            </a:r>
            <a:r>
              <a:rPr lang="fr-FR" b="1" dirty="0" smtClean="0">
                <a:solidFill>
                  <a:srgbClr val="FF0000"/>
                </a:solidFill>
              </a:rPr>
              <a:t> :</a:t>
            </a:r>
            <a:r>
              <a:rPr lang="fr-FR" dirty="0" smtClean="0">
                <a:solidFill>
                  <a:srgbClr val="FF0000"/>
                </a:solidFill>
              </a:rPr>
              <a:t> Agir contre ce type de situation.</a:t>
            </a:r>
          </a:p>
          <a:p>
            <a:pPr algn="just"/>
            <a:r>
              <a:rPr lang="fr-FR" dirty="0" smtClean="0"/>
              <a:t>Au nom du respect des différences de chacun et de l’égale dignité de tous, nous réalisons un exposé sur le thème « c’est quoi l’antisémitisme ? ».</a:t>
            </a:r>
            <a:endParaRPr lang="fr-FR" dirty="0"/>
          </a:p>
        </p:txBody>
      </p:sp>
    </p:spTree>
  </p:cSld>
  <p:clrMapOvr>
    <a:masterClrMapping/>
  </p:clrMapOvr>
  <p:transition spd="med">
    <p:newsflash/>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endParaRPr lang="fr-FR" dirty="0"/>
          </a:p>
        </p:txBody>
      </p:sp>
      <p:sp>
        <p:nvSpPr>
          <p:cNvPr id="3" name="Espace réservé du contenu 2"/>
          <p:cNvSpPr>
            <a:spLocks noGrp="1"/>
          </p:cNvSpPr>
          <p:nvPr>
            <p:ph idx="1"/>
          </p:nvPr>
        </p:nvSpPr>
        <p:spPr/>
        <p:txBody>
          <a:bodyPr/>
          <a:lstStyle/>
          <a:p>
            <a:pPr algn="ctr"/>
            <a:endParaRPr lang="fr-FR" dirty="0" smtClean="0"/>
          </a:p>
          <a:p>
            <a:pPr algn="ctr"/>
            <a:endParaRPr lang="fr-FR" dirty="0" smtClean="0"/>
          </a:p>
          <a:p>
            <a:pPr algn="ctr"/>
            <a:r>
              <a:rPr lang="fr-FR" sz="4000" b="1" dirty="0" smtClean="0">
                <a:solidFill>
                  <a:srgbClr val="FF0000"/>
                </a:solidFill>
              </a:rPr>
              <a:t>Le dilemme moral.</a:t>
            </a:r>
            <a:endParaRPr lang="fr-FR" sz="4000" b="1" dirty="0">
              <a:solidFill>
                <a:srgbClr val="FF0000"/>
              </a:solidFill>
            </a:endParaRPr>
          </a:p>
        </p:txBody>
      </p:sp>
    </p:spTree>
  </p:cSld>
  <p:clrMapOvr>
    <a:masterClrMapping/>
  </p:clrMapOvr>
  <p:transition spd="med">
    <p:newsfla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5400" b="1" dirty="0" smtClean="0">
                <a:solidFill>
                  <a:srgbClr val="FF0000"/>
                </a:solidFill>
              </a:rPr>
              <a:t> Principes invariants </a:t>
            </a:r>
            <a:r>
              <a:rPr lang="fr-FR" sz="5400" b="1" u="sng" dirty="0" smtClean="0"/>
              <a:t/>
            </a:r>
            <a:br>
              <a:rPr lang="fr-FR" sz="5400" b="1" u="sng" dirty="0" smtClean="0"/>
            </a:br>
            <a:endParaRPr lang="fr-FR" dirty="0"/>
          </a:p>
        </p:txBody>
      </p:sp>
      <p:sp>
        <p:nvSpPr>
          <p:cNvPr id="3" name="Espace réservé du contenu 2"/>
          <p:cNvSpPr>
            <a:spLocks noGrp="1"/>
          </p:cNvSpPr>
          <p:nvPr>
            <p:ph idx="1"/>
          </p:nvPr>
        </p:nvSpPr>
        <p:spPr/>
        <p:txBody>
          <a:bodyPr>
            <a:normAutofit lnSpcReduction="10000"/>
          </a:bodyPr>
          <a:lstStyle/>
          <a:p>
            <a:pPr algn="just"/>
            <a:r>
              <a:rPr lang="fr-FR" sz="2800" b="1" dirty="0" smtClean="0"/>
              <a:t>Définition </a:t>
            </a:r>
          </a:p>
          <a:p>
            <a:pPr algn="just"/>
            <a:r>
              <a:rPr lang="fr-FR" sz="2800" dirty="0" smtClean="0"/>
              <a:t>L’étymologie grecque </a:t>
            </a:r>
            <a:r>
              <a:rPr lang="fr-FR" sz="2800" b="1" i="1" dirty="0" err="1" smtClean="0">
                <a:solidFill>
                  <a:srgbClr val="FF0000"/>
                </a:solidFill>
              </a:rPr>
              <a:t>dilêmma</a:t>
            </a:r>
            <a:r>
              <a:rPr lang="fr-FR" sz="2800" b="1" i="1" dirty="0" smtClean="0">
                <a:solidFill>
                  <a:srgbClr val="FF0000"/>
                </a:solidFill>
              </a:rPr>
              <a:t> signifie « argument à deux fins ». </a:t>
            </a:r>
          </a:p>
          <a:p>
            <a:pPr algn="just"/>
            <a:r>
              <a:rPr lang="fr-FR" sz="2800" i="1" dirty="0" smtClean="0"/>
              <a:t>Le dilemme moral </a:t>
            </a:r>
            <a:r>
              <a:rPr lang="fr-FR" sz="2800" b="1" i="1" dirty="0" smtClean="0"/>
              <a:t>propose deux issues à l’élève sans que l’une ou l’autre ne soit bonne ou juste a priori. </a:t>
            </a:r>
          </a:p>
          <a:p>
            <a:pPr algn="just"/>
            <a:r>
              <a:rPr lang="fr-FR" sz="2800" b="1" i="1" dirty="0" smtClean="0"/>
              <a:t>C’est un court scénario avec un protagoniste X, confronté à un choix. Ce scénario s’achève sur une question normative : que devrait faire X ? issue A / issue B. </a:t>
            </a:r>
          </a:p>
        </p:txBody>
      </p:sp>
    </p:spTree>
  </p:cSld>
  <p:clrMapOvr>
    <a:masterClrMapping/>
  </p:clrMapOvr>
  <p:transition spd="med">
    <p:newsflash/>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sz="2400" b="1" i="1" dirty="0" smtClean="0">
                <a:solidFill>
                  <a:srgbClr val="FF0000"/>
                </a:solidFill>
              </a:rPr>
              <a:t>L’élève doit choisir entre les deux issues et justifier son choix. Le prototype du dilemme moral est le dilemme de Heinz, formalisé par Lawrence </a:t>
            </a:r>
            <a:r>
              <a:rPr lang="fr-FR" sz="2400" b="1" i="1" dirty="0" err="1" smtClean="0">
                <a:solidFill>
                  <a:srgbClr val="FF0000"/>
                </a:solidFill>
              </a:rPr>
              <a:t>Kolhberg</a:t>
            </a:r>
            <a:r>
              <a:rPr lang="fr-FR" sz="2400" b="1" i="1" dirty="0" smtClean="0">
                <a:solidFill>
                  <a:srgbClr val="FF0000"/>
                </a:solidFill>
              </a:rPr>
              <a:t> : </a:t>
            </a:r>
          </a:p>
          <a:p>
            <a:pPr algn="just"/>
            <a:r>
              <a:rPr lang="fr-FR" sz="2400" i="1" dirty="0" smtClean="0"/>
              <a:t>« La femme de Heinz est très malade. Elle peut mourir d’un instant à l’autre si elle ne prend pas un médicament X. Celui-ci est hors de prix et Heinz ne peut le payer. Il se rend néanmoins chez un pharmacien et lui demande le médicament, ne serait-ce qu’à crédit. Le pharmacien refuse. » </a:t>
            </a:r>
          </a:p>
          <a:p>
            <a:pPr algn="just"/>
            <a:r>
              <a:rPr lang="fr-FR" sz="2400" dirty="0" smtClean="0"/>
              <a:t>Que devrait faire Heinz ? Laisser mourir sa femme ou voler le médicament ? </a:t>
            </a:r>
          </a:p>
          <a:p>
            <a:pPr algn="just"/>
            <a:endParaRPr lang="fr-FR" sz="2400" b="1" u="sng" dirty="0" smtClean="0"/>
          </a:p>
          <a:p>
            <a:endParaRPr lang="fr-FR" dirty="0"/>
          </a:p>
        </p:txBody>
      </p:sp>
    </p:spTree>
  </p:cSld>
  <p:clrMapOvr>
    <a:masterClrMapping/>
  </p:clrMapOvr>
  <p:transition spd="med">
    <p:newsflash/>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296144"/>
          </a:xfrm>
        </p:spPr>
        <p:txBody>
          <a:bodyPr>
            <a:normAutofit fontScale="90000"/>
          </a:bodyPr>
          <a:lstStyle/>
          <a:p>
            <a:pPr algn="ctr"/>
            <a:r>
              <a:rPr lang="fr-FR" sz="5400" b="1" dirty="0" smtClean="0">
                <a:solidFill>
                  <a:srgbClr val="FF0000"/>
                </a:solidFill>
              </a:rPr>
              <a:t>Enjeux pour l’EMC </a:t>
            </a:r>
            <a:r>
              <a:rPr lang="fr-FR" sz="5400" b="1" dirty="0" smtClean="0"/>
              <a:t/>
            </a:r>
            <a:br>
              <a:rPr lang="fr-FR" sz="5400" b="1" dirty="0" smtClean="0"/>
            </a:br>
            <a:endParaRPr lang="fr-FR" dirty="0"/>
          </a:p>
        </p:txBody>
      </p:sp>
      <p:sp>
        <p:nvSpPr>
          <p:cNvPr id="3" name="Espace réservé du contenu 2"/>
          <p:cNvSpPr>
            <a:spLocks noGrp="1"/>
          </p:cNvSpPr>
          <p:nvPr>
            <p:ph idx="1"/>
          </p:nvPr>
        </p:nvSpPr>
        <p:spPr/>
        <p:txBody>
          <a:bodyPr>
            <a:normAutofit/>
          </a:bodyPr>
          <a:lstStyle/>
          <a:p>
            <a:pPr algn="just"/>
            <a:r>
              <a:rPr lang="fr-FR" sz="2400" b="1" u="sng" dirty="0" smtClean="0">
                <a:solidFill>
                  <a:srgbClr val="FF0000"/>
                </a:solidFill>
              </a:rPr>
              <a:t>L’objectif</a:t>
            </a:r>
            <a:r>
              <a:rPr lang="fr-FR" sz="2400" b="1" dirty="0" smtClean="0">
                <a:solidFill>
                  <a:srgbClr val="FF0000"/>
                </a:solidFill>
              </a:rPr>
              <a:t> </a:t>
            </a:r>
            <a:r>
              <a:rPr lang="fr-FR" sz="2400" dirty="0" smtClean="0"/>
              <a:t>de la méthode des dilemmes moraux est de </a:t>
            </a:r>
            <a:r>
              <a:rPr lang="fr-FR" sz="2400" b="1" dirty="0" smtClean="0">
                <a:solidFill>
                  <a:srgbClr val="FF0000"/>
                </a:solidFill>
              </a:rPr>
              <a:t>faire croître l’autonomie morale des élèves</a:t>
            </a:r>
            <a:r>
              <a:rPr lang="fr-FR" sz="2400" dirty="0" smtClean="0"/>
              <a:t>, de </a:t>
            </a:r>
            <a:r>
              <a:rPr lang="fr-FR" sz="2400" dirty="0" smtClean="0">
                <a:solidFill>
                  <a:srgbClr val="FF0000"/>
                </a:solidFill>
              </a:rPr>
              <a:t>leur apprendre à développer leur capacité à juger par eux-mêmes</a:t>
            </a:r>
            <a:r>
              <a:rPr lang="fr-FR" sz="2400" dirty="0" smtClean="0"/>
              <a:t>.</a:t>
            </a:r>
          </a:p>
          <a:p>
            <a:pPr algn="just"/>
            <a:r>
              <a:rPr lang="fr-FR" sz="2400" dirty="0" smtClean="0"/>
              <a:t> Inspirée des théories du développement moral de Lawrence </a:t>
            </a:r>
            <a:r>
              <a:rPr lang="fr-FR" sz="2400" dirty="0" err="1" smtClean="0"/>
              <a:t>Kohlberg</a:t>
            </a:r>
            <a:r>
              <a:rPr lang="fr-FR" sz="2400" dirty="0" smtClean="0"/>
              <a:t>, elle permet de découvrir, dans le cadre de la discussion, des conflits d’obligation et d’appréhender la hiérarchisation des normes. </a:t>
            </a:r>
          </a:p>
        </p:txBody>
      </p:sp>
    </p:spTree>
  </p:cSld>
  <p:clrMapOvr>
    <a:masterClrMapping/>
  </p:clrMapOvr>
  <p:transition spd="med">
    <p:newsflash/>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4800" b="1" dirty="0" smtClean="0">
                <a:solidFill>
                  <a:srgbClr val="FF0000"/>
                </a:solidFill>
              </a:rPr>
              <a:t>Enjeux pour l’EMC </a:t>
            </a:r>
            <a:r>
              <a:rPr lang="fr-FR" sz="4800" b="1" dirty="0" smtClean="0"/>
              <a:t/>
            </a:r>
            <a:br>
              <a:rPr lang="fr-FR" sz="4800" b="1" dirty="0" smtClean="0"/>
            </a:br>
            <a:endParaRPr lang="fr-FR" dirty="0"/>
          </a:p>
        </p:txBody>
      </p:sp>
      <p:sp>
        <p:nvSpPr>
          <p:cNvPr id="3" name="Espace réservé du contenu 2"/>
          <p:cNvSpPr>
            <a:spLocks noGrp="1"/>
          </p:cNvSpPr>
          <p:nvPr>
            <p:ph idx="1"/>
          </p:nvPr>
        </p:nvSpPr>
        <p:spPr/>
        <p:txBody>
          <a:bodyPr/>
          <a:lstStyle/>
          <a:p>
            <a:pPr algn="just"/>
            <a:r>
              <a:rPr lang="fr-FR" sz="2800" dirty="0" smtClean="0"/>
              <a:t>Elle vise aussi </a:t>
            </a:r>
            <a:r>
              <a:rPr lang="fr-FR" sz="2800" b="1" dirty="0" smtClean="0">
                <a:solidFill>
                  <a:srgbClr val="FF0000"/>
                </a:solidFill>
              </a:rPr>
              <a:t>le respect du pluralisme des opinions dans le cadre d’une société démocratique, </a:t>
            </a:r>
            <a:r>
              <a:rPr lang="fr-FR" sz="2800" dirty="0" smtClean="0"/>
              <a:t>tout en rappelant que la loi civile en est la garantie. </a:t>
            </a:r>
          </a:p>
          <a:p>
            <a:pPr algn="just"/>
            <a:r>
              <a:rPr lang="fr-FR" sz="2800" dirty="0" smtClean="0"/>
              <a:t>La pratique des dilemmes moraux s’inscrit enfin dans le cadre </a:t>
            </a:r>
            <a:r>
              <a:rPr lang="fr-FR" sz="2800" b="1" dirty="0" smtClean="0">
                <a:solidFill>
                  <a:srgbClr val="FF0000"/>
                </a:solidFill>
              </a:rPr>
              <a:t>d’une discussion fondée sur l’empathie et l’écoute mutuelle</a:t>
            </a:r>
            <a:r>
              <a:rPr lang="fr-FR" sz="2800" dirty="0" smtClean="0"/>
              <a:t>, </a:t>
            </a:r>
            <a:r>
              <a:rPr lang="fr-FR" sz="2800" b="1" u="sng" dirty="0" smtClean="0">
                <a:solidFill>
                  <a:srgbClr val="FF0000"/>
                </a:solidFill>
              </a:rPr>
              <a:t>en liant étroitement et explicitement compétences langagières et morales.</a:t>
            </a:r>
          </a:p>
          <a:p>
            <a:endParaRPr lang="fr-FR" dirty="0"/>
          </a:p>
        </p:txBody>
      </p:sp>
    </p:spTree>
  </p:cSld>
  <p:clrMapOvr>
    <a:masterClrMapping/>
  </p:clrMapOvr>
  <p:transition spd="med">
    <p:newsflash/>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2800" u="sng" dirty="0" smtClean="0"/>
              <a:t>Ressources </a:t>
            </a:r>
            <a:r>
              <a:rPr lang="fr-FR" sz="2800" b="1" u="sng" dirty="0" smtClean="0"/>
              <a:t>enseignement moral et civique</a:t>
            </a:r>
            <a:endParaRPr lang="fr-FR" sz="1400" dirty="0" smtClean="0"/>
          </a:p>
          <a:p>
            <a:r>
              <a:rPr lang="fr-FR" sz="2800" b="1" dirty="0" smtClean="0"/>
              <a:t>Les dilemmes moraux, </a:t>
            </a:r>
          </a:p>
          <a:p>
            <a:r>
              <a:rPr lang="fr-FR" sz="2800" dirty="0" smtClean="0"/>
              <a:t>une méthode du développement éthique </a:t>
            </a:r>
          </a:p>
          <a:p>
            <a:r>
              <a:rPr lang="fr-FR" sz="2800" b="1" dirty="0" smtClean="0"/>
              <a:t>Ministère de l’Éducation nationale, de l’Enseignement supérieur et de la Recherche </a:t>
            </a:r>
          </a:p>
          <a:p>
            <a:r>
              <a:rPr lang="fr-FR" sz="2800" dirty="0" smtClean="0"/>
              <a:t>http://eduscol.education.fr/ressources-emc </a:t>
            </a:r>
          </a:p>
        </p:txBody>
      </p:sp>
    </p:spTree>
  </p:cSld>
  <p:clrMapOvr>
    <a:masterClrMapping/>
  </p:clrMapOvr>
  <p:transition spd="med">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Qu’est ce que l’EMC ?</a:t>
            </a:r>
            <a:endParaRPr lang="fr-FR" dirty="0"/>
          </a:p>
        </p:txBody>
      </p:sp>
      <p:sp>
        <p:nvSpPr>
          <p:cNvPr id="3" name="Espace réservé du contenu 2"/>
          <p:cNvSpPr>
            <a:spLocks noGrp="1"/>
          </p:cNvSpPr>
          <p:nvPr>
            <p:ph idx="1"/>
          </p:nvPr>
        </p:nvSpPr>
        <p:spPr/>
        <p:txBody>
          <a:bodyPr>
            <a:normAutofit fontScale="77500" lnSpcReduction="20000"/>
          </a:bodyPr>
          <a:lstStyle/>
          <a:p>
            <a:pPr algn="just"/>
            <a:r>
              <a:rPr lang="fr-FR" b="1" dirty="0" smtClean="0">
                <a:solidFill>
                  <a:srgbClr val="FF0000"/>
                </a:solidFill>
              </a:rPr>
              <a:t>Trois types de pratiques doivent être privilégiés :</a:t>
            </a:r>
          </a:p>
          <a:p>
            <a:pPr algn="just"/>
            <a:r>
              <a:rPr lang="fr-FR" dirty="0" smtClean="0"/>
              <a:t>• </a:t>
            </a:r>
            <a:r>
              <a:rPr lang="fr-FR" b="1" u="sng" dirty="0" smtClean="0">
                <a:solidFill>
                  <a:srgbClr val="FF0000"/>
                </a:solidFill>
              </a:rPr>
              <a:t>les gestes professionnels quotidiens des enseignants, des personnels de vie scolaire </a:t>
            </a:r>
            <a:r>
              <a:rPr lang="fr-FR" b="1" dirty="0" smtClean="0"/>
              <a:t>et de </a:t>
            </a:r>
            <a:r>
              <a:rPr lang="fr-FR" dirty="0" smtClean="0"/>
              <a:t>l’équipe de direction qui incarnent les valeurs morales et civiques : la justice, la responsabilité, la liberté, l’égalité, la solidarité, la tolérance, le refus des discriminations, la laïcité, le respect, la dignité et la fraternité.</a:t>
            </a:r>
          </a:p>
          <a:p>
            <a:pPr algn="just"/>
            <a:r>
              <a:rPr lang="fr-FR" dirty="0" smtClean="0"/>
              <a:t>• </a:t>
            </a:r>
            <a:r>
              <a:rPr lang="fr-FR" b="1" u="sng" dirty="0" smtClean="0">
                <a:solidFill>
                  <a:srgbClr val="FF0000"/>
                </a:solidFill>
              </a:rPr>
              <a:t>des activités pédagogiques spécifiques : débat réglé, dilemme moral, conseil d’élèves, méthode de clarification des valeurs, jeu de rôles, etc.</a:t>
            </a:r>
            <a:r>
              <a:rPr lang="fr-FR" dirty="0" smtClean="0"/>
              <a:t> Elles s’appuient sur des situations réelles ou fictives conduisant à traiter de questions et de dilemmes qui donnent aux élèves la possibilité de construire leur jugement moral ;</a:t>
            </a:r>
          </a:p>
          <a:p>
            <a:pPr algn="just"/>
            <a:r>
              <a:rPr lang="fr-FR" dirty="0" smtClean="0"/>
              <a:t>• </a:t>
            </a:r>
            <a:r>
              <a:rPr lang="fr-FR" u="sng" dirty="0" smtClean="0">
                <a:solidFill>
                  <a:srgbClr val="FF0000"/>
                </a:solidFill>
              </a:rPr>
              <a:t>des projets coopératifs (artistiques, culturels, etc.) qui suscitent la démocratie, la prise de responsabilité et l’engagement personnel et collectif dans des pratiques participatives </a:t>
            </a:r>
            <a:r>
              <a:rPr lang="fr-FR" dirty="0" smtClean="0"/>
              <a:t>(conseils d’élèves, CESC, CVC, CVL, MDL), et mobilisent l’empathie, la coopération et l’entraide.</a:t>
            </a:r>
            <a:endParaRPr lang="fr-FR" b="1" dirty="0" smtClean="0"/>
          </a:p>
        </p:txBody>
      </p:sp>
    </p:spTree>
  </p:cSld>
  <p:clrMapOvr>
    <a:masterClrMapping/>
  </p:clrMapOvr>
  <p:transition spd="med">
    <p:newsflash/>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5400" b="1" dirty="0" smtClean="0">
                <a:solidFill>
                  <a:srgbClr val="FF0000"/>
                </a:solidFill>
              </a:rPr>
              <a:t> Démarches </a:t>
            </a:r>
            <a:br>
              <a:rPr lang="fr-FR" sz="5400" b="1"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normAutofit/>
          </a:bodyPr>
          <a:lstStyle/>
          <a:p>
            <a:pPr lvl="1" algn="just"/>
            <a:r>
              <a:rPr lang="fr-FR" dirty="0" smtClean="0"/>
              <a:t>Présentation du contexte : </a:t>
            </a:r>
            <a:r>
              <a:rPr lang="fr-FR" b="1" dirty="0" smtClean="0">
                <a:solidFill>
                  <a:srgbClr val="FF0000"/>
                </a:solidFill>
              </a:rPr>
              <a:t>divers supports pédagogiques peuvent être utilisés pour accompagner les questions préliminaires :</a:t>
            </a:r>
            <a:r>
              <a:rPr lang="fr-FR" dirty="0" smtClean="0"/>
              <a:t> textes ; extraits de journaux, de films ; supports iconographiques divers (tableaux, photographies, dessins, etc.). </a:t>
            </a:r>
          </a:p>
          <a:p>
            <a:pPr lvl="1" algn="just"/>
            <a:r>
              <a:rPr lang="fr-FR" b="1" dirty="0" smtClean="0">
                <a:solidFill>
                  <a:srgbClr val="FF0000"/>
                </a:solidFill>
              </a:rPr>
              <a:t>Découverte du dilemme moral à partir d’un court texte </a:t>
            </a:r>
            <a:r>
              <a:rPr lang="fr-FR" dirty="0" smtClean="0"/>
              <a:t>qui peut être puisé dans la littérature de jeunesse ou créé par l’enseignant. </a:t>
            </a:r>
          </a:p>
          <a:p>
            <a:pPr lvl="1" algn="just"/>
            <a:r>
              <a:rPr lang="fr-FR" b="1" dirty="0" smtClean="0">
                <a:solidFill>
                  <a:srgbClr val="FF0000"/>
                </a:solidFill>
              </a:rPr>
              <a:t>Vérification de la compréhension par tous les élèves. </a:t>
            </a:r>
          </a:p>
          <a:p>
            <a:endParaRPr lang="fr-FR" sz="2800" dirty="0" smtClean="0"/>
          </a:p>
        </p:txBody>
      </p:sp>
    </p:spTree>
  </p:cSld>
  <p:clrMapOvr>
    <a:masterClrMapping/>
  </p:clrMapOvr>
  <p:transition spd="med">
    <p:newsflash/>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4800" b="1" dirty="0" smtClean="0">
                <a:solidFill>
                  <a:srgbClr val="FF0000"/>
                </a:solidFill>
              </a:rPr>
              <a:t>Démarches </a:t>
            </a:r>
            <a:br>
              <a:rPr lang="fr-FR" sz="4800" b="1" dirty="0" smtClean="0">
                <a:solidFill>
                  <a:srgbClr val="FF0000"/>
                </a:solidFill>
              </a:rPr>
            </a:br>
            <a:endParaRPr lang="fr-FR" dirty="0"/>
          </a:p>
        </p:txBody>
      </p:sp>
      <p:sp>
        <p:nvSpPr>
          <p:cNvPr id="3" name="Espace réservé du contenu 2"/>
          <p:cNvSpPr>
            <a:spLocks noGrp="1"/>
          </p:cNvSpPr>
          <p:nvPr>
            <p:ph idx="1"/>
          </p:nvPr>
        </p:nvSpPr>
        <p:spPr/>
        <p:txBody>
          <a:bodyPr>
            <a:normAutofit fontScale="77500" lnSpcReduction="20000"/>
          </a:bodyPr>
          <a:lstStyle/>
          <a:p>
            <a:pPr algn="just"/>
            <a:r>
              <a:rPr lang="fr-FR" sz="2800" b="1" u="sng" dirty="0" smtClean="0">
                <a:solidFill>
                  <a:srgbClr val="FF0000"/>
                </a:solidFill>
              </a:rPr>
              <a:t>Ouverture de la discussion selon des modalités pédagogiques variées </a:t>
            </a:r>
            <a:r>
              <a:rPr lang="fr-FR" sz="2800" b="1" dirty="0" smtClean="0">
                <a:solidFill>
                  <a:srgbClr val="FF0000"/>
                </a:solidFill>
              </a:rPr>
              <a:t>: </a:t>
            </a:r>
            <a:r>
              <a:rPr lang="fr-FR" sz="2800" b="1" i="1" dirty="0" smtClean="0">
                <a:solidFill>
                  <a:srgbClr val="FF0000"/>
                </a:solidFill>
              </a:rPr>
              <a:t>question lue au groupe-classe ; sous-groupes ; réponse orale/écrite, recherche de la question-source du dilemme par les élèves. </a:t>
            </a:r>
          </a:p>
          <a:p>
            <a:pPr algn="just"/>
            <a:endParaRPr lang="fr-FR" sz="2800" dirty="0" smtClean="0"/>
          </a:p>
          <a:p>
            <a:pPr lvl="1" algn="just"/>
            <a:r>
              <a:rPr lang="fr-FR" sz="2800" b="1" dirty="0" smtClean="0">
                <a:solidFill>
                  <a:srgbClr val="FF0000"/>
                </a:solidFill>
              </a:rPr>
              <a:t>Débat :</a:t>
            </a:r>
            <a:r>
              <a:rPr lang="fr-FR" sz="2800" dirty="0" smtClean="0"/>
              <a:t> des élèves présentent et confrontent leurs points de vue, en argumentant. Ils doivent avoir accès à d’autres types de raisonnement que le leur. L’enseignant fait expliciter les raisons du choix d’un élève ou d’un groupe d’élèves. </a:t>
            </a:r>
          </a:p>
          <a:p>
            <a:pPr lvl="1" algn="just"/>
            <a:r>
              <a:rPr lang="fr-FR" sz="2800" b="1" dirty="0" smtClean="0">
                <a:solidFill>
                  <a:srgbClr val="FF0000"/>
                </a:solidFill>
              </a:rPr>
              <a:t>Elargissement éventuel du questionnement (questions d’ouverture) </a:t>
            </a:r>
            <a:r>
              <a:rPr lang="fr-FR" sz="2800" dirty="0" smtClean="0"/>
              <a:t>: après la discussion ou lorsque la discussion a pris fin, on peut envisager le problème sous d’autres angles et à partir de circonstances nouvelles qui viennent modifier l’histoire.</a:t>
            </a:r>
          </a:p>
          <a:p>
            <a:pPr algn="just"/>
            <a:endParaRPr lang="fr-FR" dirty="0"/>
          </a:p>
        </p:txBody>
      </p:sp>
    </p:spTree>
  </p:cSld>
  <p:clrMapOvr>
    <a:masterClrMapping/>
  </p:clrMapOvr>
  <p:transition spd="med">
    <p:newsflash/>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56760"/>
          </a:xfrm>
        </p:spPr>
        <p:txBody>
          <a:bodyPr>
            <a:normAutofit fontScale="90000"/>
          </a:bodyPr>
          <a:lstStyle/>
          <a:p>
            <a:pPr algn="ctr"/>
            <a:r>
              <a:rPr lang="fr-FR" sz="4000" b="1" dirty="0" smtClean="0">
                <a:solidFill>
                  <a:srgbClr val="FF0000"/>
                </a:solidFill>
              </a:rPr>
              <a:t>Objectifs d’apprentissages pour les élèves (connaissances, capacités, attitudes) </a:t>
            </a:r>
            <a:r>
              <a:rPr lang="fr-FR" sz="8000" b="1" dirty="0" smtClean="0">
                <a:solidFill>
                  <a:srgbClr val="FF0000"/>
                </a:solidFill>
              </a:rPr>
              <a:t/>
            </a:r>
            <a:br>
              <a:rPr lang="fr-FR" sz="8000" b="1"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pPr>
              <a:buNone/>
            </a:pPr>
            <a:endParaRPr lang="fr-FR" sz="2400" b="1" dirty="0" smtClean="0"/>
          </a:p>
          <a:p>
            <a:pPr algn="just"/>
            <a:r>
              <a:rPr lang="fr-FR" sz="2400" b="1" dirty="0" smtClean="0">
                <a:solidFill>
                  <a:srgbClr val="FF0000"/>
                </a:solidFill>
              </a:rPr>
              <a:t>Le dilemme moral comme apprentissage du sens du devoir </a:t>
            </a:r>
            <a:r>
              <a:rPr lang="fr-FR" sz="2400" dirty="0" smtClean="0"/>
              <a:t>: faire réfléchir les élèves à des questions qui mettent en tension le juste et le bien à partir d’un court scénario dans lequel le protagoniste est confronté à un choix moral, la question du devoir est introduite : que devrait faire X ? L’issue du dilemme n’étant pas évidente surgissent des conflits qui confrontent le devoir et le principe de justice, permettant l’apprentissage du sens du devoir. Par exemple, dans le cas du dilemme de Heinz, ne pas voler est un devoir moral ; sauver sa femme peut obéir à un principe de justice. </a:t>
            </a:r>
          </a:p>
        </p:txBody>
      </p:sp>
    </p:spTree>
  </p:cSld>
  <p:clrMapOvr>
    <a:masterClrMapping/>
  </p:clrMapOvr>
  <p:transition spd="med">
    <p:newsflash/>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2800" b="1" dirty="0" smtClean="0">
                <a:solidFill>
                  <a:srgbClr val="FF0000"/>
                </a:solidFill>
              </a:rPr>
              <a:t>Objectifs d’apprentissages pour les élèves (connaissances, capacités, attitudes) </a:t>
            </a:r>
            <a:br>
              <a:rPr lang="fr-FR" sz="2800" b="1" dirty="0" smtClean="0">
                <a:solidFill>
                  <a:srgbClr val="FF0000"/>
                </a:solidFill>
              </a:rPr>
            </a:br>
            <a:endParaRPr lang="fr-FR" sz="2800" dirty="0"/>
          </a:p>
        </p:txBody>
      </p:sp>
      <p:sp>
        <p:nvSpPr>
          <p:cNvPr id="3" name="Espace réservé du contenu 2"/>
          <p:cNvSpPr>
            <a:spLocks noGrp="1"/>
          </p:cNvSpPr>
          <p:nvPr>
            <p:ph idx="1"/>
          </p:nvPr>
        </p:nvSpPr>
        <p:spPr/>
        <p:txBody>
          <a:bodyPr/>
          <a:lstStyle/>
          <a:p>
            <a:r>
              <a:rPr lang="fr-FR" sz="2800" dirty="0" smtClean="0">
                <a:solidFill>
                  <a:srgbClr val="FF0000"/>
                </a:solidFill>
              </a:rPr>
              <a:t>Le dilemme moral comme outil de décentration </a:t>
            </a:r>
            <a:r>
              <a:rPr lang="fr-FR" sz="2800" dirty="0" smtClean="0"/>
              <a:t>: l’élève s’identifie au personnage central de l’histoire par empathie. Cette identification sert de point de départ à une réflexion sur soi et sur l’autre. </a:t>
            </a:r>
          </a:p>
          <a:p>
            <a:endParaRPr lang="fr-FR" dirty="0"/>
          </a:p>
        </p:txBody>
      </p:sp>
    </p:spTree>
  </p:cSld>
  <p:clrMapOvr>
    <a:masterClrMapping/>
  </p:clrMapOvr>
  <p:transition spd="med">
    <p:newsflash/>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2800" b="1" dirty="0" smtClean="0">
                <a:solidFill>
                  <a:srgbClr val="FF0000"/>
                </a:solidFill>
              </a:rPr>
              <a:t>Objectifs d’apprentissages pour les élèves (connaissances, capacités, attitudes) </a:t>
            </a:r>
            <a:br>
              <a:rPr lang="fr-FR" sz="2800" b="1" dirty="0" smtClean="0">
                <a:solidFill>
                  <a:srgbClr val="FF0000"/>
                </a:solidFill>
              </a:rPr>
            </a:br>
            <a:endParaRPr lang="fr-FR" sz="2800" dirty="0"/>
          </a:p>
        </p:txBody>
      </p:sp>
      <p:sp>
        <p:nvSpPr>
          <p:cNvPr id="3" name="Espace réservé du contenu 2"/>
          <p:cNvSpPr>
            <a:spLocks noGrp="1"/>
          </p:cNvSpPr>
          <p:nvPr>
            <p:ph idx="1"/>
          </p:nvPr>
        </p:nvSpPr>
        <p:spPr/>
        <p:txBody>
          <a:bodyPr>
            <a:normAutofit fontScale="92500" lnSpcReduction="10000"/>
          </a:bodyPr>
          <a:lstStyle/>
          <a:p>
            <a:r>
              <a:rPr lang="fr-FR" sz="2800" b="1" dirty="0" smtClean="0">
                <a:solidFill>
                  <a:srgbClr val="FF0000"/>
                </a:solidFill>
              </a:rPr>
              <a:t>Le dilemme moral comme outil de discernement et de développement du jugement moral :</a:t>
            </a:r>
            <a:r>
              <a:rPr lang="fr-FR" sz="2800" b="1" dirty="0" smtClean="0"/>
              <a:t> </a:t>
            </a:r>
            <a:r>
              <a:rPr lang="fr-FR" sz="2800" dirty="0" smtClean="0"/>
              <a:t>le dilemme moral requiert des élèves de produire les raisons et les motivations de leur choix sans préjuger du bon choix. L’objectif est ici d’amener l’élève à argumenter le choix de l’issue qui est le sien : il n’est pas demandé à l’élève ce que X ferait mais ce qu’il devrait faire et d’argumenter. L’enseignant favorise chez l’élève un agir plus juste, en développant la force motivationnelle des bonnes raisons d’agir de telle ou telle manière. </a:t>
            </a:r>
          </a:p>
          <a:p>
            <a:endParaRPr lang="fr-FR" dirty="0" smtClean="0"/>
          </a:p>
          <a:p>
            <a:endParaRPr lang="fr-FR" dirty="0"/>
          </a:p>
        </p:txBody>
      </p:sp>
    </p:spTree>
  </p:cSld>
  <p:clrMapOvr>
    <a:masterClrMapping/>
  </p:clrMapOvr>
  <p:transition spd="med">
    <p:newsflash/>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2800" b="1" dirty="0" smtClean="0">
                <a:solidFill>
                  <a:srgbClr val="FF0000"/>
                </a:solidFill>
              </a:rPr>
              <a:t>Objectifs d’apprentissages pour les élèves (connaissances, capacités, attitudes) </a:t>
            </a:r>
            <a:br>
              <a:rPr lang="fr-FR" sz="2800" b="1" dirty="0" smtClean="0">
                <a:solidFill>
                  <a:srgbClr val="FF0000"/>
                </a:solidFill>
              </a:rPr>
            </a:br>
            <a:endParaRPr lang="fr-FR" sz="2800" dirty="0"/>
          </a:p>
        </p:txBody>
      </p:sp>
      <p:sp>
        <p:nvSpPr>
          <p:cNvPr id="3" name="Espace réservé du contenu 2"/>
          <p:cNvSpPr>
            <a:spLocks noGrp="1"/>
          </p:cNvSpPr>
          <p:nvPr>
            <p:ph idx="1"/>
          </p:nvPr>
        </p:nvSpPr>
        <p:spPr/>
        <p:txBody>
          <a:bodyPr/>
          <a:lstStyle/>
          <a:p>
            <a:r>
              <a:rPr lang="fr-FR" sz="2400" b="1" dirty="0" smtClean="0">
                <a:solidFill>
                  <a:srgbClr val="FF0000"/>
                </a:solidFill>
              </a:rPr>
              <a:t>Le dilemme moral comme outil de développement du jugement moral par le langage </a:t>
            </a:r>
            <a:r>
              <a:rPr lang="fr-FR" sz="2400" dirty="0" smtClean="0"/>
              <a:t>: l’exposition des justifications, leur discussion dans le cadre du groupe classe favorisent le développement du jugement moral mais aussi les compétences langagières. </a:t>
            </a:r>
          </a:p>
          <a:p>
            <a:endParaRPr lang="fr-FR" sz="2400" dirty="0" smtClean="0"/>
          </a:p>
          <a:p>
            <a:endParaRPr lang="fr-FR" dirty="0"/>
          </a:p>
        </p:txBody>
      </p:sp>
    </p:spTree>
  </p:cSld>
  <p:clrMapOvr>
    <a:masterClrMapping/>
  </p:clrMapOvr>
  <p:transition spd="med">
    <p:newsflash/>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Conditions de réussite</a:t>
            </a:r>
            <a:r>
              <a:rPr lang="fr-FR" dirty="0" smtClean="0"/>
              <a:t>.</a:t>
            </a:r>
            <a:endParaRPr lang="fr-FR" dirty="0"/>
          </a:p>
        </p:txBody>
      </p:sp>
      <p:sp>
        <p:nvSpPr>
          <p:cNvPr id="3" name="Espace réservé du contenu 2"/>
          <p:cNvSpPr>
            <a:spLocks noGrp="1"/>
          </p:cNvSpPr>
          <p:nvPr>
            <p:ph idx="1"/>
          </p:nvPr>
        </p:nvSpPr>
        <p:spPr/>
        <p:txBody>
          <a:bodyPr>
            <a:normAutofit/>
          </a:bodyPr>
          <a:lstStyle/>
          <a:p>
            <a:endParaRPr lang="fr-FR" sz="2800" dirty="0" smtClean="0"/>
          </a:p>
          <a:p>
            <a:pPr algn="just"/>
            <a:r>
              <a:rPr lang="fr-FR" sz="2800" dirty="0" smtClean="0"/>
              <a:t>Tenir compte du stade de développement moral des élèves : </a:t>
            </a:r>
            <a:r>
              <a:rPr lang="fr-FR" sz="2800" b="1" dirty="0" smtClean="0">
                <a:solidFill>
                  <a:srgbClr val="FF0000"/>
                </a:solidFill>
              </a:rPr>
              <a:t>l’élève doit pouvoir s’identifier au personnage central par empathie. </a:t>
            </a:r>
          </a:p>
          <a:p>
            <a:pPr algn="just"/>
            <a:r>
              <a:rPr lang="fr-FR" sz="2800" dirty="0" smtClean="0"/>
              <a:t>La situation proposée doit </a:t>
            </a:r>
            <a:r>
              <a:rPr lang="fr-FR" sz="2800" b="1" dirty="0" smtClean="0">
                <a:solidFill>
                  <a:srgbClr val="FF0000"/>
                </a:solidFill>
              </a:rPr>
              <a:t>être adaptée à l’âge des élèves et entrer directement en résonance avec l’univers de l’apprenant. </a:t>
            </a:r>
          </a:p>
        </p:txBody>
      </p:sp>
    </p:spTree>
  </p:cSld>
  <p:clrMapOvr>
    <a:masterClrMapping/>
  </p:clrMapOvr>
  <p:transition spd="med">
    <p:newsflash/>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Conditions de réussite</a:t>
            </a:r>
            <a:r>
              <a:rPr lang="fr-FR" dirty="0" smtClean="0"/>
              <a:t>.</a:t>
            </a:r>
            <a:endParaRPr lang="fr-FR" dirty="0"/>
          </a:p>
        </p:txBody>
      </p:sp>
      <p:sp>
        <p:nvSpPr>
          <p:cNvPr id="3" name="Espace réservé du contenu 2"/>
          <p:cNvSpPr>
            <a:spLocks noGrp="1"/>
          </p:cNvSpPr>
          <p:nvPr>
            <p:ph idx="1"/>
          </p:nvPr>
        </p:nvSpPr>
        <p:spPr/>
        <p:txBody>
          <a:bodyPr>
            <a:normAutofit/>
          </a:bodyPr>
          <a:lstStyle/>
          <a:p>
            <a:pPr algn="just"/>
            <a:r>
              <a:rPr lang="fr-FR" sz="2400" dirty="0" smtClean="0"/>
              <a:t>Respecter </a:t>
            </a:r>
            <a:r>
              <a:rPr lang="fr-FR" sz="2400" b="1" u="sng" dirty="0" smtClean="0">
                <a:solidFill>
                  <a:srgbClr val="FF0000"/>
                </a:solidFill>
              </a:rPr>
              <a:t>trois critères formels </a:t>
            </a:r>
            <a:r>
              <a:rPr lang="fr-FR" sz="2400" dirty="0" smtClean="0"/>
              <a:t> </a:t>
            </a:r>
          </a:p>
          <a:p>
            <a:pPr algn="just"/>
            <a:r>
              <a:rPr lang="fr-FR" sz="2400" dirty="0" smtClean="0"/>
              <a:t>- </a:t>
            </a:r>
            <a:r>
              <a:rPr lang="fr-FR" sz="2400" dirty="0" smtClean="0">
                <a:solidFill>
                  <a:srgbClr val="FF0000"/>
                </a:solidFill>
              </a:rPr>
              <a:t>un court scénario avec un personnage principal</a:t>
            </a:r>
            <a:r>
              <a:rPr lang="fr-FR" sz="2400" dirty="0" smtClean="0"/>
              <a:t>.</a:t>
            </a:r>
          </a:p>
          <a:p>
            <a:pPr algn="just"/>
            <a:r>
              <a:rPr lang="fr-FR" sz="2400" dirty="0" smtClean="0"/>
              <a:t>- </a:t>
            </a:r>
            <a:r>
              <a:rPr lang="fr-FR" sz="2400" dirty="0" smtClean="0">
                <a:solidFill>
                  <a:srgbClr val="FF0000"/>
                </a:solidFill>
              </a:rPr>
              <a:t>une question exprimée ou sous-entendue</a:t>
            </a:r>
            <a:r>
              <a:rPr lang="fr-FR" sz="2400" dirty="0" smtClean="0"/>
              <a:t>, en terme de devoir, de préférence au mode conditionnel ou à défaut au mode indicatif, et faisant appel au jugement. </a:t>
            </a:r>
          </a:p>
          <a:p>
            <a:pPr algn="just"/>
            <a:r>
              <a:rPr lang="fr-FR" sz="2400" dirty="0" smtClean="0"/>
              <a:t>- </a:t>
            </a:r>
            <a:r>
              <a:rPr lang="fr-FR" sz="2400" dirty="0" smtClean="0">
                <a:solidFill>
                  <a:srgbClr val="FF0000"/>
                </a:solidFill>
              </a:rPr>
              <a:t>un choix et une justification demandés à l’élève. </a:t>
            </a:r>
          </a:p>
          <a:p>
            <a:pPr algn="just"/>
            <a:r>
              <a:rPr lang="fr-FR" sz="2400" dirty="0" smtClean="0">
                <a:solidFill>
                  <a:srgbClr val="FF0000"/>
                </a:solidFill>
              </a:rPr>
              <a:t>Le dilemme moral ne se réduit pas à un choix restreint </a:t>
            </a:r>
            <a:r>
              <a:rPr lang="fr-FR" sz="2400" dirty="0" smtClean="0"/>
              <a:t>comme dans l’alternative (« faut-il faire ceci ou cela ? »). Il n’y a pas en effet de dissonance cognitive dans l’alternative et donc pas de développement du discernement. </a:t>
            </a:r>
          </a:p>
          <a:p>
            <a:pPr algn="just"/>
            <a:endParaRPr lang="fr-FR" dirty="0"/>
          </a:p>
        </p:txBody>
      </p:sp>
    </p:spTree>
  </p:cSld>
  <p:clrMapOvr>
    <a:masterClrMapping/>
  </p:clrMapOvr>
  <p:transition spd="med">
    <p:newsflash/>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Conditions de réussite</a:t>
            </a:r>
            <a:r>
              <a:rPr lang="fr-FR" dirty="0" smtClean="0"/>
              <a:t>.</a:t>
            </a:r>
            <a:endParaRPr lang="fr-FR" dirty="0"/>
          </a:p>
        </p:txBody>
      </p:sp>
      <p:sp>
        <p:nvSpPr>
          <p:cNvPr id="3" name="Espace réservé du contenu 2"/>
          <p:cNvSpPr>
            <a:spLocks noGrp="1"/>
          </p:cNvSpPr>
          <p:nvPr>
            <p:ph idx="1"/>
          </p:nvPr>
        </p:nvSpPr>
        <p:spPr/>
        <p:txBody>
          <a:bodyPr/>
          <a:lstStyle/>
          <a:p>
            <a:pPr algn="just"/>
            <a:r>
              <a:rPr lang="fr-FR" sz="2800" dirty="0" smtClean="0"/>
              <a:t>La question est </a:t>
            </a:r>
            <a:r>
              <a:rPr lang="fr-FR" sz="2800" dirty="0" smtClean="0">
                <a:solidFill>
                  <a:srgbClr val="FF0000"/>
                </a:solidFill>
              </a:rPr>
              <a:t>rédigée en terme de devoir </a:t>
            </a:r>
            <a:r>
              <a:rPr lang="fr-FR" sz="2800" dirty="0" smtClean="0"/>
              <a:t>mais elle ne s’applique pas à l’agir moral : elle s’applique au jugement moral (ce qu’il faudrait faire, même si l’on ne se sent pas capable de le faire). </a:t>
            </a:r>
          </a:p>
          <a:p>
            <a:pPr algn="just"/>
            <a:endParaRPr lang="fr-FR" sz="2800" dirty="0" smtClean="0"/>
          </a:p>
          <a:p>
            <a:pPr algn="just"/>
            <a:r>
              <a:rPr lang="fr-FR" sz="2800" dirty="0" smtClean="0"/>
              <a:t>Penser à </a:t>
            </a:r>
            <a:r>
              <a:rPr lang="fr-FR" sz="2800" dirty="0" smtClean="0">
                <a:solidFill>
                  <a:srgbClr val="FF0000"/>
                </a:solidFill>
              </a:rPr>
              <a:t>varier les types de textes </a:t>
            </a:r>
            <a:r>
              <a:rPr lang="fr-FR" sz="2800" dirty="0" smtClean="0"/>
              <a:t>et </a:t>
            </a:r>
            <a:r>
              <a:rPr lang="fr-FR" sz="2800" dirty="0" smtClean="0">
                <a:solidFill>
                  <a:srgbClr val="FF0000"/>
                </a:solidFill>
              </a:rPr>
              <a:t>la présentation par la pratique théâtrale, le mime, le conte, les jeux de rôles… </a:t>
            </a:r>
          </a:p>
          <a:p>
            <a:pPr algn="just"/>
            <a:endParaRPr lang="fr-FR" dirty="0"/>
          </a:p>
        </p:txBody>
      </p:sp>
    </p:spTree>
  </p:cSld>
  <p:clrMapOvr>
    <a:masterClrMapping/>
  </p:clrMapOvr>
  <p:transition spd="med">
    <p:newsflash/>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Conditions de réussite</a:t>
            </a:r>
            <a:r>
              <a:rPr lang="fr-FR" dirty="0" smtClean="0"/>
              <a:t>.</a:t>
            </a:r>
            <a:endParaRPr lang="fr-FR" dirty="0"/>
          </a:p>
        </p:txBody>
      </p:sp>
      <p:sp>
        <p:nvSpPr>
          <p:cNvPr id="3" name="Espace réservé du contenu 2"/>
          <p:cNvSpPr>
            <a:spLocks noGrp="1"/>
          </p:cNvSpPr>
          <p:nvPr>
            <p:ph idx="1"/>
          </p:nvPr>
        </p:nvSpPr>
        <p:spPr/>
        <p:txBody>
          <a:bodyPr>
            <a:normAutofit/>
          </a:bodyPr>
          <a:lstStyle/>
          <a:p>
            <a:pPr algn="just"/>
            <a:endParaRPr lang="fr-FR" sz="2400" dirty="0" smtClean="0"/>
          </a:p>
          <a:p>
            <a:pPr algn="just"/>
            <a:r>
              <a:rPr lang="fr-FR" sz="2400" b="1" u="sng" dirty="0" smtClean="0">
                <a:solidFill>
                  <a:srgbClr val="FF0000"/>
                </a:solidFill>
              </a:rPr>
              <a:t>Le rôle de l’enseignant : </a:t>
            </a:r>
          </a:p>
          <a:p>
            <a:pPr algn="just"/>
            <a:r>
              <a:rPr lang="fr-FR" sz="2400" dirty="0" smtClean="0"/>
              <a:t>- </a:t>
            </a:r>
            <a:r>
              <a:rPr lang="fr-FR" sz="2400" b="1" i="1" dirty="0" smtClean="0">
                <a:solidFill>
                  <a:srgbClr val="FF0000"/>
                </a:solidFill>
              </a:rPr>
              <a:t>il veille au bon déroulement de la discussion et de l’argumentation </a:t>
            </a:r>
            <a:r>
              <a:rPr lang="fr-FR" sz="2400" dirty="0" smtClean="0"/>
              <a:t>qui permettent le développement moral. </a:t>
            </a:r>
          </a:p>
          <a:p>
            <a:pPr algn="just"/>
            <a:r>
              <a:rPr lang="fr-FR" sz="2400" dirty="0" smtClean="0"/>
              <a:t>- </a:t>
            </a:r>
            <a:r>
              <a:rPr lang="fr-FR" sz="2400" b="1" i="1" dirty="0" smtClean="0">
                <a:solidFill>
                  <a:srgbClr val="FF0000"/>
                </a:solidFill>
              </a:rPr>
              <a:t>Il aide à penser et ne pense pas à la place de l’élève, même si le raisonnement lui semble limité. </a:t>
            </a:r>
          </a:p>
          <a:p>
            <a:pPr algn="just"/>
            <a:r>
              <a:rPr lang="fr-FR" sz="2400" dirty="0" smtClean="0"/>
              <a:t>Si certains élèves refusent d’être enfermés dans le dilemme, il leur faut au moins justifier les raisons qu’ils ont à ne pas vouloir ou pouvoir choisir. </a:t>
            </a:r>
          </a:p>
          <a:p>
            <a:pPr algn="just"/>
            <a:endParaRPr lang="fr-FR" sz="2400" dirty="0" smtClean="0"/>
          </a:p>
          <a:p>
            <a:pPr algn="just"/>
            <a:endParaRPr lang="fr-FR" sz="2400"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transition spd="med">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Qu’est ce que l’EMC ?</a:t>
            </a:r>
            <a:endParaRPr lang="fr-FR" dirty="0"/>
          </a:p>
        </p:txBody>
      </p:sp>
      <p:sp>
        <p:nvSpPr>
          <p:cNvPr id="3" name="Espace réservé du contenu 2"/>
          <p:cNvSpPr>
            <a:spLocks noGrp="1"/>
          </p:cNvSpPr>
          <p:nvPr>
            <p:ph idx="1"/>
          </p:nvPr>
        </p:nvSpPr>
        <p:spPr/>
        <p:txBody>
          <a:bodyPr>
            <a:normAutofit fontScale="25000" lnSpcReduction="20000"/>
          </a:bodyPr>
          <a:lstStyle/>
          <a:p>
            <a:r>
              <a:rPr lang="fr-FR" dirty="0" smtClean="0"/>
              <a:t>.</a:t>
            </a:r>
          </a:p>
          <a:p>
            <a:pPr algn="just"/>
            <a:r>
              <a:rPr lang="fr-FR" sz="8000" b="1" dirty="0" smtClean="0">
                <a:solidFill>
                  <a:srgbClr val="FF0000"/>
                </a:solidFill>
              </a:rPr>
              <a:t>L’EMC se fonde sur l’acquisition de savoirs, de savoir-être et de savoir-faire par les élèves. </a:t>
            </a:r>
            <a:r>
              <a:rPr lang="fr-FR" sz="8000" dirty="0" smtClean="0"/>
              <a:t>Ceux-ci relèvent aussi bien de l’exercice de la citoyenneté républicaine que de l’appropriation des principes de la laïcité et de la compréhension de la dimension morale de l’homme moderne. </a:t>
            </a:r>
          </a:p>
          <a:p>
            <a:pPr algn="just"/>
            <a:r>
              <a:rPr lang="fr-FR" sz="8000" b="1" dirty="0" smtClean="0">
                <a:solidFill>
                  <a:srgbClr val="FF0000"/>
                </a:solidFill>
              </a:rPr>
              <a:t>Les professeurs, pour enseigner ces programmes, peuvent ainsi mobiliser de nombreuses ressources </a:t>
            </a:r>
            <a:r>
              <a:rPr lang="fr-FR" sz="8000" dirty="0" smtClean="0"/>
              <a:t>émanant de leur champ disciplinaire, de leur culture savante, des situations de la vie quotidienne et de leurs engagements pédagogiques.</a:t>
            </a:r>
          </a:p>
          <a:p>
            <a:pPr algn="just"/>
            <a:r>
              <a:rPr lang="fr-FR" sz="8000" dirty="0" smtClean="0"/>
              <a:t>En engageant tous les enseignants, les personnels de la vie scolaire et l’équipe de direction, </a:t>
            </a:r>
            <a:r>
              <a:rPr lang="fr-FR" sz="8000" b="1" dirty="0" smtClean="0">
                <a:solidFill>
                  <a:srgbClr val="FF0000"/>
                </a:solidFill>
              </a:rPr>
              <a:t>l’EMC participe d’un projet éducatif commun</a:t>
            </a:r>
            <a:r>
              <a:rPr lang="fr-FR" sz="8000" dirty="0" smtClean="0"/>
              <a:t>. Pour être efficace, il doit être porté par une politique éducative d’école / établissement qui établit un cadre pédagogique, rassemble de manière cohérente les attentes d’une communauté éducative, et fournit une base de prises de décisions et d’actions stratégiques coordonnées.</a:t>
            </a:r>
          </a:p>
          <a:p>
            <a:pPr algn="just"/>
            <a:endParaRPr lang="fr-FR" sz="8000" dirty="0" smtClean="0"/>
          </a:p>
          <a:p>
            <a:pPr algn="just"/>
            <a:endParaRPr lang="fr-FR" sz="8000" dirty="0" smtClean="0"/>
          </a:p>
          <a:p>
            <a:pPr algn="just"/>
            <a:endParaRPr lang="fr-FR" sz="8000" dirty="0"/>
          </a:p>
        </p:txBody>
      </p:sp>
    </p:spTree>
  </p:cSld>
  <p:clrMapOvr>
    <a:masterClrMapping/>
  </p:clrMapOvr>
  <p:transition spd="med">
    <p:newsflash/>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2400" b="1" dirty="0" smtClean="0">
                <a:solidFill>
                  <a:srgbClr val="FF0000"/>
                </a:solidFill>
              </a:rPr>
              <a:t>Articulation et complémentarité avec d’autres pratiques pédagogiques </a:t>
            </a:r>
            <a:r>
              <a:rPr lang="fr-FR" sz="2400" dirty="0" smtClean="0"/>
              <a:t>: le débat, la discussion à visée philosophique (DVP) et la méthode de la clarification des valeurs qui se donne pour objectif la justification des préférences personnelles. </a:t>
            </a:r>
          </a:p>
          <a:p>
            <a:pPr algn="just"/>
            <a:r>
              <a:rPr lang="fr-FR" sz="2400" dirty="0" smtClean="0"/>
              <a:t>Les dilemmes moraux visent en particulier à mettre en évidence que </a:t>
            </a:r>
            <a:r>
              <a:rPr lang="fr-FR" sz="2400" i="1" dirty="0" smtClean="0">
                <a:solidFill>
                  <a:srgbClr val="FF0000"/>
                </a:solidFill>
              </a:rPr>
              <a:t>le choix moral implique la relation aux autres et aux lois de la société</a:t>
            </a:r>
            <a:r>
              <a:rPr lang="fr-FR" sz="2400" dirty="0" smtClean="0"/>
              <a:t>, où la norme peut obliger les autres autant qu’elle oblige le sujet.</a:t>
            </a:r>
            <a:endParaRPr lang="fr-FR" sz="2400" dirty="0"/>
          </a:p>
        </p:txBody>
      </p:sp>
    </p:spTree>
  </p:cSld>
  <p:clrMapOvr>
    <a:masterClrMapping/>
  </p:clrMapOvr>
  <p:transition spd="med">
    <p:newsflash/>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sz="2400" dirty="0" smtClean="0"/>
              <a:t>La DVP, la méthode de la clarification des valeurs et le dispositif pédagogique des dilemmes moraux sont ainsi complémentaires dans la construction des compétences morales spécifiques. </a:t>
            </a:r>
          </a:p>
          <a:p>
            <a:pPr algn="just"/>
            <a:r>
              <a:rPr lang="fr-FR" sz="2400" dirty="0" smtClean="0"/>
              <a:t>L’apprentissage spécifique des devoirs et des obligations de la personne et du citoyen se fait dans la durée sur l’ensemble de la scolarité et doit être relié spécifiquement aux droits garantis aux citoyens dans une société démocratique. </a:t>
            </a:r>
          </a:p>
          <a:p>
            <a:pPr algn="just"/>
            <a:endParaRPr lang="fr-FR" dirty="0" smtClean="0"/>
          </a:p>
          <a:p>
            <a:endParaRPr lang="fr-FR" dirty="0"/>
          </a:p>
        </p:txBody>
      </p:sp>
    </p:spTree>
  </p:cSld>
  <p:clrMapOvr>
    <a:masterClrMapping/>
  </p:clrMapOvr>
  <p:transition spd="med">
    <p:newsflash/>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solidFill>
                  <a:srgbClr val="FF0000"/>
                </a:solidFill>
              </a:rPr>
              <a:t>Qu’est ce qu’un dilemme moral ? </a:t>
            </a:r>
            <a:endParaRPr lang="fr-FR" dirty="0">
              <a:solidFill>
                <a:srgbClr val="FF0000"/>
              </a:solidFill>
            </a:endParaRPr>
          </a:p>
        </p:txBody>
      </p:sp>
      <p:sp>
        <p:nvSpPr>
          <p:cNvPr id="3" name="Espace réservé du contenu 2"/>
          <p:cNvSpPr>
            <a:spLocks noGrp="1"/>
          </p:cNvSpPr>
          <p:nvPr>
            <p:ph idx="1"/>
          </p:nvPr>
        </p:nvSpPr>
        <p:spPr/>
        <p:txBody>
          <a:bodyPr/>
          <a:lstStyle/>
          <a:p>
            <a:pPr algn="just"/>
            <a:endParaRPr lang="fr-FR" dirty="0" smtClean="0"/>
          </a:p>
          <a:p>
            <a:pPr algn="just"/>
            <a:r>
              <a:rPr lang="fr-FR" dirty="0" smtClean="0"/>
              <a:t>Un dilemme moral est une </a:t>
            </a:r>
            <a:r>
              <a:rPr lang="fr-FR" dirty="0" smtClean="0">
                <a:solidFill>
                  <a:srgbClr val="FF0000"/>
                </a:solidFill>
              </a:rPr>
              <a:t>situation qui propose 2 issues </a:t>
            </a:r>
            <a:r>
              <a:rPr lang="fr-FR" dirty="0" smtClean="0"/>
              <a:t>sans que l’une soit  meilleure  ou plus juste que l’autre.</a:t>
            </a:r>
          </a:p>
          <a:p>
            <a:pPr algn="just"/>
            <a:r>
              <a:rPr lang="fr-FR" dirty="0" smtClean="0"/>
              <a:t>En général c’est une petite histoire qui présente une personne placée devant un </a:t>
            </a:r>
            <a:r>
              <a:rPr lang="fr-FR" dirty="0" smtClean="0">
                <a:solidFill>
                  <a:srgbClr val="FF0000"/>
                </a:solidFill>
              </a:rPr>
              <a:t>choix difficile à trancher.</a:t>
            </a:r>
          </a:p>
          <a:p>
            <a:pPr algn="just"/>
            <a:r>
              <a:rPr lang="fr-FR" dirty="0" smtClean="0"/>
              <a:t>Une question propose à l’élève de se mettre à la place de cette personne.</a:t>
            </a:r>
          </a:p>
          <a:p>
            <a:pPr algn="just"/>
            <a:endParaRPr lang="fr-FR" dirty="0"/>
          </a:p>
        </p:txBody>
      </p:sp>
    </p:spTree>
  </p:cSld>
  <p:clrMapOvr>
    <a:masterClrMapping/>
  </p:clrMapOvr>
  <p:transition spd="med">
    <p:newsflash/>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endParaRPr lang="fr-FR" dirty="0" smtClean="0"/>
          </a:p>
          <a:p>
            <a:pPr algn="just"/>
            <a:r>
              <a:rPr lang="fr-FR" dirty="0" smtClean="0"/>
              <a:t>Le dilemme moral permet de voir </a:t>
            </a:r>
            <a:r>
              <a:rPr lang="fr-FR" dirty="0" smtClean="0">
                <a:solidFill>
                  <a:srgbClr val="FF0000"/>
                </a:solidFill>
              </a:rPr>
              <a:t>les avantages et les inconvénients de chaque issue </a:t>
            </a:r>
            <a:r>
              <a:rPr lang="fr-FR" dirty="0" smtClean="0"/>
              <a:t>et de justifier la réponse qu’il propose.</a:t>
            </a:r>
          </a:p>
          <a:p>
            <a:pPr algn="just"/>
            <a:r>
              <a:rPr lang="fr-FR" dirty="0" smtClean="0"/>
              <a:t>Il oblige l’élève à </a:t>
            </a:r>
            <a:r>
              <a:rPr lang="fr-FR" dirty="0" smtClean="0">
                <a:solidFill>
                  <a:srgbClr val="FF0000"/>
                </a:solidFill>
              </a:rPr>
              <a:t>écouter les réponses et les arguments de ses camarades.</a:t>
            </a:r>
          </a:p>
          <a:p>
            <a:pPr algn="just"/>
            <a:r>
              <a:rPr lang="fr-FR" dirty="0" smtClean="0"/>
              <a:t>Il apprend l’élève à </a:t>
            </a:r>
            <a:r>
              <a:rPr lang="fr-FR" dirty="0" smtClean="0">
                <a:solidFill>
                  <a:srgbClr val="FF0000"/>
                </a:solidFill>
              </a:rPr>
              <a:t>juger par soi-même </a:t>
            </a:r>
            <a:r>
              <a:rPr lang="fr-FR" dirty="0" smtClean="0"/>
              <a:t>en réfléchissant aux conséquences des choix de chacun.</a:t>
            </a:r>
          </a:p>
          <a:p>
            <a:pPr algn="just"/>
            <a:r>
              <a:rPr lang="fr-FR" dirty="0" smtClean="0"/>
              <a:t>Il montre à l’élève ce que </a:t>
            </a:r>
            <a:r>
              <a:rPr lang="fr-FR" dirty="0" smtClean="0">
                <a:solidFill>
                  <a:srgbClr val="FF0000"/>
                </a:solidFill>
              </a:rPr>
              <a:t>le devoir moral </a:t>
            </a:r>
            <a:r>
              <a:rPr lang="fr-FR" dirty="0" smtClean="0"/>
              <a:t>impose à la société.</a:t>
            </a:r>
            <a:endParaRPr lang="fr-FR" dirty="0"/>
          </a:p>
        </p:txBody>
      </p:sp>
    </p:spTree>
  </p:cSld>
  <p:clrMapOvr>
    <a:masterClrMapping/>
  </p:clrMapOvr>
  <p:transition spd="med">
    <p:newsflash/>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dirty="0" smtClean="0">
                <a:solidFill>
                  <a:srgbClr val="FF0000"/>
                </a:solidFill>
              </a:rPr>
              <a:t>Le dilemme moral de </a:t>
            </a:r>
            <a:r>
              <a:rPr lang="fr-FR" sz="4000" dirty="0" err="1" smtClean="0">
                <a:solidFill>
                  <a:srgbClr val="FF0000"/>
                </a:solidFill>
              </a:rPr>
              <a:t>Heintz</a:t>
            </a:r>
            <a:r>
              <a:rPr lang="fr-FR" sz="4000" dirty="0" smtClean="0">
                <a:solidFill>
                  <a:srgbClr val="FF0000"/>
                </a:solidFill>
              </a:rPr>
              <a:t> inventé par Laurence </a:t>
            </a:r>
            <a:r>
              <a:rPr lang="fr-FR" sz="4000" dirty="0" err="1" smtClean="0">
                <a:solidFill>
                  <a:srgbClr val="FF0000"/>
                </a:solidFill>
              </a:rPr>
              <a:t>Kohlberg</a:t>
            </a:r>
            <a:r>
              <a:rPr lang="fr-FR" sz="4000" dirty="0" smtClean="0">
                <a:solidFill>
                  <a:srgbClr val="FF0000"/>
                </a:solidFill>
              </a:rPr>
              <a:t> (1958)</a:t>
            </a:r>
            <a:endParaRPr lang="fr-FR" sz="4000" dirty="0">
              <a:solidFill>
                <a:srgbClr val="FF0000"/>
              </a:solidFill>
            </a:endParaRPr>
          </a:p>
        </p:txBody>
      </p:sp>
      <p:sp>
        <p:nvSpPr>
          <p:cNvPr id="3" name="Espace réservé du contenu 2"/>
          <p:cNvSpPr>
            <a:spLocks noGrp="1"/>
          </p:cNvSpPr>
          <p:nvPr>
            <p:ph idx="1"/>
          </p:nvPr>
        </p:nvSpPr>
        <p:spPr/>
        <p:txBody>
          <a:bodyPr/>
          <a:lstStyle/>
          <a:p>
            <a:pPr algn="just"/>
            <a:r>
              <a:rPr lang="fr-FR" dirty="0" smtClean="0"/>
              <a:t>La  femme de Heinz est très malade. Elle peut mourir d’un instant à l’autre si elle ne prend pas un médicament X.</a:t>
            </a:r>
          </a:p>
          <a:p>
            <a:pPr algn="just"/>
            <a:r>
              <a:rPr lang="fr-FR" dirty="0" smtClean="0"/>
              <a:t>Celui-ci est hors de prix et Heinz ne peut le payer.</a:t>
            </a:r>
          </a:p>
          <a:p>
            <a:pPr algn="just"/>
            <a:r>
              <a:rPr lang="fr-FR" dirty="0" smtClean="0"/>
              <a:t>Il se rend néanmoins chez le pharmacien et lui demande le médicament, ne fût-ce qu’a crédit.</a:t>
            </a:r>
          </a:p>
          <a:p>
            <a:pPr algn="just"/>
            <a:r>
              <a:rPr lang="fr-FR" dirty="0" smtClean="0"/>
              <a:t>Le pharmacien refuse.</a:t>
            </a:r>
          </a:p>
          <a:p>
            <a:pPr algn="just"/>
            <a:r>
              <a:rPr lang="fr-FR" i="1" dirty="0" smtClean="0"/>
              <a:t>Que devait faire </a:t>
            </a:r>
            <a:r>
              <a:rPr lang="fr-FR" i="1" dirty="0" err="1" smtClean="0"/>
              <a:t>Heintz</a:t>
            </a:r>
            <a:r>
              <a:rPr lang="fr-FR" i="1" dirty="0" smtClean="0"/>
              <a:t> ?</a:t>
            </a:r>
          </a:p>
          <a:p>
            <a:pPr algn="just"/>
            <a:r>
              <a:rPr lang="fr-FR" i="1" dirty="0" smtClean="0"/>
              <a:t>Laisser mourir sa femme ou voler le médicament ?</a:t>
            </a:r>
            <a:endParaRPr lang="fr-FR" i="1" dirty="0"/>
          </a:p>
        </p:txBody>
      </p:sp>
    </p:spTree>
  </p:cSld>
  <p:clrMapOvr>
    <a:masterClrMapping/>
  </p:clrMapOvr>
  <p:transition spd="med">
    <p:newsfla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solidFill>
                  <a:srgbClr val="FF0000"/>
                </a:solidFill>
              </a:rPr>
              <a:t>Je m’implique face à un dilemme moral.</a:t>
            </a:r>
            <a:endParaRPr lang="fr-FR" dirty="0">
              <a:solidFill>
                <a:srgbClr val="FF0000"/>
              </a:solidFill>
            </a:endParaRPr>
          </a:p>
        </p:txBody>
      </p:sp>
      <p:sp>
        <p:nvSpPr>
          <p:cNvPr id="3" name="Espace réservé du contenu 2"/>
          <p:cNvSpPr>
            <a:spLocks noGrp="1"/>
          </p:cNvSpPr>
          <p:nvPr>
            <p:ph idx="1"/>
          </p:nvPr>
        </p:nvSpPr>
        <p:spPr/>
        <p:txBody>
          <a:bodyPr/>
          <a:lstStyle/>
          <a:p>
            <a:pPr algn="just"/>
            <a:r>
              <a:rPr lang="fr-FR" dirty="0" smtClean="0"/>
              <a:t>Avant de chercher à répondre à la question posée dans le dilemme, on doit vérifier que l’élève a </a:t>
            </a:r>
            <a:r>
              <a:rPr lang="fr-FR" dirty="0" smtClean="0">
                <a:solidFill>
                  <a:srgbClr val="FF0000"/>
                </a:solidFill>
              </a:rPr>
              <a:t>bien compris la situation de départ.</a:t>
            </a:r>
          </a:p>
          <a:p>
            <a:pPr algn="just"/>
            <a:r>
              <a:rPr lang="fr-FR" dirty="0" smtClean="0"/>
              <a:t>Ensuite </a:t>
            </a:r>
            <a:r>
              <a:rPr lang="fr-FR" dirty="0" smtClean="0">
                <a:solidFill>
                  <a:srgbClr val="FF0000"/>
                </a:solidFill>
              </a:rPr>
              <a:t>il défend sa réponse</a:t>
            </a:r>
            <a:r>
              <a:rPr lang="fr-FR" dirty="0" smtClean="0"/>
              <a:t>, en présentant des arguments et en justifiant son point de vue.</a:t>
            </a:r>
          </a:p>
          <a:p>
            <a:pPr algn="just"/>
            <a:r>
              <a:rPr lang="fr-FR" dirty="0" smtClean="0"/>
              <a:t>Ses camarades font de même. Tous les élèves </a:t>
            </a:r>
            <a:r>
              <a:rPr lang="fr-FR" dirty="0" smtClean="0">
                <a:solidFill>
                  <a:srgbClr val="FF0000"/>
                </a:solidFill>
              </a:rPr>
              <a:t>respectent la règle du débat d’idées.</a:t>
            </a:r>
          </a:p>
          <a:p>
            <a:pPr algn="just"/>
            <a:r>
              <a:rPr lang="fr-FR" dirty="0" smtClean="0"/>
              <a:t>Enfin  les arguments </a:t>
            </a:r>
            <a:r>
              <a:rPr lang="fr-FR" dirty="0" smtClean="0">
                <a:solidFill>
                  <a:srgbClr val="FF0000"/>
                </a:solidFill>
              </a:rPr>
              <a:t>peuvent-être classés et hiérarchisés </a:t>
            </a:r>
            <a:r>
              <a:rPr lang="fr-FR" dirty="0" smtClean="0"/>
              <a:t>par l’ensemble des élèves.</a:t>
            </a:r>
            <a:endParaRPr lang="fr-FR" dirty="0"/>
          </a:p>
        </p:txBody>
      </p:sp>
    </p:spTree>
  </p:cSld>
  <p:clrMapOvr>
    <a:masterClrMapping/>
  </p:clrMapOvr>
  <p:transition spd="med">
    <p:newsfla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solidFill>
                  <a:srgbClr val="FF0000"/>
                </a:solidFill>
              </a:rPr>
              <a:t>Je m’implique face à un dilemme moral.</a:t>
            </a:r>
            <a:endParaRPr lang="fr-FR" dirty="0"/>
          </a:p>
        </p:txBody>
      </p:sp>
      <p:sp>
        <p:nvSpPr>
          <p:cNvPr id="3" name="Espace réservé du contenu 2"/>
          <p:cNvSpPr>
            <a:spLocks noGrp="1"/>
          </p:cNvSpPr>
          <p:nvPr>
            <p:ph idx="1"/>
          </p:nvPr>
        </p:nvSpPr>
        <p:spPr/>
        <p:txBody>
          <a:bodyPr/>
          <a:lstStyle/>
          <a:p>
            <a:pPr algn="just"/>
            <a:r>
              <a:rPr lang="fr-FR" dirty="0" smtClean="0"/>
              <a:t>Les élèves peuvent </a:t>
            </a:r>
            <a:r>
              <a:rPr lang="fr-FR" dirty="0" smtClean="0">
                <a:solidFill>
                  <a:srgbClr val="FF0000"/>
                </a:solidFill>
              </a:rPr>
              <a:t>réfléchir à d’autres situations proches </a:t>
            </a:r>
            <a:r>
              <a:rPr lang="fr-FR" dirty="0" smtClean="0"/>
              <a:t>de celle qui a été présentée et qui soulèvent elles-aussi un dilemme moral.</a:t>
            </a:r>
          </a:p>
          <a:p>
            <a:pPr algn="just"/>
            <a:r>
              <a:rPr lang="fr-FR" dirty="0" smtClean="0"/>
              <a:t>Les élèves voient que </a:t>
            </a:r>
            <a:r>
              <a:rPr lang="fr-FR" dirty="0" smtClean="0">
                <a:solidFill>
                  <a:srgbClr val="FF0000"/>
                </a:solidFill>
              </a:rPr>
              <a:t>certains choix sont difficiles à faire.</a:t>
            </a:r>
          </a:p>
          <a:p>
            <a:pPr algn="just"/>
            <a:r>
              <a:rPr lang="fr-FR" dirty="0" smtClean="0"/>
              <a:t>Les élèves voient que ce qui semble être le meilleur choix pour eux n’est pas forcément partagé par ses camarades.</a:t>
            </a:r>
          </a:p>
          <a:p>
            <a:pPr algn="just"/>
            <a:r>
              <a:rPr lang="fr-FR" dirty="0" smtClean="0"/>
              <a:t>C’est parce que nous vivons en société que </a:t>
            </a:r>
            <a:r>
              <a:rPr lang="fr-FR" dirty="0" smtClean="0">
                <a:solidFill>
                  <a:srgbClr val="FF0000"/>
                </a:solidFill>
              </a:rPr>
              <a:t>certains choix s’imposent à nous </a:t>
            </a:r>
            <a:r>
              <a:rPr lang="fr-FR" dirty="0" smtClean="0"/>
              <a:t>comme un devoir moral.</a:t>
            </a:r>
            <a:endParaRPr lang="fr-FR" dirty="0"/>
          </a:p>
        </p:txBody>
      </p:sp>
    </p:spTree>
  </p:cSld>
  <p:clrMapOvr>
    <a:masterClrMapping/>
  </p:clrMapOvr>
  <p:transition spd="med">
    <p:newsflash/>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Références pour aller plus loin.</a:t>
            </a:r>
            <a:endParaRPr lang="fr-FR" dirty="0">
              <a:solidFill>
                <a:srgbClr val="FF0000"/>
              </a:solidFill>
            </a:endParaRPr>
          </a:p>
        </p:txBody>
      </p:sp>
      <p:sp>
        <p:nvSpPr>
          <p:cNvPr id="3" name="Espace réservé du contenu 2"/>
          <p:cNvSpPr>
            <a:spLocks noGrp="1"/>
          </p:cNvSpPr>
          <p:nvPr>
            <p:ph idx="1"/>
          </p:nvPr>
        </p:nvSpPr>
        <p:spPr/>
        <p:txBody>
          <a:bodyPr>
            <a:normAutofit fontScale="70000" lnSpcReduction="20000"/>
          </a:bodyPr>
          <a:lstStyle/>
          <a:p>
            <a:r>
              <a:rPr lang="fr-FR" sz="2800" dirty="0" smtClean="0"/>
              <a:t>Christophe Bernard, « Une méthode du développement éthique : les dilemmes moraux », 2014, académie de Rennes. </a:t>
            </a:r>
            <a:r>
              <a:rPr lang="fr-FR" sz="2800" i="1" dirty="0" err="1" smtClean="0"/>
              <a:t>Entre-Vues</a:t>
            </a:r>
            <a:r>
              <a:rPr lang="fr-FR" sz="2800" i="1" dirty="0" smtClean="0"/>
              <a:t>, numéro spécial : les dilemmes moraux, 1990. </a:t>
            </a:r>
          </a:p>
          <a:p>
            <a:r>
              <a:rPr lang="en-US" sz="2800" dirty="0" smtClean="0"/>
              <a:t>Lawrence Kohlberg, </a:t>
            </a:r>
            <a:r>
              <a:rPr lang="en-US" sz="2800" i="1" dirty="0" smtClean="0"/>
              <a:t>Essays on Moral development, San Francisco, Harper and Row, 1981, vol. I : The Philosophy of moral development : Moral stages and the Idea of Justice ; vol. II : The Psychology of Moral Development : Moral stages and the Life Cycle ; vol. III : Education and Moral Development : Moral stages and Practice [pas de </a:t>
            </a:r>
            <a:r>
              <a:rPr lang="en-US" sz="2800" i="1" dirty="0" err="1" smtClean="0"/>
              <a:t>traduction</a:t>
            </a:r>
            <a:r>
              <a:rPr lang="en-US" sz="2800" i="1" dirty="0" smtClean="0"/>
              <a:t> en </a:t>
            </a:r>
            <a:r>
              <a:rPr lang="en-US" sz="2800" i="1" dirty="0" err="1" smtClean="0"/>
              <a:t>français</a:t>
            </a:r>
            <a:r>
              <a:rPr lang="en-US" sz="2800" i="1" dirty="0" smtClean="0"/>
              <a:t>]. </a:t>
            </a:r>
          </a:p>
          <a:p>
            <a:r>
              <a:rPr lang="fr-FR" sz="2800" dirty="0" smtClean="0"/>
              <a:t>Claudine </a:t>
            </a:r>
            <a:r>
              <a:rPr lang="fr-FR" sz="2800" dirty="0" err="1" smtClean="0"/>
              <a:t>Leleux</a:t>
            </a:r>
            <a:r>
              <a:rPr lang="fr-FR" sz="2800" dirty="0" smtClean="0"/>
              <a:t>, </a:t>
            </a:r>
            <a:r>
              <a:rPr lang="fr-FR" sz="2800" i="1" dirty="0" smtClean="0"/>
              <a:t>Pour une didactique de l’éthique et de la citoyenneté, Bruxelles, De Boeck, 2010. </a:t>
            </a:r>
          </a:p>
          <a:p>
            <a:r>
              <a:rPr lang="fr-FR" sz="2800" dirty="0" smtClean="0"/>
              <a:t>Claudine </a:t>
            </a:r>
            <a:r>
              <a:rPr lang="fr-FR" sz="2800" dirty="0" err="1" smtClean="0"/>
              <a:t>Leleux</a:t>
            </a:r>
            <a:r>
              <a:rPr lang="fr-FR" sz="2800" dirty="0" smtClean="0"/>
              <a:t>, </a:t>
            </a:r>
            <a:r>
              <a:rPr lang="fr-FR" sz="2800" i="1" dirty="0" smtClean="0"/>
              <a:t>Apprentis citoyens. Hiérarchiser des valeurs et des normes, Bruxelles, De Boeck, [</a:t>
            </a:r>
            <a:r>
              <a:rPr lang="fr-FR" sz="2800" i="1" dirty="0" err="1" smtClean="0"/>
              <a:t>éd.orig</a:t>
            </a:r>
            <a:r>
              <a:rPr lang="fr-FR" sz="2800" i="1" dirty="0" smtClean="0"/>
              <a:t>. : 2000], 2014. </a:t>
            </a:r>
          </a:p>
          <a:p>
            <a:r>
              <a:rPr lang="fr-FR" sz="2800" dirty="0" smtClean="0"/>
              <a:t>Christiane Piller, « Les dilemmes moraux », </a:t>
            </a:r>
            <a:r>
              <a:rPr lang="fr-FR" sz="2800" i="1" dirty="0" err="1" smtClean="0"/>
              <a:t>Entre-Vues</a:t>
            </a:r>
            <a:r>
              <a:rPr lang="fr-FR" sz="2800" i="1" dirty="0" smtClean="0"/>
              <a:t>, 2010, n° 57-58. </a:t>
            </a:r>
          </a:p>
          <a:p>
            <a:r>
              <a:rPr lang="fr-FR" sz="2800" dirty="0" smtClean="0"/>
              <a:t>Michel </a:t>
            </a:r>
            <a:r>
              <a:rPr lang="fr-FR" sz="2800" dirty="0" err="1" smtClean="0"/>
              <a:t>Rainville</a:t>
            </a:r>
            <a:r>
              <a:rPr lang="fr-FR" sz="2800" dirty="0" smtClean="0"/>
              <a:t>, </a:t>
            </a:r>
            <a:r>
              <a:rPr lang="fr-FR" sz="2800" i="1" dirty="0" smtClean="0"/>
              <a:t>Manuel pratique de formation à l’approche de </a:t>
            </a:r>
            <a:r>
              <a:rPr lang="fr-FR" sz="2800" i="1" dirty="0" err="1" smtClean="0"/>
              <a:t>Kohlberg</a:t>
            </a:r>
            <a:r>
              <a:rPr lang="fr-FR" sz="2800" i="1" dirty="0" smtClean="0"/>
              <a:t>, Université de Québec 1978.</a:t>
            </a:r>
            <a:endParaRPr lang="fr-FR" dirty="0" smtClean="0"/>
          </a:p>
          <a:p>
            <a:endParaRPr lang="fr-FR" dirty="0"/>
          </a:p>
        </p:txBody>
      </p:sp>
    </p:spTree>
  </p:cSld>
  <p:clrMapOvr>
    <a:masterClrMapping/>
  </p:clrMapOvr>
  <p:transition spd="med">
    <p:newsflash/>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2400" u="sng" dirty="0" smtClean="0"/>
              <a:t>Ressources </a:t>
            </a:r>
            <a:r>
              <a:rPr lang="fr-FR" sz="2400" b="1" u="sng" dirty="0" smtClean="0"/>
              <a:t>enseignement moral et civique </a:t>
            </a:r>
          </a:p>
          <a:p>
            <a:r>
              <a:rPr lang="fr-FR" sz="2400" b="1" dirty="0" smtClean="0"/>
              <a:t>Les dilemmes moraux</a:t>
            </a:r>
            <a:r>
              <a:rPr lang="fr-FR" sz="2400" b="1" smtClean="0"/>
              <a:t>, </a:t>
            </a:r>
            <a:r>
              <a:rPr lang="fr-FR" sz="2400" smtClean="0"/>
              <a:t>une </a:t>
            </a:r>
            <a:r>
              <a:rPr lang="fr-FR" sz="2400" dirty="0" smtClean="0"/>
              <a:t>méthode du développement éthique </a:t>
            </a:r>
          </a:p>
          <a:p>
            <a:r>
              <a:rPr lang="fr-FR" sz="2400" b="1" dirty="0" smtClean="0"/>
              <a:t>Ministère de l’Éducation nationale, de l’Enseignement supérieur et de la Recherche </a:t>
            </a:r>
          </a:p>
          <a:p>
            <a:r>
              <a:rPr lang="fr-FR" sz="2400" b="1" dirty="0" smtClean="0">
                <a:solidFill>
                  <a:srgbClr val="FF0000"/>
                </a:solidFill>
              </a:rPr>
              <a:t>http://eduscol.education.fr/ressources-emc </a:t>
            </a:r>
          </a:p>
        </p:txBody>
      </p:sp>
    </p:spTree>
  </p:cSld>
  <p:clrMapOvr>
    <a:masterClrMapping/>
  </p:clrMapOvr>
  <p:transition spd="med">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Programme de cycle 3</a:t>
            </a:r>
            <a:endParaRPr lang="fr-FR" dirty="0"/>
          </a:p>
        </p:txBody>
      </p:sp>
      <p:sp>
        <p:nvSpPr>
          <p:cNvPr id="4" name="Espace réservé du contenu 3"/>
          <p:cNvSpPr>
            <a:spLocks noGrp="1"/>
          </p:cNvSpPr>
          <p:nvPr>
            <p:ph idx="1"/>
          </p:nvPr>
        </p:nvSpPr>
        <p:spPr/>
        <p:txBody>
          <a:bodyPr/>
          <a:lstStyle/>
          <a:p>
            <a:pPr algn="just">
              <a:buNone/>
            </a:pPr>
            <a:endParaRPr lang="fr-FR" b="1" i="1" dirty="0" smtClean="0"/>
          </a:p>
          <a:p>
            <a:pPr algn="just">
              <a:buNone/>
            </a:pPr>
            <a:r>
              <a:rPr lang="fr-FR" b="1" i="1" dirty="0" smtClean="0"/>
              <a:t>   - </a:t>
            </a:r>
            <a:r>
              <a:rPr lang="fr-FR" b="1" i="1" u="sng" dirty="0" smtClean="0">
                <a:solidFill>
                  <a:srgbClr val="FF0000"/>
                </a:solidFill>
              </a:rPr>
              <a:t>La sensibilité</a:t>
            </a:r>
            <a:r>
              <a:rPr lang="fr-FR" b="1" i="1" dirty="0" smtClean="0">
                <a:solidFill>
                  <a:srgbClr val="FF0000"/>
                </a:solidFill>
              </a:rPr>
              <a:t> : </a:t>
            </a:r>
            <a:r>
              <a:rPr lang="fr-FR" b="1" i="1" dirty="0" smtClean="0"/>
              <a:t>soi et les autres.</a:t>
            </a:r>
          </a:p>
          <a:p>
            <a:pPr algn="just"/>
            <a:r>
              <a:rPr lang="fr-FR" b="1" i="1" u="sng" dirty="0" smtClean="0">
                <a:solidFill>
                  <a:srgbClr val="FF0000"/>
                </a:solidFill>
              </a:rPr>
              <a:t>- Le droit et la règle </a:t>
            </a:r>
            <a:r>
              <a:rPr lang="fr-FR" b="1" i="1" dirty="0" smtClean="0"/>
              <a:t>: des principes pour vivre avec les autres.</a:t>
            </a:r>
          </a:p>
          <a:p>
            <a:pPr algn="just"/>
            <a:r>
              <a:rPr lang="fr-FR" b="1" i="1" u="sng" dirty="0" smtClean="0">
                <a:solidFill>
                  <a:srgbClr val="FF0000"/>
                </a:solidFill>
              </a:rPr>
              <a:t>- Le jugement </a:t>
            </a:r>
            <a:r>
              <a:rPr lang="fr-FR" b="1" i="1" dirty="0" smtClean="0"/>
              <a:t>: penser par soi-même et avec les autres.</a:t>
            </a:r>
          </a:p>
          <a:p>
            <a:pPr algn="just"/>
            <a:r>
              <a:rPr lang="fr-FR" b="1" i="1" dirty="0" smtClean="0">
                <a:solidFill>
                  <a:srgbClr val="FF0000"/>
                </a:solidFill>
              </a:rPr>
              <a:t>-</a:t>
            </a:r>
            <a:r>
              <a:rPr lang="fr-FR" b="1" i="1" u="sng" dirty="0" smtClean="0">
                <a:solidFill>
                  <a:srgbClr val="FF0000"/>
                </a:solidFill>
              </a:rPr>
              <a:t>L’engagement</a:t>
            </a:r>
            <a:r>
              <a:rPr lang="fr-FR" b="1" i="1" dirty="0" smtClean="0"/>
              <a:t>: agir individuellement et collectivement.</a:t>
            </a:r>
            <a:endParaRPr lang="fr-FR" b="1" i="1" dirty="0"/>
          </a:p>
        </p:txBody>
      </p:sp>
    </p:spTree>
  </p:cSld>
  <p:clrMapOvr>
    <a:masterClrMapping/>
  </p:clrMapOvr>
  <p:transition spd="med">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endParaRPr lang="fr-FR" dirty="0"/>
          </a:p>
        </p:txBody>
      </p:sp>
      <p:sp>
        <p:nvSpPr>
          <p:cNvPr id="3" name="Espace réservé du contenu 2"/>
          <p:cNvSpPr>
            <a:spLocks noGrp="1"/>
          </p:cNvSpPr>
          <p:nvPr>
            <p:ph idx="1"/>
          </p:nvPr>
        </p:nvSpPr>
        <p:spPr/>
        <p:txBody>
          <a:bodyPr/>
          <a:lstStyle/>
          <a:p>
            <a:pPr algn="ctr"/>
            <a:endParaRPr lang="fr-FR" b="1" i="1" dirty="0" smtClean="0"/>
          </a:p>
          <a:p>
            <a:pPr algn="ctr"/>
            <a:endParaRPr lang="fr-FR" b="1" i="1" dirty="0" smtClean="0"/>
          </a:p>
          <a:p>
            <a:pPr algn="ctr"/>
            <a:endParaRPr lang="fr-FR" b="1" i="1" dirty="0" smtClean="0"/>
          </a:p>
          <a:p>
            <a:pPr algn="ctr"/>
            <a:r>
              <a:rPr lang="fr-FR" sz="5400" b="1" i="1" dirty="0" smtClean="0">
                <a:solidFill>
                  <a:srgbClr val="FF0000"/>
                </a:solidFill>
              </a:rPr>
              <a:t>Méthode : le débat.</a:t>
            </a:r>
            <a:endParaRPr lang="fr-FR" sz="5400" b="1" i="1" dirty="0">
              <a:solidFill>
                <a:srgbClr val="FF0000"/>
              </a:solidFill>
            </a:endParaRPr>
          </a:p>
        </p:txBody>
      </p:sp>
    </p:spTree>
  </p:cSld>
  <p:clrMapOvr>
    <a:masterClrMapping/>
  </p:clrMapOvr>
  <p:transition spd="med">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t>Pourquoi le débat fait-il partie des programmes scolaires ?</a:t>
            </a:r>
            <a:endParaRPr lang="fr-FR" sz="3600" dirty="0"/>
          </a:p>
        </p:txBody>
      </p:sp>
      <p:sp>
        <p:nvSpPr>
          <p:cNvPr id="3" name="Espace réservé du contenu 2"/>
          <p:cNvSpPr>
            <a:spLocks noGrp="1"/>
          </p:cNvSpPr>
          <p:nvPr>
            <p:ph idx="1"/>
          </p:nvPr>
        </p:nvSpPr>
        <p:spPr/>
        <p:txBody>
          <a:bodyPr/>
          <a:lstStyle/>
          <a:p>
            <a:pPr algn="just"/>
            <a:r>
              <a:rPr lang="fr-FR" b="1" dirty="0" smtClean="0">
                <a:solidFill>
                  <a:srgbClr val="FF0000"/>
                </a:solidFill>
              </a:rPr>
              <a:t>Les idées doivent-être débattues à l’école </a:t>
            </a:r>
            <a:r>
              <a:rPr lang="fr-FR" dirty="0" smtClean="0"/>
              <a:t>: un des rôles de l’enseignant est de rendre lisible les interrogations sous-jacentes à des problèmes vécus au sein du groupe (ou de la société en général), de les formuler, de les explorer, d’en faire émerger les composantes, de faire s’exprimer les différents point de vue, de donner du temps à la réflexion, de </a:t>
            </a:r>
            <a:r>
              <a:rPr lang="fr-FR" dirty="0" smtClean="0">
                <a:solidFill>
                  <a:srgbClr val="FF0000"/>
                </a:solidFill>
              </a:rPr>
              <a:t>former de futurs citoyens aux ressorts du discours et de la construction.</a:t>
            </a:r>
            <a:endParaRPr lang="fr-FR" dirty="0">
              <a:solidFill>
                <a:srgbClr val="FF0000"/>
              </a:solidFill>
            </a:endParaRPr>
          </a:p>
        </p:txBody>
      </p:sp>
    </p:spTree>
  </p:cSld>
  <p:clrMapOvr>
    <a:masterClrMapping/>
  </p:clrMapOvr>
  <p:transition spd="med">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1346</TotalTime>
  <Words>4757</Words>
  <Application>Microsoft Office PowerPoint</Application>
  <PresentationFormat>Affichage à l'écran (4:3)</PresentationFormat>
  <Paragraphs>304</Paragraphs>
  <Slides>68</Slides>
  <Notes>0</Notes>
  <HiddenSlides>0</HiddenSlides>
  <MMClips>0</MMClips>
  <ScaleCrop>false</ScaleCrop>
  <HeadingPairs>
    <vt:vector size="4" baseType="variant">
      <vt:variant>
        <vt:lpstr>Thème</vt:lpstr>
      </vt:variant>
      <vt:variant>
        <vt:i4>1</vt:i4>
      </vt:variant>
      <vt:variant>
        <vt:lpstr>Titres des diapositives</vt:lpstr>
      </vt:variant>
      <vt:variant>
        <vt:i4>68</vt:i4>
      </vt:variant>
    </vt:vector>
  </HeadingPairs>
  <TitlesOfParts>
    <vt:vector size="69" baseType="lpstr">
      <vt:lpstr>Débit</vt:lpstr>
      <vt:lpstr>Stage PAF 2018 Les pratiques pédagogiques en EMC en cycle 3</vt:lpstr>
      <vt:lpstr>Qu’est ce que l’EMC ?</vt:lpstr>
      <vt:lpstr>Qu’est ce que l’EMC ?</vt:lpstr>
      <vt:lpstr>Qu’est ce que l’EMC ?</vt:lpstr>
      <vt:lpstr>Qu’est ce que l’EMC ?</vt:lpstr>
      <vt:lpstr>Qu’est ce que l’EMC ?</vt:lpstr>
      <vt:lpstr>Programme de cycle 3</vt:lpstr>
      <vt:lpstr>Diapositive 8</vt:lpstr>
      <vt:lpstr>Pourquoi le débat fait-il partie des programmes scolaires ?</vt:lpstr>
      <vt:lpstr>Qu’appelle-t-on débat réglé ? Quel est le sens de réglé ?</vt:lpstr>
      <vt:lpstr>N’y a-t-il pas contradiction entre « débat » et « réglé » ?</vt:lpstr>
      <vt:lpstr>Où s’arrête la discussion ? Où commence le débat ?</vt:lpstr>
      <vt:lpstr>Quelle différence entre un débat »réglé » et un atelier « philo »?</vt:lpstr>
      <vt:lpstr>Un moment de la régulation de la vie de classe, un moment d’ouverture sur le monde.</vt:lpstr>
      <vt:lpstr>Le débat « facteur de socialisation ».</vt:lpstr>
      <vt:lpstr>Le débat « facteur de socialisation ».</vt:lpstr>
      <vt:lpstr>Le débat « facteur de socialisation ».</vt:lpstr>
      <vt:lpstr>Le débat pour développer des compétences langagières.</vt:lpstr>
      <vt:lpstr>Le risque de survoler un sujet n’est-il pas réel ?</vt:lpstr>
      <vt:lpstr>Le risque de survoler un sujet n’est-il pas réel ?</vt:lpstr>
      <vt:lpstr>Peut-on débattre de tout ?</vt:lpstr>
      <vt:lpstr>La pertinence des débats réglés en cycle 3.</vt:lpstr>
      <vt:lpstr>Je participe à un débat.</vt:lpstr>
      <vt:lpstr>5 règles d’or pour que chacun écoute l’autre.</vt:lpstr>
      <vt:lpstr>Je participe à un débat.</vt:lpstr>
      <vt:lpstr>Je prépare les éléments du débat.</vt:lpstr>
      <vt:lpstr>Je prépare les éléments du débat.</vt:lpstr>
      <vt:lpstr>Je prépare les éléments du débat.</vt:lpstr>
      <vt:lpstr>J’exprime mon point de vue. Débattre c’est s’exprimer en respectant des règles.</vt:lpstr>
      <vt:lpstr>J’exprime mon point de vue. Débattre, c’est s’exprimer en respectant des règles.</vt:lpstr>
      <vt:lpstr>Je conclus le débat : débattre c’est avoir un avis enrichi par la discussion.</vt:lpstr>
      <vt:lpstr>Questions sur les rapports du débat réglé et des acquisitions scolaires. </vt:lpstr>
      <vt:lpstr>Questions sur les rapports du débat réglé et des acquisitions scolaires. </vt:lpstr>
      <vt:lpstr>Questions sur les rapports du débat réglé et des acquisitions scolaires. </vt:lpstr>
      <vt:lpstr>Questions sur les rapports du débat réglé et des acquisitions scolaires. </vt:lpstr>
      <vt:lpstr>Diapositive 36</vt:lpstr>
      <vt:lpstr>De l’expression des sentiments à l’expression d’un jugement moral.</vt:lpstr>
      <vt:lpstr>Exemple : le témoignage d’un enfant.</vt:lpstr>
      <vt:lpstr>Diapositive 39</vt:lpstr>
      <vt:lpstr>Réagir à la situation avec ses sentiments.</vt:lpstr>
      <vt:lpstr>Penser par soi-même et avec les autres.</vt:lpstr>
      <vt:lpstr>Penser par soi-même et avec les autres.</vt:lpstr>
      <vt:lpstr>Agir contre ce type de situation.</vt:lpstr>
      <vt:lpstr>Diapositive 44</vt:lpstr>
      <vt:lpstr> Principes invariants  </vt:lpstr>
      <vt:lpstr>Diapositive 46</vt:lpstr>
      <vt:lpstr>Enjeux pour l’EMC  </vt:lpstr>
      <vt:lpstr>Enjeux pour l’EMC  </vt:lpstr>
      <vt:lpstr>Diapositive 49</vt:lpstr>
      <vt:lpstr> Démarches  </vt:lpstr>
      <vt:lpstr>Démarches  </vt:lpstr>
      <vt:lpstr>Objectifs d’apprentissages pour les élèves (connaissances, capacités, attitudes)  </vt:lpstr>
      <vt:lpstr>Objectifs d’apprentissages pour les élèves (connaissances, capacités, attitudes)  </vt:lpstr>
      <vt:lpstr>Objectifs d’apprentissages pour les élèves (connaissances, capacités, attitudes)  </vt:lpstr>
      <vt:lpstr>Objectifs d’apprentissages pour les élèves (connaissances, capacités, attitudes)  </vt:lpstr>
      <vt:lpstr>Conditions de réussite.</vt:lpstr>
      <vt:lpstr>Conditions de réussite.</vt:lpstr>
      <vt:lpstr>Conditions de réussite.</vt:lpstr>
      <vt:lpstr>Conditions de réussite.</vt:lpstr>
      <vt:lpstr>Diapositive 60</vt:lpstr>
      <vt:lpstr>Diapositive 61</vt:lpstr>
      <vt:lpstr>Qu’est ce qu’un dilemme moral ? </vt:lpstr>
      <vt:lpstr>Diapositive 63</vt:lpstr>
      <vt:lpstr>Le dilemme moral de Heintz inventé par Laurence Kohlberg (1958)</vt:lpstr>
      <vt:lpstr>Je m’implique face à un dilemme moral.</vt:lpstr>
      <vt:lpstr>Je m’implique face à un dilemme moral.</vt:lpstr>
      <vt:lpstr>Références pour aller plus loin.</vt:lpstr>
      <vt:lpstr>Diapositive 68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DE PAYSAGES EN GEOGRAPHIE</dc:title>
  <dc:creator>soule</dc:creator>
  <cp:lastModifiedBy>Utilisateur</cp:lastModifiedBy>
  <cp:revision>164</cp:revision>
  <dcterms:created xsi:type="dcterms:W3CDTF">2013-04-17T03:30:03Z</dcterms:created>
  <dcterms:modified xsi:type="dcterms:W3CDTF">2018-08-08T23:07:32Z</dcterms:modified>
</cp:coreProperties>
</file>