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60"/>
  </p:notesMasterIdLst>
  <p:handoutMasterIdLst>
    <p:handoutMasterId r:id="rId61"/>
  </p:handoutMasterIdLst>
  <p:sldIdLst>
    <p:sldId id="257" r:id="rId2"/>
    <p:sldId id="259" r:id="rId3"/>
    <p:sldId id="386" r:id="rId4"/>
    <p:sldId id="258" r:id="rId5"/>
    <p:sldId id="261" r:id="rId6"/>
    <p:sldId id="262" r:id="rId7"/>
    <p:sldId id="263" r:id="rId8"/>
    <p:sldId id="264" r:id="rId9"/>
    <p:sldId id="265" r:id="rId10"/>
    <p:sldId id="260" r:id="rId11"/>
    <p:sldId id="267" r:id="rId12"/>
    <p:sldId id="268" r:id="rId13"/>
    <p:sldId id="270" r:id="rId14"/>
    <p:sldId id="269" r:id="rId15"/>
    <p:sldId id="387" r:id="rId16"/>
    <p:sldId id="266" r:id="rId17"/>
    <p:sldId id="271"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388" r:id="rId39"/>
    <p:sldId id="379" r:id="rId40"/>
    <p:sldId id="316" r:id="rId41"/>
    <p:sldId id="317" r:id="rId42"/>
    <p:sldId id="381" r:id="rId43"/>
    <p:sldId id="391" r:id="rId44"/>
    <p:sldId id="382" r:id="rId45"/>
    <p:sldId id="373" r:id="rId46"/>
    <p:sldId id="383" r:id="rId47"/>
    <p:sldId id="325" r:id="rId48"/>
    <p:sldId id="322" r:id="rId49"/>
    <p:sldId id="326" r:id="rId50"/>
    <p:sldId id="378" r:id="rId51"/>
    <p:sldId id="389" r:id="rId52"/>
    <p:sldId id="398" r:id="rId53"/>
    <p:sldId id="399" r:id="rId54"/>
    <p:sldId id="400" r:id="rId55"/>
    <p:sldId id="396" r:id="rId56"/>
    <p:sldId id="401" r:id="rId57"/>
    <p:sldId id="403" r:id="rId58"/>
    <p:sldId id="294" r:id="rId5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033"/>
    <a:srgbClr val="F19B99"/>
    <a:srgbClr val="F68A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7086" autoAdjust="0"/>
  </p:normalViewPr>
  <p:slideViewPr>
    <p:cSldViewPr snapToGrid="0">
      <p:cViewPr varScale="1">
        <p:scale>
          <a:sx n="88" d="100"/>
          <a:sy n="88" d="100"/>
        </p:scale>
        <p:origin x="1470"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BEFE48-6B83-4583-AF86-F1FB2D57A70C}" type="doc">
      <dgm:prSet loTypeId="urn:microsoft.com/office/officeart/2005/8/layout/hierarchy2" loCatId="hierarchy" qsTypeId="urn:microsoft.com/office/officeart/2005/8/quickstyle/simple5" qsCatId="simple" csTypeId="urn:microsoft.com/office/officeart/2005/8/colors/colorful2" csCatId="colorful" phldr="1"/>
      <dgm:spPr/>
      <dgm:t>
        <a:bodyPr/>
        <a:lstStyle/>
        <a:p>
          <a:endParaRPr lang="fr-FR"/>
        </a:p>
      </dgm:t>
    </dgm:pt>
    <dgm:pt modelId="{AA089B61-0D10-498C-97A8-CD6E69A08263}">
      <dgm:prSet phldrT="[Texte]"/>
      <dgm:spPr/>
      <dgm:t>
        <a:bodyPr/>
        <a:lstStyle/>
        <a:p>
          <a:r>
            <a:rPr lang="fr-FR" dirty="0"/>
            <a:t>Compétence sur le cycle 4</a:t>
          </a:r>
        </a:p>
      </dgm:t>
    </dgm:pt>
    <dgm:pt modelId="{E65FAEFE-418C-4060-A173-932ADE69C8F7}" type="parTrans" cxnId="{90C79297-E734-4D75-93C1-42C0F254708F}">
      <dgm:prSet/>
      <dgm:spPr/>
      <dgm:t>
        <a:bodyPr/>
        <a:lstStyle/>
        <a:p>
          <a:endParaRPr lang="fr-FR"/>
        </a:p>
      </dgm:t>
    </dgm:pt>
    <dgm:pt modelId="{95C474DE-106F-4900-801B-61B07874F054}" type="sibTrans" cxnId="{90C79297-E734-4D75-93C1-42C0F254708F}">
      <dgm:prSet/>
      <dgm:spPr/>
      <dgm:t>
        <a:bodyPr/>
        <a:lstStyle/>
        <a:p>
          <a:endParaRPr lang="fr-FR"/>
        </a:p>
      </dgm:t>
    </dgm:pt>
    <dgm:pt modelId="{16C3FFEB-FD2D-4A42-9190-DFE33D2EB3F2}">
      <dgm:prSet phldrT="[Texte]"/>
      <dgm:spPr/>
      <dgm:t>
        <a:bodyPr/>
        <a:lstStyle/>
        <a:p>
          <a:r>
            <a:rPr lang="fr-FR" dirty="0"/>
            <a:t>Composante 1</a:t>
          </a:r>
        </a:p>
      </dgm:t>
    </dgm:pt>
    <dgm:pt modelId="{6FC160F5-A244-4383-BE9F-45DB0ED0E30B}" type="parTrans" cxnId="{47CD27EC-F0C0-4722-8C07-2A5FB928DF81}">
      <dgm:prSet/>
      <dgm:spPr/>
      <dgm:t>
        <a:bodyPr/>
        <a:lstStyle/>
        <a:p>
          <a:endParaRPr lang="fr-FR"/>
        </a:p>
      </dgm:t>
    </dgm:pt>
    <dgm:pt modelId="{E9442952-51F7-4FB0-9AB9-B8E9452A3A2C}" type="sibTrans" cxnId="{47CD27EC-F0C0-4722-8C07-2A5FB928DF81}">
      <dgm:prSet/>
      <dgm:spPr/>
      <dgm:t>
        <a:bodyPr/>
        <a:lstStyle/>
        <a:p>
          <a:endParaRPr lang="fr-FR"/>
        </a:p>
      </dgm:t>
    </dgm:pt>
    <dgm:pt modelId="{468D9A76-DC73-44C5-83FC-1F075B26EF0F}">
      <dgm:prSet phldrT="[Texte]"/>
      <dgm:spPr/>
      <dgm:t>
        <a:bodyPr/>
        <a:lstStyle/>
        <a:p>
          <a:r>
            <a:rPr lang="fr-FR" dirty="0"/>
            <a:t>5</a:t>
          </a:r>
          <a:r>
            <a:rPr lang="fr-FR" baseline="30000" dirty="0"/>
            <a:t>ème</a:t>
          </a:r>
          <a:r>
            <a:rPr lang="fr-FR" dirty="0"/>
            <a:t> </a:t>
          </a:r>
        </a:p>
      </dgm:t>
    </dgm:pt>
    <dgm:pt modelId="{B82FB257-D7C3-4EE3-955B-67C10D8E2AB2}" type="parTrans" cxnId="{184CB8B5-DFD6-4274-BD60-E13B27FB7080}">
      <dgm:prSet/>
      <dgm:spPr/>
      <dgm:t>
        <a:bodyPr/>
        <a:lstStyle/>
        <a:p>
          <a:endParaRPr lang="fr-FR"/>
        </a:p>
      </dgm:t>
    </dgm:pt>
    <dgm:pt modelId="{36B0022D-BD3D-4F15-9391-02DA7E606C2F}" type="sibTrans" cxnId="{184CB8B5-DFD6-4274-BD60-E13B27FB7080}">
      <dgm:prSet/>
      <dgm:spPr/>
      <dgm:t>
        <a:bodyPr/>
        <a:lstStyle/>
        <a:p>
          <a:endParaRPr lang="fr-FR"/>
        </a:p>
      </dgm:t>
    </dgm:pt>
    <dgm:pt modelId="{217C6998-4748-4999-BB7F-6EA97C01B382}">
      <dgm:prSet phldrT="[Texte]"/>
      <dgm:spPr/>
      <dgm:t>
        <a:bodyPr/>
        <a:lstStyle/>
        <a:p>
          <a:r>
            <a:rPr lang="fr-FR" dirty="0"/>
            <a:t>4</a:t>
          </a:r>
          <a:r>
            <a:rPr lang="fr-FR" baseline="30000" dirty="0"/>
            <a:t>ème</a:t>
          </a:r>
          <a:r>
            <a:rPr lang="fr-FR" dirty="0"/>
            <a:t> </a:t>
          </a:r>
        </a:p>
      </dgm:t>
    </dgm:pt>
    <dgm:pt modelId="{5F88F786-71C7-4880-8A3A-A5C5AE29C2FB}" type="parTrans" cxnId="{370D61F6-CB3A-4AC8-9238-5B4FEE56FCD6}">
      <dgm:prSet/>
      <dgm:spPr/>
      <dgm:t>
        <a:bodyPr/>
        <a:lstStyle/>
        <a:p>
          <a:endParaRPr lang="fr-FR"/>
        </a:p>
      </dgm:t>
    </dgm:pt>
    <dgm:pt modelId="{F18EDA1E-2B6A-44FD-947A-3DFD9798734E}" type="sibTrans" cxnId="{370D61F6-CB3A-4AC8-9238-5B4FEE56FCD6}">
      <dgm:prSet/>
      <dgm:spPr/>
      <dgm:t>
        <a:bodyPr/>
        <a:lstStyle/>
        <a:p>
          <a:endParaRPr lang="fr-FR"/>
        </a:p>
      </dgm:t>
    </dgm:pt>
    <dgm:pt modelId="{E9179BF0-5D41-44CB-9C61-E4A3F05E67A1}">
      <dgm:prSet phldrT="[Texte]"/>
      <dgm:spPr/>
      <dgm:t>
        <a:bodyPr/>
        <a:lstStyle/>
        <a:p>
          <a:r>
            <a:rPr lang="fr-FR" dirty="0"/>
            <a:t>Composante 2</a:t>
          </a:r>
        </a:p>
      </dgm:t>
    </dgm:pt>
    <dgm:pt modelId="{C645016A-C4CF-4CF5-81A1-FE417383F28D}" type="parTrans" cxnId="{44E1A184-5473-4FCB-BBB1-9D35D79B4A82}">
      <dgm:prSet/>
      <dgm:spPr/>
      <dgm:t>
        <a:bodyPr/>
        <a:lstStyle/>
        <a:p>
          <a:endParaRPr lang="fr-FR"/>
        </a:p>
      </dgm:t>
    </dgm:pt>
    <dgm:pt modelId="{570684F8-11D9-4BAD-9E92-4837DFCA4877}" type="sibTrans" cxnId="{44E1A184-5473-4FCB-BBB1-9D35D79B4A82}">
      <dgm:prSet/>
      <dgm:spPr/>
      <dgm:t>
        <a:bodyPr/>
        <a:lstStyle/>
        <a:p>
          <a:endParaRPr lang="fr-FR"/>
        </a:p>
      </dgm:t>
    </dgm:pt>
    <dgm:pt modelId="{4546DF98-1A1A-4DD5-8618-F82884CE3A2B}">
      <dgm:prSet phldrT="[Texte]"/>
      <dgm:spPr/>
      <dgm:t>
        <a:bodyPr/>
        <a:lstStyle/>
        <a:p>
          <a:r>
            <a:rPr lang="fr-FR" dirty="0"/>
            <a:t>3</a:t>
          </a:r>
          <a:r>
            <a:rPr lang="fr-FR" baseline="30000" dirty="0"/>
            <a:t>ème</a:t>
          </a:r>
          <a:r>
            <a:rPr lang="fr-FR" dirty="0"/>
            <a:t> </a:t>
          </a:r>
        </a:p>
      </dgm:t>
    </dgm:pt>
    <dgm:pt modelId="{9DC226B8-C999-410D-BD1E-B8FFD4B5EDAE}" type="parTrans" cxnId="{23141EA8-CD10-4F16-871C-E8CA887F1B6B}">
      <dgm:prSet/>
      <dgm:spPr/>
      <dgm:t>
        <a:bodyPr/>
        <a:lstStyle/>
        <a:p>
          <a:endParaRPr lang="fr-FR"/>
        </a:p>
      </dgm:t>
    </dgm:pt>
    <dgm:pt modelId="{DDA32B90-7D36-418D-A5A1-5F754D3DB783}" type="sibTrans" cxnId="{23141EA8-CD10-4F16-871C-E8CA887F1B6B}">
      <dgm:prSet/>
      <dgm:spPr/>
      <dgm:t>
        <a:bodyPr/>
        <a:lstStyle/>
        <a:p>
          <a:endParaRPr lang="fr-FR"/>
        </a:p>
      </dgm:t>
    </dgm:pt>
    <dgm:pt modelId="{57282B02-532B-4E51-BD84-D10B0B785664}">
      <dgm:prSet phldrT="[Texte]"/>
      <dgm:spPr/>
      <dgm:t>
        <a:bodyPr/>
        <a:lstStyle/>
        <a:p>
          <a:r>
            <a:rPr lang="fr-FR" dirty="0"/>
            <a:t>5</a:t>
          </a:r>
          <a:r>
            <a:rPr lang="fr-FR" baseline="30000" dirty="0"/>
            <a:t>ème</a:t>
          </a:r>
          <a:r>
            <a:rPr lang="fr-FR" dirty="0"/>
            <a:t> </a:t>
          </a:r>
        </a:p>
      </dgm:t>
    </dgm:pt>
    <dgm:pt modelId="{5BA2EC0C-41F3-4D68-885B-D930104BB5B6}" type="parTrans" cxnId="{DD1A1212-DCF9-45BF-AF9B-756409E01A33}">
      <dgm:prSet/>
      <dgm:spPr/>
      <dgm:t>
        <a:bodyPr/>
        <a:lstStyle/>
        <a:p>
          <a:endParaRPr lang="fr-FR"/>
        </a:p>
      </dgm:t>
    </dgm:pt>
    <dgm:pt modelId="{9FB5D51C-B919-4C69-8D74-FAB38F59B66F}" type="sibTrans" cxnId="{DD1A1212-DCF9-45BF-AF9B-756409E01A33}">
      <dgm:prSet/>
      <dgm:spPr/>
      <dgm:t>
        <a:bodyPr/>
        <a:lstStyle/>
        <a:p>
          <a:endParaRPr lang="fr-FR"/>
        </a:p>
      </dgm:t>
    </dgm:pt>
    <dgm:pt modelId="{17A85BD6-6CFB-42D9-BCAD-9202CD404386}">
      <dgm:prSet phldrT="[Texte]"/>
      <dgm:spPr/>
      <dgm:t>
        <a:bodyPr/>
        <a:lstStyle/>
        <a:p>
          <a:r>
            <a:rPr lang="fr-FR" dirty="0"/>
            <a:t>3ème</a:t>
          </a:r>
        </a:p>
      </dgm:t>
    </dgm:pt>
    <dgm:pt modelId="{B38A0E50-E490-4714-B081-1F2DE599141D}" type="parTrans" cxnId="{F42D2C12-09CE-437A-8C3B-C5DD0A4A8C73}">
      <dgm:prSet/>
      <dgm:spPr/>
      <dgm:t>
        <a:bodyPr/>
        <a:lstStyle/>
        <a:p>
          <a:endParaRPr lang="fr-FR"/>
        </a:p>
      </dgm:t>
    </dgm:pt>
    <dgm:pt modelId="{A1ABD5D9-464B-4DB6-9732-0E7DEA698F6B}" type="sibTrans" cxnId="{F42D2C12-09CE-437A-8C3B-C5DD0A4A8C73}">
      <dgm:prSet/>
      <dgm:spPr/>
      <dgm:t>
        <a:bodyPr/>
        <a:lstStyle/>
        <a:p>
          <a:endParaRPr lang="fr-FR"/>
        </a:p>
      </dgm:t>
    </dgm:pt>
    <dgm:pt modelId="{07C2E355-C9F7-486A-842A-A9CE3BF8E9AE}">
      <dgm:prSet phldrT="[Texte]"/>
      <dgm:spPr/>
      <dgm:t>
        <a:bodyPr/>
        <a:lstStyle/>
        <a:p>
          <a:r>
            <a:rPr lang="fr-FR" dirty="0"/>
            <a:t>4ème</a:t>
          </a:r>
        </a:p>
      </dgm:t>
    </dgm:pt>
    <dgm:pt modelId="{4E312CC8-E956-4189-B2E0-12A0C8A010D5}" type="parTrans" cxnId="{59909BF9-679D-4904-A9DE-8F16BEC31FCE}">
      <dgm:prSet/>
      <dgm:spPr/>
      <dgm:t>
        <a:bodyPr/>
        <a:lstStyle/>
        <a:p>
          <a:endParaRPr lang="fr-FR"/>
        </a:p>
      </dgm:t>
    </dgm:pt>
    <dgm:pt modelId="{ACCB7185-8AC4-44C0-81A2-398105105F69}" type="sibTrans" cxnId="{59909BF9-679D-4904-A9DE-8F16BEC31FCE}">
      <dgm:prSet/>
      <dgm:spPr/>
      <dgm:t>
        <a:bodyPr/>
        <a:lstStyle/>
        <a:p>
          <a:endParaRPr lang="fr-FR"/>
        </a:p>
      </dgm:t>
    </dgm:pt>
    <dgm:pt modelId="{0C258A1E-658A-4932-A0E5-17F34C956E4B}" type="pres">
      <dgm:prSet presAssocID="{44BEFE48-6B83-4583-AF86-F1FB2D57A70C}" presName="diagram" presStyleCnt="0">
        <dgm:presLayoutVars>
          <dgm:chPref val="1"/>
          <dgm:dir/>
          <dgm:animOne val="branch"/>
          <dgm:animLvl val="lvl"/>
          <dgm:resizeHandles val="exact"/>
        </dgm:presLayoutVars>
      </dgm:prSet>
      <dgm:spPr/>
    </dgm:pt>
    <dgm:pt modelId="{581833BA-CE4E-495D-90DA-60A308347B5E}" type="pres">
      <dgm:prSet presAssocID="{AA089B61-0D10-498C-97A8-CD6E69A08263}" presName="root1" presStyleCnt="0"/>
      <dgm:spPr/>
    </dgm:pt>
    <dgm:pt modelId="{0DE21DA0-490F-4E60-99EE-45132A60D223}" type="pres">
      <dgm:prSet presAssocID="{AA089B61-0D10-498C-97A8-CD6E69A08263}" presName="LevelOneTextNode" presStyleLbl="node0" presStyleIdx="0" presStyleCnt="1">
        <dgm:presLayoutVars>
          <dgm:chPref val="3"/>
        </dgm:presLayoutVars>
      </dgm:prSet>
      <dgm:spPr/>
    </dgm:pt>
    <dgm:pt modelId="{F5952AC2-237D-4F9F-87AB-53BE61278975}" type="pres">
      <dgm:prSet presAssocID="{AA089B61-0D10-498C-97A8-CD6E69A08263}" presName="level2hierChild" presStyleCnt="0"/>
      <dgm:spPr/>
    </dgm:pt>
    <dgm:pt modelId="{133B45C3-8FA0-4BA0-A103-A9F8AA56CE66}" type="pres">
      <dgm:prSet presAssocID="{6FC160F5-A244-4383-BE9F-45DB0ED0E30B}" presName="conn2-1" presStyleLbl="parChTrans1D2" presStyleIdx="0" presStyleCnt="2"/>
      <dgm:spPr/>
    </dgm:pt>
    <dgm:pt modelId="{CCFA0069-9028-422A-8B7C-A91A62A3BA5A}" type="pres">
      <dgm:prSet presAssocID="{6FC160F5-A244-4383-BE9F-45DB0ED0E30B}" presName="connTx" presStyleLbl="parChTrans1D2" presStyleIdx="0" presStyleCnt="2"/>
      <dgm:spPr/>
    </dgm:pt>
    <dgm:pt modelId="{38B844C6-9F20-41F0-AE7B-60A0C5A13AB7}" type="pres">
      <dgm:prSet presAssocID="{16C3FFEB-FD2D-4A42-9190-DFE33D2EB3F2}" presName="root2" presStyleCnt="0"/>
      <dgm:spPr/>
    </dgm:pt>
    <dgm:pt modelId="{76646205-73F6-4CDC-83BF-999B65DF292B}" type="pres">
      <dgm:prSet presAssocID="{16C3FFEB-FD2D-4A42-9190-DFE33D2EB3F2}" presName="LevelTwoTextNode" presStyleLbl="node2" presStyleIdx="0" presStyleCnt="2">
        <dgm:presLayoutVars>
          <dgm:chPref val="3"/>
        </dgm:presLayoutVars>
      </dgm:prSet>
      <dgm:spPr/>
    </dgm:pt>
    <dgm:pt modelId="{BF711DF0-A2F0-457B-9B0B-56D402F4B054}" type="pres">
      <dgm:prSet presAssocID="{16C3FFEB-FD2D-4A42-9190-DFE33D2EB3F2}" presName="level3hierChild" presStyleCnt="0"/>
      <dgm:spPr/>
    </dgm:pt>
    <dgm:pt modelId="{054B0112-A750-41D5-9794-15E053BAFFA1}" type="pres">
      <dgm:prSet presAssocID="{B82FB257-D7C3-4EE3-955B-67C10D8E2AB2}" presName="conn2-1" presStyleLbl="parChTrans1D3" presStyleIdx="0" presStyleCnt="6"/>
      <dgm:spPr/>
    </dgm:pt>
    <dgm:pt modelId="{9847178C-0835-4C3C-89A5-B1BB8DF68197}" type="pres">
      <dgm:prSet presAssocID="{B82FB257-D7C3-4EE3-955B-67C10D8E2AB2}" presName="connTx" presStyleLbl="parChTrans1D3" presStyleIdx="0" presStyleCnt="6"/>
      <dgm:spPr/>
    </dgm:pt>
    <dgm:pt modelId="{E904FFB4-081B-446D-BF8C-172899AE5349}" type="pres">
      <dgm:prSet presAssocID="{468D9A76-DC73-44C5-83FC-1F075B26EF0F}" presName="root2" presStyleCnt="0"/>
      <dgm:spPr/>
    </dgm:pt>
    <dgm:pt modelId="{3E9E0BD6-9B0F-48A3-818F-B4618D8C855F}" type="pres">
      <dgm:prSet presAssocID="{468D9A76-DC73-44C5-83FC-1F075B26EF0F}" presName="LevelTwoTextNode" presStyleLbl="node3" presStyleIdx="0" presStyleCnt="6">
        <dgm:presLayoutVars>
          <dgm:chPref val="3"/>
        </dgm:presLayoutVars>
      </dgm:prSet>
      <dgm:spPr/>
    </dgm:pt>
    <dgm:pt modelId="{6478383D-1900-4B60-9871-1808CE95AB6F}" type="pres">
      <dgm:prSet presAssocID="{468D9A76-DC73-44C5-83FC-1F075B26EF0F}" presName="level3hierChild" presStyleCnt="0"/>
      <dgm:spPr/>
    </dgm:pt>
    <dgm:pt modelId="{5247452F-7028-49B2-92BC-2097135DF4B5}" type="pres">
      <dgm:prSet presAssocID="{5F88F786-71C7-4880-8A3A-A5C5AE29C2FB}" presName="conn2-1" presStyleLbl="parChTrans1D3" presStyleIdx="1" presStyleCnt="6"/>
      <dgm:spPr/>
    </dgm:pt>
    <dgm:pt modelId="{B18FDF00-D2F4-477E-94C5-4C7EA8183307}" type="pres">
      <dgm:prSet presAssocID="{5F88F786-71C7-4880-8A3A-A5C5AE29C2FB}" presName="connTx" presStyleLbl="parChTrans1D3" presStyleIdx="1" presStyleCnt="6"/>
      <dgm:spPr/>
    </dgm:pt>
    <dgm:pt modelId="{EDB1D46E-FB59-4FB3-B331-2A115F4CD66C}" type="pres">
      <dgm:prSet presAssocID="{217C6998-4748-4999-BB7F-6EA97C01B382}" presName="root2" presStyleCnt="0"/>
      <dgm:spPr/>
    </dgm:pt>
    <dgm:pt modelId="{AEEA41EF-A0BE-44B8-92C4-5CB0F801B720}" type="pres">
      <dgm:prSet presAssocID="{217C6998-4748-4999-BB7F-6EA97C01B382}" presName="LevelTwoTextNode" presStyleLbl="node3" presStyleIdx="1" presStyleCnt="6">
        <dgm:presLayoutVars>
          <dgm:chPref val="3"/>
        </dgm:presLayoutVars>
      </dgm:prSet>
      <dgm:spPr/>
    </dgm:pt>
    <dgm:pt modelId="{90E2E065-BBA8-4093-8B0A-5270878BF94B}" type="pres">
      <dgm:prSet presAssocID="{217C6998-4748-4999-BB7F-6EA97C01B382}" presName="level3hierChild" presStyleCnt="0"/>
      <dgm:spPr/>
    </dgm:pt>
    <dgm:pt modelId="{A30865CB-9C0E-4693-97C2-DB1760B869DC}" type="pres">
      <dgm:prSet presAssocID="{9DC226B8-C999-410D-BD1E-B8FFD4B5EDAE}" presName="conn2-1" presStyleLbl="parChTrans1D3" presStyleIdx="2" presStyleCnt="6"/>
      <dgm:spPr/>
    </dgm:pt>
    <dgm:pt modelId="{E51F4947-4887-42FE-BBA2-2959F8656F5A}" type="pres">
      <dgm:prSet presAssocID="{9DC226B8-C999-410D-BD1E-B8FFD4B5EDAE}" presName="connTx" presStyleLbl="parChTrans1D3" presStyleIdx="2" presStyleCnt="6"/>
      <dgm:spPr/>
    </dgm:pt>
    <dgm:pt modelId="{73DF17C0-93B7-4536-A6FB-EA62B3D54020}" type="pres">
      <dgm:prSet presAssocID="{4546DF98-1A1A-4DD5-8618-F82884CE3A2B}" presName="root2" presStyleCnt="0"/>
      <dgm:spPr/>
    </dgm:pt>
    <dgm:pt modelId="{EE88162C-69E9-4AAE-ACD3-02A809C40A4F}" type="pres">
      <dgm:prSet presAssocID="{4546DF98-1A1A-4DD5-8618-F82884CE3A2B}" presName="LevelTwoTextNode" presStyleLbl="node3" presStyleIdx="2" presStyleCnt="6">
        <dgm:presLayoutVars>
          <dgm:chPref val="3"/>
        </dgm:presLayoutVars>
      </dgm:prSet>
      <dgm:spPr/>
    </dgm:pt>
    <dgm:pt modelId="{FA6DF0A5-A240-4569-9451-BF609BBB4B23}" type="pres">
      <dgm:prSet presAssocID="{4546DF98-1A1A-4DD5-8618-F82884CE3A2B}" presName="level3hierChild" presStyleCnt="0"/>
      <dgm:spPr/>
    </dgm:pt>
    <dgm:pt modelId="{6212793C-9399-4065-A684-1BF8C6E012C5}" type="pres">
      <dgm:prSet presAssocID="{C645016A-C4CF-4CF5-81A1-FE417383F28D}" presName="conn2-1" presStyleLbl="parChTrans1D2" presStyleIdx="1" presStyleCnt="2"/>
      <dgm:spPr/>
    </dgm:pt>
    <dgm:pt modelId="{4588BBEF-F89F-4FB8-A188-EE246D2ABBA8}" type="pres">
      <dgm:prSet presAssocID="{C645016A-C4CF-4CF5-81A1-FE417383F28D}" presName="connTx" presStyleLbl="parChTrans1D2" presStyleIdx="1" presStyleCnt="2"/>
      <dgm:spPr/>
    </dgm:pt>
    <dgm:pt modelId="{33B36B4D-EF10-4173-8A51-23D6BFA527EE}" type="pres">
      <dgm:prSet presAssocID="{E9179BF0-5D41-44CB-9C61-E4A3F05E67A1}" presName="root2" presStyleCnt="0"/>
      <dgm:spPr/>
    </dgm:pt>
    <dgm:pt modelId="{C2D9F627-3A18-425A-8660-82479CEC05CC}" type="pres">
      <dgm:prSet presAssocID="{E9179BF0-5D41-44CB-9C61-E4A3F05E67A1}" presName="LevelTwoTextNode" presStyleLbl="node2" presStyleIdx="1" presStyleCnt="2">
        <dgm:presLayoutVars>
          <dgm:chPref val="3"/>
        </dgm:presLayoutVars>
      </dgm:prSet>
      <dgm:spPr/>
    </dgm:pt>
    <dgm:pt modelId="{A708BE70-9BFF-4EFB-A1C6-C2934EA1E5FB}" type="pres">
      <dgm:prSet presAssocID="{E9179BF0-5D41-44CB-9C61-E4A3F05E67A1}" presName="level3hierChild" presStyleCnt="0"/>
      <dgm:spPr/>
    </dgm:pt>
    <dgm:pt modelId="{91CD9FC7-63D9-4249-8804-CE576C5CB516}" type="pres">
      <dgm:prSet presAssocID="{5BA2EC0C-41F3-4D68-885B-D930104BB5B6}" presName="conn2-1" presStyleLbl="parChTrans1D3" presStyleIdx="3" presStyleCnt="6"/>
      <dgm:spPr/>
    </dgm:pt>
    <dgm:pt modelId="{6EA64AE5-4D21-405D-A410-7E12CC58B2D0}" type="pres">
      <dgm:prSet presAssocID="{5BA2EC0C-41F3-4D68-885B-D930104BB5B6}" presName="connTx" presStyleLbl="parChTrans1D3" presStyleIdx="3" presStyleCnt="6"/>
      <dgm:spPr/>
    </dgm:pt>
    <dgm:pt modelId="{ECD4BD34-7667-4AA3-BE5D-E1CEE41A8ED4}" type="pres">
      <dgm:prSet presAssocID="{57282B02-532B-4E51-BD84-D10B0B785664}" presName="root2" presStyleCnt="0"/>
      <dgm:spPr/>
    </dgm:pt>
    <dgm:pt modelId="{91A56D89-DBAD-4B19-B203-ACC7B37B2D7F}" type="pres">
      <dgm:prSet presAssocID="{57282B02-532B-4E51-BD84-D10B0B785664}" presName="LevelTwoTextNode" presStyleLbl="node3" presStyleIdx="3" presStyleCnt="6">
        <dgm:presLayoutVars>
          <dgm:chPref val="3"/>
        </dgm:presLayoutVars>
      </dgm:prSet>
      <dgm:spPr/>
    </dgm:pt>
    <dgm:pt modelId="{EAB9475D-D2A2-46CA-BE23-13D8ABE040DC}" type="pres">
      <dgm:prSet presAssocID="{57282B02-532B-4E51-BD84-D10B0B785664}" presName="level3hierChild" presStyleCnt="0"/>
      <dgm:spPr/>
    </dgm:pt>
    <dgm:pt modelId="{01D2003A-63D9-44BD-BF94-F28620A90697}" type="pres">
      <dgm:prSet presAssocID="{4E312CC8-E956-4189-B2E0-12A0C8A010D5}" presName="conn2-1" presStyleLbl="parChTrans1D3" presStyleIdx="4" presStyleCnt="6"/>
      <dgm:spPr/>
    </dgm:pt>
    <dgm:pt modelId="{F443CBBC-4066-4E70-A69C-716239C7E46A}" type="pres">
      <dgm:prSet presAssocID="{4E312CC8-E956-4189-B2E0-12A0C8A010D5}" presName="connTx" presStyleLbl="parChTrans1D3" presStyleIdx="4" presStyleCnt="6"/>
      <dgm:spPr/>
    </dgm:pt>
    <dgm:pt modelId="{791693F9-55B4-4D35-93D3-1043C56263AF}" type="pres">
      <dgm:prSet presAssocID="{07C2E355-C9F7-486A-842A-A9CE3BF8E9AE}" presName="root2" presStyleCnt="0"/>
      <dgm:spPr/>
    </dgm:pt>
    <dgm:pt modelId="{6898E29F-EC3A-4DDB-8BB4-B0A8F6D35D34}" type="pres">
      <dgm:prSet presAssocID="{07C2E355-C9F7-486A-842A-A9CE3BF8E9AE}" presName="LevelTwoTextNode" presStyleLbl="node3" presStyleIdx="4" presStyleCnt="6">
        <dgm:presLayoutVars>
          <dgm:chPref val="3"/>
        </dgm:presLayoutVars>
      </dgm:prSet>
      <dgm:spPr/>
    </dgm:pt>
    <dgm:pt modelId="{B296B6A9-E878-4312-9400-741AAF652595}" type="pres">
      <dgm:prSet presAssocID="{07C2E355-C9F7-486A-842A-A9CE3BF8E9AE}" presName="level3hierChild" presStyleCnt="0"/>
      <dgm:spPr/>
    </dgm:pt>
    <dgm:pt modelId="{9F81D5A9-751B-4BF3-BC19-C9DA0E830640}" type="pres">
      <dgm:prSet presAssocID="{B38A0E50-E490-4714-B081-1F2DE599141D}" presName="conn2-1" presStyleLbl="parChTrans1D3" presStyleIdx="5" presStyleCnt="6"/>
      <dgm:spPr/>
    </dgm:pt>
    <dgm:pt modelId="{B875DAE4-8585-473E-AAA1-912F15DC45E2}" type="pres">
      <dgm:prSet presAssocID="{B38A0E50-E490-4714-B081-1F2DE599141D}" presName="connTx" presStyleLbl="parChTrans1D3" presStyleIdx="5" presStyleCnt="6"/>
      <dgm:spPr/>
    </dgm:pt>
    <dgm:pt modelId="{F91AC2F8-B1E8-4EB4-9596-1FD8BCED37C9}" type="pres">
      <dgm:prSet presAssocID="{17A85BD6-6CFB-42D9-BCAD-9202CD404386}" presName="root2" presStyleCnt="0"/>
      <dgm:spPr/>
    </dgm:pt>
    <dgm:pt modelId="{E2CE304D-6833-4276-8B45-E0434ECFE3C0}" type="pres">
      <dgm:prSet presAssocID="{17A85BD6-6CFB-42D9-BCAD-9202CD404386}" presName="LevelTwoTextNode" presStyleLbl="node3" presStyleIdx="5" presStyleCnt="6">
        <dgm:presLayoutVars>
          <dgm:chPref val="3"/>
        </dgm:presLayoutVars>
      </dgm:prSet>
      <dgm:spPr/>
    </dgm:pt>
    <dgm:pt modelId="{430B2742-628E-45FB-BCEC-0DBE2A23B22A}" type="pres">
      <dgm:prSet presAssocID="{17A85BD6-6CFB-42D9-BCAD-9202CD404386}" presName="level3hierChild" presStyleCnt="0"/>
      <dgm:spPr/>
    </dgm:pt>
  </dgm:ptLst>
  <dgm:cxnLst>
    <dgm:cxn modelId="{12B38306-CAED-473A-9AE1-DA4D5486E673}" type="presOf" srcId="{4E312CC8-E956-4189-B2E0-12A0C8A010D5}" destId="{01D2003A-63D9-44BD-BF94-F28620A90697}" srcOrd="0" destOrd="0" presId="urn:microsoft.com/office/officeart/2005/8/layout/hierarchy2"/>
    <dgm:cxn modelId="{E765DE09-EEE6-443D-B4D1-80B2E6272B81}" type="presOf" srcId="{B38A0E50-E490-4714-B081-1F2DE599141D}" destId="{9F81D5A9-751B-4BF3-BC19-C9DA0E830640}" srcOrd="0" destOrd="0" presId="urn:microsoft.com/office/officeart/2005/8/layout/hierarchy2"/>
    <dgm:cxn modelId="{DD1A1212-DCF9-45BF-AF9B-756409E01A33}" srcId="{E9179BF0-5D41-44CB-9C61-E4A3F05E67A1}" destId="{57282B02-532B-4E51-BD84-D10B0B785664}" srcOrd="0" destOrd="0" parTransId="{5BA2EC0C-41F3-4D68-885B-D930104BB5B6}" sibTransId="{9FB5D51C-B919-4C69-8D74-FAB38F59B66F}"/>
    <dgm:cxn modelId="{F42D2C12-09CE-437A-8C3B-C5DD0A4A8C73}" srcId="{E9179BF0-5D41-44CB-9C61-E4A3F05E67A1}" destId="{17A85BD6-6CFB-42D9-BCAD-9202CD404386}" srcOrd="2" destOrd="0" parTransId="{B38A0E50-E490-4714-B081-1F2DE599141D}" sibTransId="{A1ABD5D9-464B-4DB6-9732-0E7DEA698F6B}"/>
    <dgm:cxn modelId="{525D2416-15A5-4C3C-B67E-365031B9AE47}" type="presOf" srcId="{B82FB257-D7C3-4EE3-955B-67C10D8E2AB2}" destId="{054B0112-A750-41D5-9794-15E053BAFFA1}" srcOrd="0" destOrd="0" presId="urn:microsoft.com/office/officeart/2005/8/layout/hierarchy2"/>
    <dgm:cxn modelId="{12F56919-E8FA-4F5F-90F3-D7A581EF71F5}" type="presOf" srcId="{4E312CC8-E956-4189-B2E0-12A0C8A010D5}" destId="{F443CBBC-4066-4E70-A69C-716239C7E46A}" srcOrd="1" destOrd="0" presId="urn:microsoft.com/office/officeart/2005/8/layout/hierarchy2"/>
    <dgm:cxn modelId="{61800328-677B-47ED-9444-BC67C70A9455}" type="presOf" srcId="{16C3FFEB-FD2D-4A42-9190-DFE33D2EB3F2}" destId="{76646205-73F6-4CDC-83BF-999B65DF292B}" srcOrd="0" destOrd="0" presId="urn:microsoft.com/office/officeart/2005/8/layout/hierarchy2"/>
    <dgm:cxn modelId="{50A22B3D-E20A-48F9-A480-FE950C0D9A62}" type="presOf" srcId="{44BEFE48-6B83-4583-AF86-F1FB2D57A70C}" destId="{0C258A1E-658A-4932-A0E5-17F34C956E4B}" srcOrd="0" destOrd="0" presId="urn:microsoft.com/office/officeart/2005/8/layout/hierarchy2"/>
    <dgm:cxn modelId="{4528023E-472C-403D-9B3F-56908DEC89D1}" type="presOf" srcId="{5BA2EC0C-41F3-4D68-885B-D930104BB5B6}" destId="{6EA64AE5-4D21-405D-A410-7E12CC58B2D0}" srcOrd="1" destOrd="0" presId="urn:microsoft.com/office/officeart/2005/8/layout/hierarchy2"/>
    <dgm:cxn modelId="{4D72AF5C-E661-4E5E-BF6D-57E779523963}" type="presOf" srcId="{C645016A-C4CF-4CF5-81A1-FE417383F28D}" destId="{4588BBEF-F89F-4FB8-A188-EE246D2ABBA8}" srcOrd="1" destOrd="0" presId="urn:microsoft.com/office/officeart/2005/8/layout/hierarchy2"/>
    <dgm:cxn modelId="{972EB962-3044-4AE7-9763-75A33B77A97F}" type="presOf" srcId="{5F88F786-71C7-4880-8A3A-A5C5AE29C2FB}" destId="{5247452F-7028-49B2-92BC-2097135DF4B5}" srcOrd="0" destOrd="0" presId="urn:microsoft.com/office/officeart/2005/8/layout/hierarchy2"/>
    <dgm:cxn modelId="{428EBD68-CF89-4A66-84C8-6AA4C7549F8F}" type="presOf" srcId="{6FC160F5-A244-4383-BE9F-45DB0ED0E30B}" destId="{133B45C3-8FA0-4BA0-A103-A9F8AA56CE66}" srcOrd="0" destOrd="0" presId="urn:microsoft.com/office/officeart/2005/8/layout/hierarchy2"/>
    <dgm:cxn modelId="{83F32350-7EDC-4F02-96DB-4C862DF4DB6D}" type="presOf" srcId="{E9179BF0-5D41-44CB-9C61-E4A3F05E67A1}" destId="{C2D9F627-3A18-425A-8660-82479CEC05CC}" srcOrd="0" destOrd="0" presId="urn:microsoft.com/office/officeart/2005/8/layout/hierarchy2"/>
    <dgm:cxn modelId="{33324355-A6EA-4589-9492-D880A9DE5228}" type="presOf" srcId="{4546DF98-1A1A-4DD5-8618-F82884CE3A2B}" destId="{EE88162C-69E9-4AAE-ACD3-02A809C40A4F}" srcOrd="0" destOrd="0" presId="urn:microsoft.com/office/officeart/2005/8/layout/hierarchy2"/>
    <dgm:cxn modelId="{AEC3CA56-727A-498D-8241-31955E32833E}" type="presOf" srcId="{AA089B61-0D10-498C-97A8-CD6E69A08263}" destId="{0DE21DA0-490F-4E60-99EE-45132A60D223}" srcOrd="0" destOrd="0" presId="urn:microsoft.com/office/officeart/2005/8/layout/hierarchy2"/>
    <dgm:cxn modelId="{ADDC8E79-371D-4316-9637-67AFE47D1864}" type="presOf" srcId="{57282B02-532B-4E51-BD84-D10B0B785664}" destId="{91A56D89-DBAD-4B19-B203-ACC7B37B2D7F}" srcOrd="0" destOrd="0" presId="urn:microsoft.com/office/officeart/2005/8/layout/hierarchy2"/>
    <dgm:cxn modelId="{1BC90D83-C6BC-4E49-AE2C-20735C1A7714}" type="presOf" srcId="{5F88F786-71C7-4880-8A3A-A5C5AE29C2FB}" destId="{B18FDF00-D2F4-477E-94C5-4C7EA8183307}" srcOrd="1" destOrd="0" presId="urn:microsoft.com/office/officeart/2005/8/layout/hierarchy2"/>
    <dgm:cxn modelId="{44E1A184-5473-4FCB-BBB1-9D35D79B4A82}" srcId="{AA089B61-0D10-498C-97A8-CD6E69A08263}" destId="{E9179BF0-5D41-44CB-9C61-E4A3F05E67A1}" srcOrd="1" destOrd="0" parTransId="{C645016A-C4CF-4CF5-81A1-FE417383F28D}" sibTransId="{570684F8-11D9-4BAD-9E92-4837DFCA4877}"/>
    <dgm:cxn modelId="{B8DAE891-0696-4898-A08F-F9084B5B664F}" type="presOf" srcId="{C645016A-C4CF-4CF5-81A1-FE417383F28D}" destId="{6212793C-9399-4065-A684-1BF8C6E012C5}" srcOrd="0" destOrd="0" presId="urn:microsoft.com/office/officeart/2005/8/layout/hierarchy2"/>
    <dgm:cxn modelId="{90C79297-E734-4D75-93C1-42C0F254708F}" srcId="{44BEFE48-6B83-4583-AF86-F1FB2D57A70C}" destId="{AA089B61-0D10-498C-97A8-CD6E69A08263}" srcOrd="0" destOrd="0" parTransId="{E65FAEFE-418C-4060-A173-932ADE69C8F7}" sibTransId="{95C474DE-106F-4900-801B-61B07874F054}"/>
    <dgm:cxn modelId="{39F4799F-DC71-4864-832A-39D5E6285BB3}" type="presOf" srcId="{217C6998-4748-4999-BB7F-6EA97C01B382}" destId="{AEEA41EF-A0BE-44B8-92C4-5CB0F801B720}" srcOrd="0" destOrd="0" presId="urn:microsoft.com/office/officeart/2005/8/layout/hierarchy2"/>
    <dgm:cxn modelId="{AC8B8F9F-4D77-4877-9A8D-F5F1FF240F06}" type="presOf" srcId="{5BA2EC0C-41F3-4D68-885B-D930104BB5B6}" destId="{91CD9FC7-63D9-4249-8804-CE576C5CB516}" srcOrd="0" destOrd="0" presId="urn:microsoft.com/office/officeart/2005/8/layout/hierarchy2"/>
    <dgm:cxn modelId="{239CC2A0-3C12-442C-9BE3-FCA928DCE5B9}" type="presOf" srcId="{17A85BD6-6CFB-42D9-BCAD-9202CD404386}" destId="{E2CE304D-6833-4276-8B45-E0434ECFE3C0}" srcOrd="0" destOrd="0" presId="urn:microsoft.com/office/officeart/2005/8/layout/hierarchy2"/>
    <dgm:cxn modelId="{23141EA8-CD10-4F16-871C-E8CA887F1B6B}" srcId="{16C3FFEB-FD2D-4A42-9190-DFE33D2EB3F2}" destId="{4546DF98-1A1A-4DD5-8618-F82884CE3A2B}" srcOrd="2" destOrd="0" parTransId="{9DC226B8-C999-410D-BD1E-B8FFD4B5EDAE}" sibTransId="{DDA32B90-7D36-418D-A5A1-5F754D3DB783}"/>
    <dgm:cxn modelId="{86E978B5-C2F7-4B7E-939D-1B1577B91A6D}" type="presOf" srcId="{9DC226B8-C999-410D-BD1E-B8FFD4B5EDAE}" destId="{A30865CB-9C0E-4693-97C2-DB1760B869DC}" srcOrd="0" destOrd="0" presId="urn:microsoft.com/office/officeart/2005/8/layout/hierarchy2"/>
    <dgm:cxn modelId="{184CB8B5-DFD6-4274-BD60-E13B27FB7080}" srcId="{16C3FFEB-FD2D-4A42-9190-DFE33D2EB3F2}" destId="{468D9A76-DC73-44C5-83FC-1F075B26EF0F}" srcOrd="0" destOrd="0" parTransId="{B82FB257-D7C3-4EE3-955B-67C10D8E2AB2}" sibTransId="{36B0022D-BD3D-4F15-9391-02DA7E606C2F}"/>
    <dgm:cxn modelId="{36D913BD-C59F-4A64-B1AC-8AF6C38AE30D}" type="presOf" srcId="{9DC226B8-C999-410D-BD1E-B8FFD4B5EDAE}" destId="{E51F4947-4887-42FE-BBA2-2959F8656F5A}" srcOrd="1" destOrd="0" presId="urn:microsoft.com/office/officeart/2005/8/layout/hierarchy2"/>
    <dgm:cxn modelId="{A7E91EC5-50A6-48EB-AE23-AA3C03E9F931}" type="presOf" srcId="{07C2E355-C9F7-486A-842A-A9CE3BF8E9AE}" destId="{6898E29F-EC3A-4DDB-8BB4-B0A8F6D35D34}" srcOrd="0" destOrd="0" presId="urn:microsoft.com/office/officeart/2005/8/layout/hierarchy2"/>
    <dgm:cxn modelId="{972F39D5-449F-4996-B1FD-A37BA092C119}" type="presOf" srcId="{6FC160F5-A244-4383-BE9F-45DB0ED0E30B}" destId="{CCFA0069-9028-422A-8B7C-A91A62A3BA5A}" srcOrd="1" destOrd="0" presId="urn:microsoft.com/office/officeart/2005/8/layout/hierarchy2"/>
    <dgm:cxn modelId="{3DB35AE8-2437-4466-A5F2-C0297892580F}" type="presOf" srcId="{468D9A76-DC73-44C5-83FC-1F075B26EF0F}" destId="{3E9E0BD6-9B0F-48A3-818F-B4618D8C855F}" srcOrd="0" destOrd="0" presId="urn:microsoft.com/office/officeart/2005/8/layout/hierarchy2"/>
    <dgm:cxn modelId="{47CD27EC-F0C0-4722-8C07-2A5FB928DF81}" srcId="{AA089B61-0D10-498C-97A8-CD6E69A08263}" destId="{16C3FFEB-FD2D-4A42-9190-DFE33D2EB3F2}" srcOrd="0" destOrd="0" parTransId="{6FC160F5-A244-4383-BE9F-45DB0ED0E30B}" sibTransId="{E9442952-51F7-4FB0-9AB9-B8E9452A3A2C}"/>
    <dgm:cxn modelId="{F0BCBDEE-CF3D-42F6-8873-956D93074E35}" type="presOf" srcId="{B38A0E50-E490-4714-B081-1F2DE599141D}" destId="{B875DAE4-8585-473E-AAA1-912F15DC45E2}" srcOrd="1" destOrd="0" presId="urn:microsoft.com/office/officeart/2005/8/layout/hierarchy2"/>
    <dgm:cxn modelId="{84C9AAF3-7DD9-4CDE-BCB0-CBBB98A3C933}" type="presOf" srcId="{B82FB257-D7C3-4EE3-955B-67C10D8E2AB2}" destId="{9847178C-0835-4C3C-89A5-B1BB8DF68197}" srcOrd="1" destOrd="0" presId="urn:microsoft.com/office/officeart/2005/8/layout/hierarchy2"/>
    <dgm:cxn modelId="{370D61F6-CB3A-4AC8-9238-5B4FEE56FCD6}" srcId="{16C3FFEB-FD2D-4A42-9190-DFE33D2EB3F2}" destId="{217C6998-4748-4999-BB7F-6EA97C01B382}" srcOrd="1" destOrd="0" parTransId="{5F88F786-71C7-4880-8A3A-A5C5AE29C2FB}" sibTransId="{F18EDA1E-2B6A-44FD-947A-3DFD9798734E}"/>
    <dgm:cxn modelId="{59909BF9-679D-4904-A9DE-8F16BEC31FCE}" srcId="{E9179BF0-5D41-44CB-9C61-E4A3F05E67A1}" destId="{07C2E355-C9F7-486A-842A-A9CE3BF8E9AE}" srcOrd="1" destOrd="0" parTransId="{4E312CC8-E956-4189-B2E0-12A0C8A010D5}" sibTransId="{ACCB7185-8AC4-44C0-81A2-398105105F69}"/>
    <dgm:cxn modelId="{9A4E436B-62FF-434F-A93F-F781C5FD1574}" type="presParOf" srcId="{0C258A1E-658A-4932-A0E5-17F34C956E4B}" destId="{581833BA-CE4E-495D-90DA-60A308347B5E}" srcOrd="0" destOrd="0" presId="urn:microsoft.com/office/officeart/2005/8/layout/hierarchy2"/>
    <dgm:cxn modelId="{21543962-67B2-47D0-920F-D82F56FCAD26}" type="presParOf" srcId="{581833BA-CE4E-495D-90DA-60A308347B5E}" destId="{0DE21DA0-490F-4E60-99EE-45132A60D223}" srcOrd="0" destOrd="0" presId="urn:microsoft.com/office/officeart/2005/8/layout/hierarchy2"/>
    <dgm:cxn modelId="{2526B97A-8B20-4D10-BAA5-B6D4DBDA8759}" type="presParOf" srcId="{581833BA-CE4E-495D-90DA-60A308347B5E}" destId="{F5952AC2-237D-4F9F-87AB-53BE61278975}" srcOrd="1" destOrd="0" presId="urn:microsoft.com/office/officeart/2005/8/layout/hierarchy2"/>
    <dgm:cxn modelId="{A12D209D-5F1D-412E-9DCC-B19E2DCF0B66}" type="presParOf" srcId="{F5952AC2-237D-4F9F-87AB-53BE61278975}" destId="{133B45C3-8FA0-4BA0-A103-A9F8AA56CE66}" srcOrd="0" destOrd="0" presId="urn:microsoft.com/office/officeart/2005/8/layout/hierarchy2"/>
    <dgm:cxn modelId="{F34A0F55-9DB1-4049-9CB4-30D1E3445BAA}" type="presParOf" srcId="{133B45C3-8FA0-4BA0-A103-A9F8AA56CE66}" destId="{CCFA0069-9028-422A-8B7C-A91A62A3BA5A}" srcOrd="0" destOrd="0" presId="urn:microsoft.com/office/officeart/2005/8/layout/hierarchy2"/>
    <dgm:cxn modelId="{EF2F9DED-1256-42D4-B992-45E909807B0D}" type="presParOf" srcId="{F5952AC2-237D-4F9F-87AB-53BE61278975}" destId="{38B844C6-9F20-41F0-AE7B-60A0C5A13AB7}" srcOrd="1" destOrd="0" presId="urn:microsoft.com/office/officeart/2005/8/layout/hierarchy2"/>
    <dgm:cxn modelId="{632942A2-F30F-4D08-9063-33D9F20EB366}" type="presParOf" srcId="{38B844C6-9F20-41F0-AE7B-60A0C5A13AB7}" destId="{76646205-73F6-4CDC-83BF-999B65DF292B}" srcOrd="0" destOrd="0" presId="urn:microsoft.com/office/officeart/2005/8/layout/hierarchy2"/>
    <dgm:cxn modelId="{AE240CC7-EAC8-48A3-A0A8-40B43B3E1407}" type="presParOf" srcId="{38B844C6-9F20-41F0-AE7B-60A0C5A13AB7}" destId="{BF711DF0-A2F0-457B-9B0B-56D402F4B054}" srcOrd="1" destOrd="0" presId="urn:microsoft.com/office/officeart/2005/8/layout/hierarchy2"/>
    <dgm:cxn modelId="{65ABCA71-621F-4ED9-9DED-7DC640F5BC5E}" type="presParOf" srcId="{BF711DF0-A2F0-457B-9B0B-56D402F4B054}" destId="{054B0112-A750-41D5-9794-15E053BAFFA1}" srcOrd="0" destOrd="0" presId="urn:microsoft.com/office/officeart/2005/8/layout/hierarchy2"/>
    <dgm:cxn modelId="{1EF932D6-C08F-4A2A-993D-B2F88BF98588}" type="presParOf" srcId="{054B0112-A750-41D5-9794-15E053BAFFA1}" destId="{9847178C-0835-4C3C-89A5-B1BB8DF68197}" srcOrd="0" destOrd="0" presId="urn:microsoft.com/office/officeart/2005/8/layout/hierarchy2"/>
    <dgm:cxn modelId="{5C297FD8-164C-4F2C-A229-779F4551C5CB}" type="presParOf" srcId="{BF711DF0-A2F0-457B-9B0B-56D402F4B054}" destId="{E904FFB4-081B-446D-BF8C-172899AE5349}" srcOrd="1" destOrd="0" presId="urn:microsoft.com/office/officeart/2005/8/layout/hierarchy2"/>
    <dgm:cxn modelId="{9BB13B70-BAB4-47DC-8F5A-EBBBCB630E5B}" type="presParOf" srcId="{E904FFB4-081B-446D-BF8C-172899AE5349}" destId="{3E9E0BD6-9B0F-48A3-818F-B4618D8C855F}" srcOrd="0" destOrd="0" presId="urn:microsoft.com/office/officeart/2005/8/layout/hierarchy2"/>
    <dgm:cxn modelId="{512EFB58-48C2-4783-9D1D-B42217A98B73}" type="presParOf" srcId="{E904FFB4-081B-446D-BF8C-172899AE5349}" destId="{6478383D-1900-4B60-9871-1808CE95AB6F}" srcOrd="1" destOrd="0" presId="urn:microsoft.com/office/officeart/2005/8/layout/hierarchy2"/>
    <dgm:cxn modelId="{36484815-1C00-4CFD-8145-827AF05604FC}" type="presParOf" srcId="{BF711DF0-A2F0-457B-9B0B-56D402F4B054}" destId="{5247452F-7028-49B2-92BC-2097135DF4B5}" srcOrd="2" destOrd="0" presId="urn:microsoft.com/office/officeart/2005/8/layout/hierarchy2"/>
    <dgm:cxn modelId="{33146399-0B77-4766-AF42-F322A15B8E64}" type="presParOf" srcId="{5247452F-7028-49B2-92BC-2097135DF4B5}" destId="{B18FDF00-D2F4-477E-94C5-4C7EA8183307}" srcOrd="0" destOrd="0" presId="urn:microsoft.com/office/officeart/2005/8/layout/hierarchy2"/>
    <dgm:cxn modelId="{CC1CB77A-51C5-480D-929F-5C5D641897C9}" type="presParOf" srcId="{BF711DF0-A2F0-457B-9B0B-56D402F4B054}" destId="{EDB1D46E-FB59-4FB3-B331-2A115F4CD66C}" srcOrd="3" destOrd="0" presId="urn:microsoft.com/office/officeart/2005/8/layout/hierarchy2"/>
    <dgm:cxn modelId="{FE5EF862-CA30-4E3F-866F-510CC1FAA443}" type="presParOf" srcId="{EDB1D46E-FB59-4FB3-B331-2A115F4CD66C}" destId="{AEEA41EF-A0BE-44B8-92C4-5CB0F801B720}" srcOrd="0" destOrd="0" presId="urn:microsoft.com/office/officeart/2005/8/layout/hierarchy2"/>
    <dgm:cxn modelId="{6E14A128-B155-409D-822E-BF31518240DF}" type="presParOf" srcId="{EDB1D46E-FB59-4FB3-B331-2A115F4CD66C}" destId="{90E2E065-BBA8-4093-8B0A-5270878BF94B}" srcOrd="1" destOrd="0" presId="urn:microsoft.com/office/officeart/2005/8/layout/hierarchy2"/>
    <dgm:cxn modelId="{E9D2DAE1-1943-4227-899E-2C58CCB50767}" type="presParOf" srcId="{BF711DF0-A2F0-457B-9B0B-56D402F4B054}" destId="{A30865CB-9C0E-4693-97C2-DB1760B869DC}" srcOrd="4" destOrd="0" presId="urn:microsoft.com/office/officeart/2005/8/layout/hierarchy2"/>
    <dgm:cxn modelId="{04D03A8C-4562-4258-9FFB-BF04C19795E3}" type="presParOf" srcId="{A30865CB-9C0E-4693-97C2-DB1760B869DC}" destId="{E51F4947-4887-42FE-BBA2-2959F8656F5A}" srcOrd="0" destOrd="0" presId="urn:microsoft.com/office/officeart/2005/8/layout/hierarchy2"/>
    <dgm:cxn modelId="{C55ABC15-4CA2-4B59-A449-8E07FD248E9B}" type="presParOf" srcId="{BF711DF0-A2F0-457B-9B0B-56D402F4B054}" destId="{73DF17C0-93B7-4536-A6FB-EA62B3D54020}" srcOrd="5" destOrd="0" presId="urn:microsoft.com/office/officeart/2005/8/layout/hierarchy2"/>
    <dgm:cxn modelId="{01271F1B-C189-49CF-8170-2DE2D5CB91E0}" type="presParOf" srcId="{73DF17C0-93B7-4536-A6FB-EA62B3D54020}" destId="{EE88162C-69E9-4AAE-ACD3-02A809C40A4F}" srcOrd="0" destOrd="0" presId="urn:microsoft.com/office/officeart/2005/8/layout/hierarchy2"/>
    <dgm:cxn modelId="{AD1991AD-C16D-4BF2-815F-2E4594D19C51}" type="presParOf" srcId="{73DF17C0-93B7-4536-A6FB-EA62B3D54020}" destId="{FA6DF0A5-A240-4569-9451-BF609BBB4B23}" srcOrd="1" destOrd="0" presId="urn:microsoft.com/office/officeart/2005/8/layout/hierarchy2"/>
    <dgm:cxn modelId="{B218B6F9-5255-43D3-9756-2E5A21D3DA28}" type="presParOf" srcId="{F5952AC2-237D-4F9F-87AB-53BE61278975}" destId="{6212793C-9399-4065-A684-1BF8C6E012C5}" srcOrd="2" destOrd="0" presId="urn:microsoft.com/office/officeart/2005/8/layout/hierarchy2"/>
    <dgm:cxn modelId="{66292E25-80F9-4203-858C-A35B218F3FFF}" type="presParOf" srcId="{6212793C-9399-4065-A684-1BF8C6E012C5}" destId="{4588BBEF-F89F-4FB8-A188-EE246D2ABBA8}" srcOrd="0" destOrd="0" presId="urn:microsoft.com/office/officeart/2005/8/layout/hierarchy2"/>
    <dgm:cxn modelId="{D5B0C70D-D684-4FA6-A917-CD5D4F927F9A}" type="presParOf" srcId="{F5952AC2-237D-4F9F-87AB-53BE61278975}" destId="{33B36B4D-EF10-4173-8A51-23D6BFA527EE}" srcOrd="3" destOrd="0" presId="urn:microsoft.com/office/officeart/2005/8/layout/hierarchy2"/>
    <dgm:cxn modelId="{D5C14D0F-2148-41A4-8A5B-69A267289D36}" type="presParOf" srcId="{33B36B4D-EF10-4173-8A51-23D6BFA527EE}" destId="{C2D9F627-3A18-425A-8660-82479CEC05CC}" srcOrd="0" destOrd="0" presId="urn:microsoft.com/office/officeart/2005/8/layout/hierarchy2"/>
    <dgm:cxn modelId="{B618E7BF-C39A-4D55-A046-7D080CCAECF8}" type="presParOf" srcId="{33B36B4D-EF10-4173-8A51-23D6BFA527EE}" destId="{A708BE70-9BFF-4EFB-A1C6-C2934EA1E5FB}" srcOrd="1" destOrd="0" presId="urn:microsoft.com/office/officeart/2005/8/layout/hierarchy2"/>
    <dgm:cxn modelId="{6F57CA73-2CA4-4B7A-94BC-8A7EBD39CE8A}" type="presParOf" srcId="{A708BE70-9BFF-4EFB-A1C6-C2934EA1E5FB}" destId="{91CD9FC7-63D9-4249-8804-CE576C5CB516}" srcOrd="0" destOrd="0" presId="urn:microsoft.com/office/officeart/2005/8/layout/hierarchy2"/>
    <dgm:cxn modelId="{8E52316E-5EF5-4808-89B7-800DD14FC435}" type="presParOf" srcId="{91CD9FC7-63D9-4249-8804-CE576C5CB516}" destId="{6EA64AE5-4D21-405D-A410-7E12CC58B2D0}" srcOrd="0" destOrd="0" presId="urn:microsoft.com/office/officeart/2005/8/layout/hierarchy2"/>
    <dgm:cxn modelId="{D93AC384-8E0F-4DD1-88BB-6C3F53A1F38F}" type="presParOf" srcId="{A708BE70-9BFF-4EFB-A1C6-C2934EA1E5FB}" destId="{ECD4BD34-7667-4AA3-BE5D-E1CEE41A8ED4}" srcOrd="1" destOrd="0" presId="urn:microsoft.com/office/officeart/2005/8/layout/hierarchy2"/>
    <dgm:cxn modelId="{D8250570-0E2B-4E8B-97B8-5912979903EF}" type="presParOf" srcId="{ECD4BD34-7667-4AA3-BE5D-E1CEE41A8ED4}" destId="{91A56D89-DBAD-4B19-B203-ACC7B37B2D7F}" srcOrd="0" destOrd="0" presId="urn:microsoft.com/office/officeart/2005/8/layout/hierarchy2"/>
    <dgm:cxn modelId="{9615FA59-1394-4FA4-819D-355569B010F2}" type="presParOf" srcId="{ECD4BD34-7667-4AA3-BE5D-E1CEE41A8ED4}" destId="{EAB9475D-D2A2-46CA-BE23-13D8ABE040DC}" srcOrd="1" destOrd="0" presId="urn:microsoft.com/office/officeart/2005/8/layout/hierarchy2"/>
    <dgm:cxn modelId="{009C97FC-BABE-434C-83DA-F4C2889A1D64}" type="presParOf" srcId="{A708BE70-9BFF-4EFB-A1C6-C2934EA1E5FB}" destId="{01D2003A-63D9-44BD-BF94-F28620A90697}" srcOrd="2" destOrd="0" presId="urn:microsoft.com/office/officeart/2005/8/layout/hierarchy2"/>
    <dgm:cxn modelId="{B118D3B9-3137-417E-9A46-0779F7799CA1}" type="presParOf" srcId="{01D2003A-63D9-44BD-BF94-F28620A90697}" destId="{F443CBBC-4066-4E70-A69C-716239C7E46A}" srcOrd="0" destOrd="0" presId="urn:microsoft.com/office/officeart/2005/8/layout/hierarchy2"/>
    <dgm:cxn modelId="{FFB588AC-8C1B-484F-A919-26F6D03D4CA6}" type="presParOf" srcId="{A708BE70-9BFF-4EFB-A1C6-C2934EA1E5FB}" destId="{791693F9-55B4-4D35-93D3-1043C56263AF}" srcOrd="3" destOrd="0" presId="urn:microsoft.com/office/officeart/2005/8/layout/hierarchy2"/>
    <dgm:cxn modelId="{B5B2BEB3-5983-4915-8E7A-0662C1A80B54}" type="presParOf" srcId="{791693F9-55B4-4D35-93D3-1043C56263AF}" destId="{6898E29F-EC3A-4DDB-8BB4-B0A8F6D35D34}" srcOrd="0" destOrd="0" presId="urn:microsoft.com/office/officeart/2005/8/layout/hierarchy2"/>
    <dgm:cxn modelId="{15E3515E-1F31-4A09-832E-CBDF38BEB6F4}" type="presParOf" srcId="{791693F9-55B4-4D35-93D3-1043C56263AF}" destId="{B296B6A9-E878-4312-9400-741AAF652595}" srcOrd="1" destOrd="0" presId="urn:microsoft.com/office/officeart/2005/8/layout/hierarchy2"/>
    <dgm:cxn modelId="{8E7E2989-CE95-4F5C-B347-062F71450654}" type="presParOf" srcId="{A708BE70-9BFF-4EFB-A1C6-C2934EA1E5FB}" destId="{9F81D5A9-751B-4BF3-BC19-C9DA0E830640}" srcOrd="4" destOrd="0" presId="urn:microsoft.com/office/officeart/2005/8/layout/hierarchy2"/>
    <dgm:cxn modelId="{B8458069-91FE-4C58-B563-5780A258853A}" type="presParOf" srcId="{9F81D5A9-751B-4BF3-BC19-C9DA0E830640}" destId="{B875DAE4-8585-473E-AAA1-912F15DC45E2}" srcOrd="0" destOrd="0" presId="urn:microsoft.com/office/officeart/2005/8/layout/hierarchy2"/>
    <dgm:cxn modelId="{0B63C64B-A351-48EC-B4D2-405F64EE049C}" type="presParOf" srcId="{A708BE70-9BFF-4EFB-A1C6-C2934EA1E5FB}" destId="{F91AC2F8-B1E8-4EB4-9596-1FD8BCED37C9}" srcOrd="5" destOrd="0" presId="urn:microsoft.com/office/officeart/2005/8/layout/hierarchy2"/>
    <dgm:cxn modelId="{BDDAE8DD-F6EE-4B7C-820B-84486F829EF1}" type="presParOf" srcId="{F91AC2F8-B1E8-4EB4-9596-1FD8BCED37C9}" destId="{E2CE304D-6833-4276-8B45-E0434ECFE3C0}" srcOrd="0" destOrd="0" presId="urn:microsoft.com/office/officeart/2005/8/layout/hierarchy2"/>
    <dgm:cxn modelId="{F52D03A1-B69C-42EB-BE8C-22321C543A25}" type="presParOf" srcId="{F91AC2F8-B1E8-4EB4-9596-1FD8BCED37C9}" destId="{430B2742-628E-45FB-BCEC-0DBE2A23B22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ACF2BF-4743-4FC6-BD00-89DDF974C5B0}" type="doc">
      <dgm:prSet loTypeId="urn:microsoft.com/office/officeart/2005/8/layout/cycle1" loCatId="cycle" qsTypeId="urn:microsoft.com/office/officeart/2005/8/quickstyle/simple2" qsCatId="simple" csTypeId="urn:microsoft.com/office/officeart/2005/8/colors/accent1_2" csCatId="accent1" phldr="1"/>
      <dgm:spPr/>
      <dgm:t>
        <a:bodyPr/>
        <a:lstStyle/>
        <a:p>
          <a:endParaRPr lang="fr-FR"/>
        </a:p>
      </dgm:t>
    </dgm:pt>
    <dgm:pt modelId="{4A520777-CE9F-44DF-A968-42B449B5F911}">
      <dgm:prSet/>
      <dgm:spPr/>
      <dgm:t>
        <a:bodyPr/>
        <a:lstStyle/>
        <a:p>
          <a:r>
            <a:rPr lang="fr-FR" dirty="0"/>
            <a:t>Prendre connaissances des objectifs liés à la maîtrise de la compétence</a:t>
          </a:r>
        </a:p>
      </dgm:t>
    </dgm:pt>
    <dgm:pt modelId="{13A545AE-86BE-4CA2-9E1C-A407B489FE56}" type="parTrans" cxnId="{8066E6AE-E13D-4BBB-AB1F-8D341FDEFA70}">
      <dgm:prSet/>
      <dgm:spPr/>
      <dgm:t>
        <a:bodyPr/>
        <a:lstStyle/>
        <a:p>
          <a:endParaRPr lang="fr-FR"/>
        </a:p>
      </dgm:t>
    </dgm:pt>
    <dgm:pt modelId="{881EE5FC-871D-47B9-B2BB-C29532ED8A69}" type="sibTrans" cxnId="{8066E6AE-E13D-4BBB-AB1F-8D341FDEFA70}">
      <dgm:prSet/>
      <dgm:spPr/>
      <dgm:t>
        <a:bodyPr/>
        <a:lstStyle/>
        <a:p>
          <a:endParaRPr lang="fr-FR"/>
        </a:p>
      </dgm:t>
    </dgm:pt>
    <dgm:pt modelId="{8A9A8D68-7E99-4237-B5E5-0AEF8718A137}">
      <dgm:prSet/>
      <dgm:spPr/>
      <dgm:t>
        <a:bodyPr/>
        <a:lstStyle/>
        <a:p>
          <a:r>
            <a:rPr lang="fr-FR" dirty="0"/>
            <a:t>Identifier les composantes de chaque compétence</a:t>
          </a:r>
        </a:p>
      </dgm:t>
    </dgm:pt>
    <dgm:pt modelId="{3D9F6B57-4F0B-4998-942F-078B9DBA7E14}" type="parTrans" cxnId="{8D7AFCF5-BE91-487B-8732-A972FD4B2FCE}">
      <dgm:prSet/>
      <dgm:spPr/>
      <dgm:t>
        <a:bodyPr/>
        <a:lstStyle/>
        <a:p>
          <a:endParaRPr lang="fr-FR"/>
        </a:p>
      </dgm:t>
    </dgm:pt>
    <dgm:pt modelId="{2A375FE5-7FD8-4505-B860-5FA6A0C463A5}" type="sibTrans" cxnId="{8D7AFCF5-BE91-487B-8732-A972FD4B2FCE}">
      <dgm:prSet/>
      <dgm:spPr/>
      <dgm:t>
        <a:bodyPr/>
        <a:lstStyle/>
        <a:p>
          <a:endParaRPr lang="fr-FR"/>
        </a:p>
      </dgm:t>
    </dgm:pt>
    <dgm:pt modelId="{8534B997-5B44-46CB-A64C-A9D960AC06AF}">
      <dgm:prSet/>
      <dgm:spPr/>
      <dgm:t>
        <a:bodyPr/>
        <a:lstStyle/>
        <a:p>
          <a:r>
            <a:rPr lang="fr-FR" dirty="0"/>
            <a:t>Identifier les acquis de fin de cycle 3</a:t>
          </a:r>
        </a:p>
      </dgm:t>
    </dgm:pt>
    <dgm:pt modelId="{1A443AE0-8A61-4351-8D99-E9DE7F82FBC8}" type="parTrans" cxnId="{0231658E-BEE6-4C87-BF1E-4314565AD940}">
      <dgm:prSet/>
      <dgm:spPr/>
      <dgm:t>
        <a:bodyPr/>
        <a:lstStyle/>
        <a:p>
          <a:endParaRPr lang="fr-FR"/>
        </a:p>
      </dgm:t>
    </dgm:pt>
    <dgm:pt modelId="{ACF0436E-E1F2-433B-98B3-5C623C0A27DD}" type="sibTrans" cxnId="{0231658E-BEE6-4C87-BF1E-4314565AD940}">
      <dgm:prSet/>
      <dgm:spPr/>
      <dgm:t>
        <a:bodyPr/>
        <a:lstStyle/>
        <a:p>
          <a:endParaRPr lang="fr-FR"/>
        </a:p>
      </dgm:t>
    </dgm:pt>
    <dgm:pt modelId="{6E2A8AE7-EEBD-4438-A875-7F1B573C0E09}">
      <dgm:prSet/>
      <dgm:spPr/>
      <dgm:t>
        <a:bodyPr/>
        <a:lstStyle/>
        <a:p>
          <a:r>
            <a:rPr lang="fr-FR" dirty="0"/>
            <a:t>Identifier les acquis de fin de cycle 4</a:t>
          </a:r>
        </a:p>
      </dgm:t>
    </dgm:pt>
    <dgm:pt modelId="{54F4CC13-9A88-4051-9652-040CBF989A47}" type="parTrans" cxnId="{EC7E3677-CF24-48F1-BA09-7DDBFBB97E80}">
      <dgm:prSet/>
      <dgm:spPr/>
      <dgm:t>
        <a:bodyPr/>
        <a:lstStyle/>
        <a:p>
          <a:endParaRPr lang="fr-FR"/>
        </a:p>
      </dgm:t>
    </dgm:pt>
    <dgm:pt modelId="{D5E07756-2EB4-4581-A553-6EE2E3A5AB5E}" type="sibTrans" cxnId="{EC7E3677-CF24-48F1-BA09-7DDBFBB97E80}">
      <dgm:prSet/>
      <dgm:spPr/>
      <dgm:t>
        <a:bodyPr/>
        <a:lstStyle/>
        <a:p>
          <a:endParaRPr lang="fr-FR"/>
        </a:p>
      </dgm:t>
    </dgm:pt>
    <dgm:pt modelId="{9B55732C-580A-4F7C-B302-B945018B7189}">
      <dgm:prSet/>
      <dgm:spPr/>
      <dgm:t>
        <a:bodyPr/>
        <a:lstStyle/>
        <a:p>
          <a:r>
            <a:rPr lang="fr-FR" dirty="0"/>
            <a:t>S’appuyer sur des exemples concrets et transposables en classe</a:t>
          </a:r>
        </a:p>
      </dgm:t>
    </dgm:pt>
    <dgm:pt modelId="{7B9829C6-4FC6-42C8-B63D-60857802DEAF}" type="parTrans" cxnId="{3B700C9C-A7A4-49A7-97CD-E642ADDF4FFA}">
      <dgm:prSet/>
      <dgm:spPr/>
      <dgm:t>
        <a:bodyPr/>
        <a:lstStyle/>
        <a:p>
          <a:endParaRPr lang="fr-FR"/>
        </a:p>
      </dgm:t>
    </dgm:pt>
    <dgm:pt modelId="{D2E9FA7A-DA32-42E3-B971-22EBAED9B6C4}" type="sibTrans" cxnId="{3B700C9C-A7A4-49A7-97CD-E642ADDF4FFA}">
      <dgm:prSet/>
      <dgm:spPr/>
      <dgm:t>
        <a:bodyPr/>
        <a:lstStyle/>
        <a:p>
          <a:endParaRPr lang="fr-FR"/>
        </a:p>
      </dgm:t>
    </dgm:pt>
    <dgm:pt modelId="{D84FB7F0-50CB-4B1A-B5E9-628E3724C309}">
      <dgm:prSet/>
      <dgm:spPr/>
      <dgm:t>
        <a:bodyPr/>
        <a:lstStyle/>
        <a:p>
          <a:r>
            <a:rPr lang="fr-FR" dirty="0"/>
            <a:t>Décliner la progressivité de chaque compétence sur les années du cycle</a:t>
          </a:r>
        </a:p>
      </dgm:t>
    </dgm:pt>
    <dgm:pt modelId="{8163BBDE-9F82-4522-B1DA-8E53070F609A}" type="parTrans" cxnId="{2BAD002B-D510-4790-BC64-69667A5A7DBF}">
      <dgm:prSet/>
      <dgm:spPr/>
      <dgm:t>
        <a:bodyPr/>
        <a:lstStyle/>
        <a:p>
          <a:endParaRPr lang="fr-FR"/>
        </a:p>
      </dgm:t>
    </dgm:pt>
    <dgm:pt modelId="{E001504D-705E-4564-AB74-345AE5A3FDFB}" type="sibTrans" cxnId="{2BAD002B-D510-4790-BC64-69667A5A7DBF}">
      <dgm:prSet/>
      <dgm:spPr/>
      <dgm:t>
        <a:bodyPr/>
        <a:lstStyle/>
        <a:p>
          <a:endParaRPr lang="fr-FR"/>
        </a:p>
      </dgm:t>
    </dgm:pt>
    <dgm:pt modelId="{0DB8A33D-7D2B-45A8-8D7C-C1C4250966B6}" type="pres">
      <dgm:prSet presAssocID="{A4ACF2BF-4743-4FC6-BD00-89DDF974C5B0}" presName="cycle" presStyleCnt="0">
        <dgm:presLayoutVars>
          <dgm:dir/>
          <dgm:resizeHandles val="exact"/>
        </dgm:presLayoutVars>
      </dgm:prSet>
      <dgm:spPr/>
    </dgm:pt>
    <dgm:pt modelId="{1798BAFE-FA5A-499F-B953-4ACEF9425300}" type="pres">
      <dgm:prSet presAssocID="{4A520777-CE9F-44DF-A968-42B449B5F911}" presName="dummy" presStyleCnt="0"/>
      <dgm:spPr/>
    </dgm:pt>
    <dgm:pt modelId="{D025A2D4-992B-4D51-8C9B-DD7F58068DBA}" type="pres">
      <dgm:prSet presAssocID="{4A520777-CE9F-44DF-A968-42B449B5F911}" presName="node" presStyleLbl="revTx" presStyleIdx="0" presStyleCnt="6">
        <dgm:presLayoutVars>
          <dgm:bulletEnabled val="1"/>
        </dgm:presLayoutVars>
      </dgm:prSet>
      <dgm:spPr/>
    </dgm:pt>
    <dgm:pt modelId="{FD91B3D1-CA46-4F43-93E6-9FA697D73D46}" type="pres">
      <dgm:prSet presAssocID="{881EE5FC-871D-47B9-B2BB-C29532ED8A69}" presName="sibTrans" presStyleLbl="node1" presStyleIdx="0" presStyleCnt="6"/>
      <dgm:spPr/>
    </dgm:pt>
    <dgm:pt modelId="{F6EE4608-7DF3-46EE-A6E3-4623B435D73F}" type="pres">
      <dgm:prSet presAssocID="{8A9A8D68-7E99-4237-B5E5-0AEF8718A137}" presName="dummy" presStyleCnt="0"/>
      <dgm:spPr/>
    </dgm:pt>
    <dgm:pt modelId="{A84BC085-9190-4F9C-A5B2-7137B34F54DF}" type="pres">
      <dgm:prSet presAssocID="{8A9A8D68-7E99-4237-B5E5-0AEF8718A137}" presName="node" presStyleLbl="revTx" presStyleIdx="1" presStyleCnt="6">
        <dgm:presLayoutVars>
          <dgm:bulletEnabled val="1"/>
        </dgm:presLayoutVars>
      </dgm:prSet>
      <dgm:spPr/>
    </dgm:pt>
    <dgm:pt modelId="{EA58F78E-8D2A-4F0A-AA34-BDA721D96E87}" type="pres">
      <dgm:prSet presAssocID="{2A375FE5-7FD8-4505-B860-5FA6A0C463A5}" presName="sibTrans" presStyleLbl="node1" presStyleIdx="1" presStyleCnt="6"/>
      <dgm:spPr/>
    </dgm:pt>
    <dgm:pt modelId="{4EEB550B-F61F-48D3-903E-2B26CAB1A525}" type="pres">
      <dgm:prSet presAssocID="{8534B997-5B44-46CB-A64C-A9D960AC06AF}" presName="dummy" presStyleCnt="0"/>
      <dgm:spPr/>
    </dgm:pt>
    <dgm:pt modelId="{A0C6155B-139D-4926-9E52-1FDA9E58A2BE}" type="pres">
      <dgm:prSet presAssocID="{8534B997-5B44-46CB-A64C-A9D960AC06AF}" presName="node" presStyleLbl="revTx" presStyleIdx="2" presStyleCnt="6">
        <dgm:presLayoutVars>
          <dgm:bulletEnabled val="1"/>
        </dgm:presLayoutVars>
      </dgm:prSet>
      <dgm:spPr/>
    </dgm:pt>
    <dgm:pt modelId="{930FD0E2-7E80-44A6-8BC4-D8F1A0EE9C00}" type="pres">
      <dgm:prSet presAssocID="{ACF0436E-E1F2-433B-98B3-5C623C0A27DD}" presName="sibTrans" presStyleLbl="node1" presStyleIdx="2" presStyleCnt="6"/>
      <dgm:spPr/>
    </dgm:pt>
    <dgm:pt modelId="{4AC33745-D0B7-4F1C-8EA3-3EEDDC3BE2DE}" type="pres">
      <dgm:prSet presAssocID="{6E2A8AE7-EEBD-4438-A875-7F1B573C0E09}" presName="dummy" presStyleCnt="0"/>
      <dgm:spPr/>
    </dgm:pt>
    <dgm:pt modelId="{7D33C762-EFBF-4F20-9002-58E226890671}" type="pres">
      <dgm:prSet presAssocID="{6E2A8AE7-EEBD-4438-A875-7F1B573C0E09}" presName="node" presStyleLbl="revTx" presStyleIdx="3" presStyleCnt="6">
        <dgm:presLayoutVars>
          <dgm:bulletEnabled val="1"/>
        </dgm:presLayoutVars>
      </dgm:prSet>
      <dgm:spPr/>
    </dgm:pt>
    <dgm:pt modelId="{D77E4318-1A6E-4468-A7C9-8DF52B0F9ECF}" type="pres">
      <dgm:prSet presAssocID="{D5E07756-2EB4-4581-A553-6EE2E3A5AB5E}" presName="sibTrans" presStyleLbl="node1" presStyleIdx="3" presStyleCnt="6"/>
      <dgm:spPr/>
    </dgm:pt>
    <dgm:pt modelId="{C5CECEB4-4911-431F-A1C0-1FFD2151924F}" type="pres">
      <dgm:prSet presAssocID="{9B55732C-580A-4F7C-B302-B945018B7189}" presName="dummy" presStyleCnt="0"/>
      <dgm:spPr/>
    </dgm:pt>
    <dgm:pt modelId="{1397169A-9CDD-4D28-9AEB-BDD84E7F7D96}" type="pres">
      <dgm:prSet presAssocID="{9B55732C-580A-4F7C-B302-B945018B7189}" presName="node" presStyleLbl="revTx" presStyleIdx="4" presStyleCnt="6">
        <dgm:presLayoutVars>
          <dgm:bulletEnabled val="1"/>
        </dgm:presLayoutVars>
      </dgm:prSet>
      <dgm:spPr/>
    </dgm:pt>
    <dgm:pt modelId="{CAB7AC7F-70AF-4AC5-B556-C7FC54ED243F}" type="pres">
      <dgm:prSet presAssocID="{D2E9FA7A-DA32-42E3-B971-22EBAED9B6C4}" presName="sibTrans" presStyleLbl="node1" presStyleIdx="4" presStyleCnt="6"/>
      <dgm:spPr/>
    </dgm:pt>
    <dgm:pt modelId="{C0B5384B-B89D-4522-A9C0-2D56648BFA7B}" type="pres">
      <dgm:prSet presAssocID="{D84FB7F0-50CB-4B1A-B5E9-628E3724C309}" presName="dummy" presStyleCnt="0"/>
      <dgm:spPr/>
    </dgm:pt>
    <dgm:pt modelId="{5B4D51A5-F018-4F6A-AA0A-F9E500A194FD}" type="pres">
      <dgm:prSet presAssocID="{D84FB7F0-50CB-4B1A-B5E9-628E3724C309}" presName="node" presStyleLbl="revTx" presStyleIdx="5" presStyleCnt="6">
        <dgm:presLayoutVars>
          <dgm:bulletEnabled val="1"/>
        </dgm:presLayoutVars>
      </dgm:prSet>
      <dgm:spPr/>
    </dgm:pt>
    <dgm:pt modelId="{BDE4C099-494C-4A48-8BDB-FD74FB48B063}" type="pres">
      <dgm:prSet presAssocID="{E001504D-705E-4564-AB74-345AE5A3FDFB}" presName="sibTrans" presStyleLbl="node1" presStyleIdx="5" presStyleCnt="6"/>
      <dgm:spPr/>
    </dgm:pt>
  </dgm:ptLst>
  <dgm:cxnLst>
    <dgm:cxn modelId="{403E5616-43F9-4E7B-9228-75E8CD48F314}" type="presOf" srcId="{D84FB7F0-50CB-4B1A-B5E9-628E3724C309}" destId="{5B4D51A5-F018-4F6A-AA0A-F9E500A194FD}" srcOrd="0" destOrd="0" presId="urn:microsoft.com/office/officeart/2005/8/layout/cycle1"/>
    <dgm:cxn modelId="{A9498627-C990-4E10-8F1E-8433BC734442}" type="presOf" srcId="{6E2A8AE7-EEBD-4438-A875-7F1B573C0E09}" destId="{7D33C762-EFBF-4F20-9002-58E226890671}" srcOrd="0" destOrd="0" presId="urn:microsoft.com/office/officeart/2005/8/layout/cycle1"/>
    <dgm:cxn modelId="{2BAD002B-D510-4790-BC64-69667A5A7DBF}" srcId="{A4ACF2BF-4743-4FC6-BD00-89DDF974C5B0}" destId="{D84FB7F0-50CB-4B1A-B5E9-628E3724C309}" srcOrd="5" destOrd="0" parTransId="{8163BBDE-9F82-4522-B1DA-8E53070F609A}" sibTransId="{E001504D-705E-4564-AB74-345AE5A3FDFB}"/>
    <dgm:cxn modelId="{3202455E-81DE-40A6-A393-881ECCC200C9}" type="presOf" srcId="{D5E07756-2EB4-4581-A553-6EE2E3A5AB5E}" destId="{D77E4318-1A6E-4468-A7C9-8DF52B0F9ECF}" srcOrd="0" destOrd="0" presId="urn:microsoft.com/office/officeart/2005/8/layout/cycle1"/>
    <dgm:cxn modelId="{4A534047-5DBE-4B8A-B4B8-5297F0A82EF8}" type="presOf" srcId="{8A9A8D68-7E99-4237-B5E5-0AEF8718A137}" destId="{A84BC085-9190-4F9C-A5B2-7137B34F54DF}" srcOrd="0" destOrd="0" presId="urn:microsoft.com/office/officeart/2005/8/layout/cycle1"/>
    <dgm:cxn modelId="{13D0384A-5E48-4034-A0EB-600AF4B306E9}" type="presOf" srcId="{E001504D-705E-4564-AB74-345AE5A3FDFB}" destId="{BDE4C099-494C-4A48-8BDB-FD74FB48B063}" srcOrd="0" destOrd="0" presId="urn:microsoft.com/office/officeart/2005/8/layout/cycle1"/>
    <dgm:cxn modelId="{E15A6C6D-4332-4F47-BA13-F75360AC6FFD}" type="presOf" srcId="{881EE5FC-871D-47B9-B2BB-C29532ED8A69}" destId="{FD91B3D1-CA46-4F43-93E6-9FA697D73D46}" srcOrd="0" destOrd="0" presId="urn:microsoft.com/office/officeart/2005/8/layout/cycle1"/>
    <dgm:cxn modelId="{EC7E3677-CF24-48F1-BA09-7DDBFBB97E80}" srcId="{A4ACF2BF-4743-4FC6-BD00-89DDF974C5B0}" destId="{6E2A8AE7-EEBD-4438-A875-7F1B573C0E09}" srcOrd="3" destOrd="0" parTransId="{54F4CC13-9A88-4051-9652-040CBF989A47}" sibTransId="{D5E07756-2EB4-4581-A553-6EE2E3A5AB5E}"/>
    <dgm:cxn modelId="{0231658E-BEE6-4C87-BF1E-4314565AD940}" srcId="{A4ACF2BF-4743-4FC6-BD00-89DDF974C5B0}" destId="{8534B997-5B44-46CB-A64C-A9D960AC06AF}" srcOrd="2" destOrd="0" parTransId="{1A443AE0-8A61-4351-8D99-E9DE7F82FBC8}" sibTransId="{ACF0436E-E1F2-433B-98B3-5C623C0A27DD}"/>
    <dgm:cxn modelId="{9C2E5999-ED35-40F9-9676-156B98B2A02F}" type="presOf" srcId="{D2E9FA7A-DA32-42E3-B971-22EBAED9B6C4}" destId="{CAB7AC7F-70AF-4AC5-B556-C7FC54ED243F}" srcOrd="0" destOrd="0" presId="urn:microsoft.com/office/officeart/2005/8/layout/cycle1"/>
    <dgm:cxn modelId="{3B700C9C-A7A4-49A7-97CD-E642ADDF4FFA}" srcId="{A4ACF2BF-4743-4FC6-BD00-89DDF974C5B0}" destId="{9B55732C-580A-4F7C-B302-B945018B7189}" srcOrd="4" destOrd="0" parTransId="{7B9829C6-4FC6-42C8-B63D-60857802DEAF}" sibTransId="{D2E9FA7A-DA32-42E3-B971-22EBAED9B6C4}"/>
    <dgm:cxn modelId="{840888A1-F387-494C-A520-E31337BF1E38}" type="presOf" srcId="{2A375FE5-7FD8-4505-B860-5FA6A0C463A5}" destId="{EA58F78E-8D2A-4F0A-AA34-BDA721D96E87}" srcOrd="0" destOrd="0" presId="urn:microsoft.com/office/officeart/2005/8/layout/cycle1"/>
    <dgm:cxn modelId="{8066E6AE-E13D-4BBB-AB1F-8D341FDEFA70}" srcId="{A4ACF2BF-4743-4FC6-BD00-89DDF974C5B0}" destId="{4A520777-CE9F-44DF-A968-42B449B5F911}" srcOrd="0" destOrd="0" parTransId="{13A545AE-86BE-4CA2-9E1C-A407B489FE56}" sibTransId="{881EE5FC-871D-47B9-B2BB-C29532ED8A69}"/>
    <dgm:cxn modelId="{6F0A50B5-92A9-449F-A2CB-2D281FFE7EDA}" type="presOf" srcId="{4A520777-CE9F-44DF-A968-42B449B5F911}" destId="{D025A2D4-992B-4D51-8C9B-DD7F58068DBA}" srcOrd="0" destOrd="0" presId="urn:microsoft.com/office/officeart/2005/8/layout/cycle1"/>
    <dgm:cxn modelId="{2F8979CF-83AE-4E33-B080-42946EF91DF3}" type="presOf" srcId="{8534B997-5B44-46CB-A64C-A9D960AC06AF}" destId="{A0C6155B-139D-4926-9E52-1FDA9E58A2BE}" srcOrd="0" destOrd="0" presId="urn:microsoft.com/office/officeart/2005/8/layout/cycle1"/>
    <dgm:cxn modelId="{963237D3-F7C1-4767-AA51-8C0C80120A03}" type="presOf" srcId="{ACF0436E-E1F2-433B-98B3-5C623C0A27DD}" destId="{930FD0E2-7E80-44A6-8BC4-D8F1A0EE9C00}" srcOrd="0" destOrd="0" presId="urn:microsoft.com/office/officeart/2005/8/layout/cycle1"/>
    <dgm:cxn modelId="{22053CD3-6BF0-4CC6-A273-BF22E16A91ED}" type="presOf" srcId="{A4ACF2BF-4743-4FC6-BD00-89DDF974C5B0}" destId="{0DB8A33D-7D2B-45A8-8D7C-C1C4250966B6}" srcOrd="0" destOrd="0" presId="urn:microsoft.com/office/officeart/2005/8/layout/cycle1"/>
    <dgm:cxn modelId="{8D7AFCF5-BE91-487B-8732-A972FD4B2FCE}" srcId="{A4ACF2BF-4743-4FC6-BD00-89DDF974C5B0}" destId="{8A9A8D68-7E99-4237-B5E5-0AEF8718A137}" srcOrd="1" destOrd="0" parTransId="{3D9F6B57-4F0B-4998-942F-078B9DBA7E14}" sibTransId="{2A375FE5-7FD8-4505-B860-5FA6A0C463A5}"/>
    <dgm:cxn modelId="{F013E2FA-7991-426B-8DC0-4400F8C7802D}" type="presOf" srcId="{9B55732C-580A-4F7C-B302-B945018B7189}" destId="{1397169A-9CDD-4D28-9AEB-BDD84E7F7D96}" srcOrd="0" destOrd="0" presId="urn:microsoft.com/office/officeart/2005/8/layout/cycle1"/>
    <dgm:cxn modelId="{28FB57CE-5B19-4A83-8EED-BA9A50DF5730}" type="presParOf" srcId="{0DB8A33D-7D2B-45A8-8D7C-C1C4250966B6}" destId="{1798BAFE-FA5A-499F-B953-4ACEF9425300}" srcOrd="0" destOrd="0" presId="urn:microsoft.com/office/officeart/2005/8/layout/cycle1"/>
    <dgm:cxn modelId="{F7B6A857-BCD9-4159-B51C-8E123B789D1A}" type="presParOf" srcId="{0DB8A33D-7D2B-45A8-8D7C-C1C4250966B6}" destId="{D025A2D4-992B-4D51-8C9B-DD7F58068DBA}" srcOrd="1" destOrd="0" presId="urn:microsoft.com/office/officeart/2005/8/layout/cycle1"/>
    <dgm:cxn modelId="{BE40C9C0-7B3D-41CF-AADA-9C1C7DAFFD1A}" type="presParOf" srcId="{0DB8A33D-7D2B-45A8-8D7C-C1C4250966B6}" destId="{FD91B3D1-CA46-4F43-93E6-9FA697D73D46}" srcOrd="2" destOrd="0" presId="urn:microsoft.com/office/officeart/2005/8/layout/cycle1"/>
    <dgm:cxn modelId="{F6D2B4C6-9D8B-4C94-8FD6-CB01BACB4246}" type="presParOf" srcId="{0DB8A33D-7D2B-45A8-8D7C-C1C4250966B6}" destId="{F6EE4608-7DF3-46EE-A6E3-4623B435D73F}" srcOrd="3" destOrd="0" presId="urn:microsoft.com/office/officeart/2005/8/layout/cycle1"/>
    <dgm:cxn modelId="{BCBC2F4F-1DB5-40C8-A440-15B57BFC143A}" type="presParOf" srcId="{0DB8A33D-7D2B-45A8-8D7C-C1C4250966B6}" destId="{A84BC085-9190-4F9C-A5B2-7137B34F54DF}" srcOrd="4" destOrd="0" presId="urn:microsoft.com/office/officeart/2005/8/layout/cycle1"/>
    <dgm:cxn modelId="{9791ED89-CB5A-441A-8DBD-B21C182A8C2B}" type="presParOf" srcId="{0DB8A33D-7D2B-45A8-8D7C-C1C4250966B6}" destId="{EA58F78E-8D2A-4F0A-AA34-BDA721D96E87}" srcOrd="5" destOrd="0" presId="urn:microsoft.com/office/officeart/2005/8/layout/cycle1"/>
    <dgm:cxn modelId="{3ED48882-0038-411E-943D-2BCEA8A75492}" type="presParOf" srcId="{0DB8A33D-7D2B-45A8-8D7C-C1C4250966B6}" destId="{4EEB550B-F61F-48D3-903E-2B26CAB1A525}" srcOrd="6" destOrd="0" presId="urn:microsoft.com/office/officeart/2005/8/layout/cycle1"/>
    <dgm:cxn modelId="{1917C943-80D3-4FF1-BFA3-2986399A4385}" type="presParOf" srcId="{0DB8A33D-7D2B-45A8-8D7C-C1C4250966B6}" destId="{A0C6155B-139D-4926-9E52-1FDA9E58A2BE}" srcOrd="7" destOrd="0" presId="urn:microsoft.com/office/officeart/2005/8/layout/cycle1"/>
    <dgm:cxn modelId="{69781D91-FA66-48AC-9EF1-4C44611FF9CE}" type="presParOf" srcId="{0DB8A33D-7D2B-45A8-8D7C-C1C4250966B6}" destId="{930FD0E2-7E80-44A6-8BC4-D8F1A0EE9C00}" srcOrd="8" destOrd="0" presId="urn:microsoft.com/office/officeart/2005/8/layout/cycle1"/>
    <dgm:cxn modelId="{D0AFAD1C-E735-41D3-9D46-CF4275A448FB}" type="presParOf" srcId="{0DB8A33D-7D2B-45A8-8D7C-C1C4250966B6}" destId="{4AC33745-D0B7-4F1C-8EA3-3EEDDC3BE2DE}" srcOrd="9" destOrd="0" presId="urn:microsoft.com/office/officeart/2005/8/layout/cycle1"/>
    <dgm:cxn modelId="{CFF8CE2A-0772-494A-8264-BED878530A4E}" type="presParOf" srcId="{0DB8A33D-7D2B-45A8-8D7C-C1C4250966B6}" destId="{7D33C762-EFBF-4F20-9002-58E226890671}" srcOrd="10" destOrd="0" presId="urn:microsoft.com/office/officeart/2005/8/layout/cycle1"/>
    <dgm:cxn modelId="{67A2DC26-9003-4ADD-BB89-EFB78630908B}" type="presParOf" srcId="{0DB8A33D-7D2B-45A8-8D7C-C1C4250966B6}" destId="{D77E4318-1A6E-4468-A7C9-8DF52B0F9ECF}" srcOrd="11" destOrd="0" presId="urn:microsoft.com/office/officeart/2005/8/layout/cycle1"/>
    <dgm:cxn modelId="{67CA6306-AF9A-4F7D-8232-71441F5F357E}" type="presParOf" srcId="{0DB8A33D-7D2B-45A8-8D7C-C1C4250966B6}" destId="{C5CECEB4-4911-431F-A1C0-1FFD2151924F}" srcOrd="12" destOrd="0" presId="urn:microsoft.com/office/officeart/2005/8/layout/cycle1"/>
    <dgm:cxn modelId="{87B79DA8-37A7-4BD7-A5C6-B9D6B2752AFE}" type="presParOf" srcId="{0DB8A33D-7D2B-45A8-8D7C-C1C4250966B6}" destId="{1397169A-9CDD-4D28-9AEB-BDD84E7F7D96}" srcOrd="13" destOrd="0" presId="urn:microsoft.com/office/officeart/2005/8/layout/cycle1"/>
    <dgm:cxn modelId="{868E81EA-7AD5-4ADC-AEF3-A39C9E45FEFB}" type="presParOf" srcId="{0DB8A33D-7D2B-45A8-8D7C-C1C4250966B6}" destId="{CAB7AC7F-70AF-4AC5-B556-C7FC54ED243F}" srcOrd="14" destOrd="0" presId="urn:microsoft.com/office/officeart/2005/8/layout/cycle1"/>
    <dgm:cxn modelId="{816D47A3-C854-41C9-9789-5DA509FB6D81}" type="presParOf" srcId="{0DB8A33D-7D2B-45A8-8D7C-C1C4250966B6}" destId="{C0B5384B-B89D-4522-A9C0-2D56648BFA7B}" srcOrd="15" destOrd="0" presId="urn:microsoft.com/office/officeart/2005/8/layout/cycle1"/>
    <dgm:cxn modelId="{58FA3D34-DC0C-4135-B8A6-8210D212E148}" type="presParOf" srcId="{0DB8A33D-7D2B-45A8-8D7C-C1C4250966B6}" destId="{5B4D51A5-F018-4F6A-AA0A-F9E500A194FD}" srcOrd="16" destOrd="0" presId="urn:microsoft.com/office/officeart/2005/8/layout/cycle1"/>
    <dgm:cxn modelId="{1036BDEB-552D-4EC9-8349-DE81DDD3AD77}" type="presParOf" srcId="{0DB8A33D-7D2B-45A8-8D7C-C1C4250966B6}" destId="{BDE4C099-494C-4A48-8BDB-FD74FB48B063}"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AF8ACAE-124A-4D42-89FB-31FAC73355D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91F9A752-95D7-4B40-9338-60D97963164E}">
      <dgm:prSet phldrT="[Texte]"/>
      <dgm:spPr>
        <a:solidFill>
          <a:srgbClr val="FFC000"/>
        </a:solidFill>
      </dgm:spPr>
      <dgm:t>
        <a:bodyPr/>
        <a:lstStyle/>
        <a:p>
          <a:r>
            <a:rPr lang="fr-FR" dirty="0"/>
            <a:t>Ressource</a:t>
          </a:r>
        </a:p>
      </dgm:t>
    </dgm:pt>
    <dgm:pt modelId="{496AC7B1-1677-4D00-940D-F8C1F86D776E}" type="parTrans" cxnId="{BD9B869D-EAA8-453A-BEBE-9350A737C3D7}">
      <dgm:prSet/>
      <dgm:spPr/>
      <dgm:t>
        <a:bodyPr/>
        <a:lstStyle/>
        <a:p>
          <a:endParaRPr lang="fr-FR"/>
        </a:p>
      </dgm:t>
    </dgm:pt>
    <dgm:pt modelId="{78B51DB0-6295-480A-BA72-5E70AC92A411}" type="sibTrans" cxnId="{BD9B869D-EAA8-453A-BEBE-9350A737C3D7}">
      <dgm:prSet/>
      <dgm:spPr/>
      <dgm:t>
        <a:bodyPr/>
        <a:lstStyle/>
        <a:p>
          <a:endParaRPr lang="fr-FR"/>
        </a:p>
      </dgm:t>
    </dgm:pt>
    <dgm:pt modelId="{090F4C98-A6AD-4916-A655-FF05B9BDB2CE}">
      <dgm:prSet phldrT="[Texte]"/>
      <dgm:spPr>
        <a:solidFill>
          <a:schemeClr val="accent2"/>
        </a:solidFill>
      </dgm:spPr>
      <dgm:t>
        <a:bodyPr/>
        <a:lstStyle/>
        <a:p>
          <a:r>
            <a:rPr lang="fr-FR" dirty="0"/>
            <a:t>Analyse</a:t>
          </a:r>
        </a:p>
      </dgm:t>
    </dgm:pt>
    <dgm:pt modelId="{72A54D03-4CEF-411F-8C90-0965308C3327}" type="parTrans" cxnId="{2D4D4218-97C5-4A33-B56F-770A426A983D}">
      <dgm:prSet/>
      <dgm:spPr/>
      <dgm:t>
        <a:bodyPr/>
        <a:lstStyle/>
        <a:p>
          <a:endParaRPr lang="fr-FR"/>
        </a:p>
      </dgm:t>
    </dgm:pt>
    <dgm:pt modelId="{77C99FF4-FF9C-4EFD-83B8-6A405F453659}" type="sibTrans" cxnId="{2D4D4218-97C5-4A33-B56F-770A426A983D}">
      <dgm:prSet/>
      <dgm:spPr/>
      <dgm:t>
        <a:bodyPr/>
        <a:lstStyle/>
        <a:p>
          <a:endParaRPr lang="fr-FR"/>
        </a:p>
      </dgm:t>
    </dgm:pt>
    <dgm:pt modelId="{93BCB66A-DAAA-438E-B0FC-44D56EE7FF4A}">
      <dgm:prSet phldrT="[Texte]"/>
      <dgm:spPr/>
      <dgm:t>
        <a:bodyPr/>
        <a:lstStyle/>
        <a:p>
          <a:r>
            <a:rPr lang="fr-FR" dirty="0"/>
            <a:t>Fiche outil</a:t>
          </a:r>
        </a:p>
      </dgm:t>
    </dgm:pt>
    <dgm:pt modelId="{A0EC13ED-32F6-4AEB-91EA-DFAB872BF7B1}" type="parTrans" cxnId="{350B4722-65DA-4AD6-BCD3-4C0974278BB1}">
      <dgm:prSet/>
      <dgm:spPr/>
      <dgm:t>
        <a:bodyPr/>
        <a:lstStyle/>
        <a:p>
          <a:endParaRPr lang="fr-FR"/>
        </a:p>
      </dgm:t>
    </dgm:pt>
    <dgm:pt modelId="{F8DD94BD-E8C7-4172-A1CD-13D6C9FD6634}" type="sibTrans" cxnId="{350B4722-65DA-4AD6-BCD3-4C0974278BB1}">
      <dgm:prSet/>
      <dgm:spPr/>
      <dgm:t>
        <a:bodyPr/>
        <a:lstStyle/>
        <a:p>
          <a:endParaRPr lang="fr-FR"/>
        </a:p>
      </dgm:t>
    </dgm:pt>
    <dgm:pt modelId="{0DCF50C6-98C8-4B80-BECE-317A447225FE}" type="pres">
      <dgm:prSet presAssocID="{AAF8ACAE-124A-4D42-89FB-31FAC73355DE}" presName="rootnode" presStyleCnt="0">
        <dgm:presLayoutVars>
          <dgm:chMax/>
          <dgm:chPref/>
          <dgm:dir/>
          <dgm:animLvl val="lvl"/>
        </dgm:presLayoutVars>
      </dgm:prSet>
      <dgm:spPr/>
    </dgm:pt>
    <dgm:pt modelId="{5B6E97E1-5410-4848-A4EB-2C3DC69618B6}" type="pres">
      <dgm:prSet presAssocID="{91F9A752-95D7-4B40-9338-60D97963164E}" presName="composite" presStyleCnt="0"/>
      <dgm:spPr/>
    </dgm:pt>
    <dgm:pt modelId="{C4AEDD49-AE9E-46EE-8621-4A14EF5E85C3}" type="pres">
      <dgm:prSet presAssocID="{91F9A752-95D7-4B40-9338-60D97963164E}" presName="bentUpArrow1" presStyleLbl="alignImgPlace1" presStyleIdx="0" presStyleCnt="2"/>
      <dgm:spPr>
        <a:solidFill>
          <a:schemeClr val="bg2">
            <a:lumMod val="90000"/>
          </a:schemeClr>
        </a:solidFill>
      </dgm:spPr>
    </dgm:pt>
    <dgm:pt modelId="{5E83348F-41BE-4230-994C-88703B69BCE2}" type="pres">
      <dgm:prSet presAssocID="{91F9A752-95D7-4B40-9338-60D97963164E}" presName="ParentText" presStyleLbl="node1" presStyleIdx="0" presStyleCnt="3">
        <dgm:presLayoutVars>
          <dgm:chMax val="1"/>
          <dgm:chPref val="1"/>
          <dgm:bulletEnabled val="1"/>
        </dgm:presLayoutVars>
      </dgm:prSet>
      <dgm:spPr/>
    </dgm:pt>
    <dgm:pt modelId="{BBB96606-1A4A-450D-AC14-DE19523C3765}" type="pres">
      <dgm:prSet presAssocID="{91F9A752-95D7-4B40-9338-60D97963164E}" presName="ChildText" presStyleLbl="revTx" presStyleIdx="0" presStyleCnt="2">
        <dgm:presLayoutVars>
          <dgm:chMax val="0"/>
          <dgm:chPref val="0"/>
          <dgm:bulletEnabled val="1"/>
        </dgm:presLayoutVars>
      </dgm:prSet>
      <dgm:spPr/>
    </dgm:pt>
    <dgm:pt modelId="{A57022A2-406F-4695-A1D1-97F2E3BC3591}" type="pres">
      <dgm:prSet presAssocID="{78B51DB0-6295-480A-BA72-5E70AC92A411}" presName="sibTrans" presStyleCnt="0"/>
      <dgm:spPr/>
    </dgm:pt>
    <dgm:pt modelId="{4092EC67-B0E9-4662-9F87-5D57E91FBB63}" type="pres">
      <dgm:prSet presAssocID="{090F4C98-A6AD-4916-A655-FF05B9BDB2CE}" presName="composite" presStyleCnt="0"/>
      <dgm:spPr/>
    </dgm:pt>
    <dgm:pt modelId="{4FD904F6-E877-46F1-8686-29581BABA25F}" type="pres">
      <dgm:prSet presAssocID="{090F4C98-A6AD-4916-A655-FF05B9BDB2CE}" presName="bentUpArrow1" presStyleLbl="alignImgPlace1" presStyleIdx="1" presStyleCnt="2"/>
      <dgm:spPr>
        <a:solidFill>
          <a:schemeClr val="bg2">
            <a:lumMod val="90000"/>
          </a:schemeClr>
        </a:solidFill>
      </dgm:spPr>
    </dgm:pt>
    <dgm:pt modelId="{553DEFD4-063D-493B-AFDA-4BC899EC5710}" type="pres">
      <dgm:prSet presAssocID="{090F4C98-A6AD-4916-A655-FF05B9BDB2CE}" presName="ParentText" presStyleLbl="node1" presStyleIdx="1" presStyleCnt="3">
        <dgm:presLayoutVars>
          <dgm:chMax val="1"/>
          <dgm:chPref val="1"/>
          <dgm:bulletEnabled val="1"/>
        </dgm:presLayoutVars>
      </dgm:prSet>
      <dgm:spPr/>
    </dgm:pt>
    <dgm:pt modelId="{44382671-CB4C-4E1C-99C8-6C31EF192799}" type="pres">
      <dgm:prSet presAssocID="{090F4C98-A6AD-4916-A655-FF05B9BDB2CE}" presName="ChildText" presStyleLbl="revTx" presStyleIdx="1" presStyleCnt="2">
        <dgm:presLayoutVars>
          <dgm:chMax val="0"/>
          <dgm:chPref val="0"/>
          <dgm:bulletEnabled val="1"/>
        </dgm:presLayoutVars>
      </dgm:prSet>
      <dgm:spPr/>
    </dgm:pt>
    <dgm:pt modelId="{1199A631-4D6B-4EE6-B0F1-19FC0FB88A7F}" type="pres">
      <dgm:prSet presAssocID="{77C99FF4-FF9C-4EFD-83B8-6A405F453659}" presName="sibTrans" presStyleCnt="0"/>
      <dgm:spPr/>
    </dgm:pt>
    <dgm:pt modelId="{8E18022F-F803-4167-9213-CD78BFA2296E}" type="pres">
      <dgm:prSet presAssocID="{93BCB66A-DAAA-438E-B0FC-44D56EE7FF4A}" presName="composite" presStyleCnt="0"/>
      <dgm:spPr/>
    </dgm:pt>
    <dgm:pt modelId="{2D2E558A-7E6E-4D04-9F80-CFC552F0D5C7}" type="pres">
      <dgm:prSet presAssocID="{93BCB66A-DAAA-438E-B0FC-44D56EE7FF4A}" presName="ParentText" presStyleLbl="node1" presStyleIdx="2" presStyleCnt="3">
        <dgm:presLayoutVars>
          <dgm:chMax val="1"/>
          <dgm:chPref val="1"/>
          <dgm:bulletEnabled val="1"/>
        </dgm:presLayoutVars>
      </dgm:prSet>
      <dgm:spPr/>
    </dgm:pt>
  </dgm:ptLst>
  <dgm:cxnLst>
    <dgm:cxn modelId="{2D4D4218-97C5-4A33-B56F-770A426A983D}" srcId="{AAF8ACAE-124A-4D42-89FB-31FAC73355DE}" destId="{090F4C98-A6AD-4916-A655-FF05B9BDB2CE}" srcOrd="1" destOrd="0" parTransId="{72A54D03-4CEF-411F-8C90-0965308C3327}" sibTransId="{77C99FF4-FF9C-4EFD-83B8-6A405F453659}"/>
    <dgm:cxn modelId="{350B4722-65DA-4AD6-BCD3-4C0974278BB1}" srcId="{AAF8ACAE-124A-4D42-89FB-31FAC73355DE}" destId="{93BCB66A-DAAA-438E-B0FC-44D56EE7FF4A}" srcOrd="2" destOrd="0" parTransId="{A0EC13ED-32F6-4AEB-91EA-DFAB872BF7B1}" sibTransId="{F8DD94BD-E8C7-4172-A1CD-13D6C9FD6634}"/>
    <dgm:cxn modelId="{3E548425-EAFE-425E-BDE5-D11ED85582B0}" type="presOf" srcId="{93BCB66A-DAAA-438E-B0FC-44D56EE7FF4A}" destId="{2D2E558A-7E6E-4D04-9F80-CFC552F0D5C7}" srcOrd="0" destOrd="0" presId="urn:microsoft.com/office/officeart/2005/8/layout/StepDownProcess"/>
    <dgm:cxn modelId="{8636683A-0EE6-4780-9390-DC29595AE93E}" type="presOf" srcId="{090F4C98-A6AD-4916-A655-FF05B9BDB2CE}" destId="{553DEFD4-063D-493B-AFDA-4BC899EC5710}" srcOrd="0" destOrd="0" presId="urn:microsoft.com/office/officeart/2005/8/layout/StepDownProcess"/>
    <dgm:cxn modelId="{BE709965-48C1-4C2F-88E5-AACEDD5BD32D}" type="presOf" srcId="{AAF8ACAE-124A-4D42-89FB-31FAC73355DE}" destId="{0DCF50C6-98C8-4B80-BECE-317A447225FE}" srcOrd="0" destOrd="0" presId="urn:microsoft.com/office/officeart/2005/8/layout/StepDownProcess"/>
    <dgm:cxn modelId="{215D6575-CFB0-4226-9C5B-ABD8ABDBD855}" type="presOf" srcId="{91F9A752-95D7-4B40-9338-60D97963164E}" destId="{5E83348F-41BE-4230-994C-88703B69BCE2}" srcOrd="0" destOrd="0" presId="urn:microsoft.com/office/officeart/2005/8/layout/StepDownProcess"/>
    <dgm:cxn modelId="{BD9B869D-EAA8-453A-BEBE-9350A737C3D7}" srcId="{AAF8ACAE-124A-4D42-89FB-31FAC73355DE}" destId="{91F9A752-95D7-4B40-9338-60D97963164E}" srcOrd="0" destOrd="0" parTransId="{496AC7B1-1677-4D00-940D-F8C1F86D776E}" sibTransId="{78B51DB0-6295-480A-BA72-5E70AC92A411}"/>
    <dgm:cxn modelId="{3D07E346-DD1D-41DB-AA55-73B0D660B3D4}" type="presParOf" srcId="{0DCF50C6-98C8-4B80-BECE-317A447225FE}" destId="{5B6E97E1-5410-4848-A4EB-2C3DC69618B6}" srcOrd="0" destOrd="0" presId="urn:microsoft.com/office/officeart/2005/8/layout/StepDownProcess"/>
    <dgm:cxn modelId="{5912989A-2144-4859-A401-0C329A832922}" type="presParOf" srcId="{5B6E97E1-5410-4848-A4EB-2C3DC69618B6}" destId="{C4AEDD49-AE9E-46EE-8621-4A14EF5E85C3}" srcOrd="0" destOrd="0" presId="urn:microsoft.com/office/officeart/2005/8/layout/StepDownProcess"/>
    <dgm:cxn modelId="{A1CBA29A-2AB2-4E94-A5D6-DE9B02072251}" type="presParOf" srcId="{5B6E97E1-5410-4848-A4EB-2C3DC69618B6}" destId="{5E83348F-41BE-4230-994C-88703B69BCE2}" srcOrd="1" destOrd="0" presId="urn:microsoft.com/office/officeart/2005/8/layout/StepDownProcess"/>
    <dgm:cxn modelId="{8A1F9504-ED5A-475F-BBC1-DC3BC82737D7}" type="presParOf" srcId="{5B6E97E1-5410-4848-A4EB-2C3DC69618B6}" destId="{BBB96606-1A4A-450D-AC14-DE19523C3765}" srcOrd="2" destOrd="0" presId="urn:microsoft.com/office/officeart/2005/8/layout/StepDownProcess"/>
    <dgm:cxn modelId="{C88BE2CD-373C-4A02-833E-50810BF4AA20}" type="presParOf" srcId="{0DCF50C6-98C8-4B80-BECE-317A447225FE}" destId="{A57022A2-406F-4695-A1D1-97F2E3BC3591}" srcOrd="1" destOrd="0" presId="urn:microsoft.com/office/officeart/2005/8/layout/StepDownProcess"/>
    <dgm:cxn modelId="{653AA5DF-429B-451D-B977-27CB29CCE807}" type="presParOf" srcId="{0DCF50C6-98C8-4B80-BECE-317A447225FE}" destId="{4092EC67-B0E9-4662-9F87-5D57E91FBB63}" srcOrd="2" destOrd="0" presId="urn:microsoft.com/office/officeart/2005/8/layout/StepDownProcess"/>
    <dgm:cxn modelId="{52BC0FF7-4383-46A0-B651-E02CB4A93A85}" type="presParOf" srcId="{4092EC67-B0E9-4662-9F87-5D57E91FBB63}" destId="{4FD904F6-E877-46F1-8686-29581BABA25F}" srcOrd="0" destOrd="0" presId="urn:microsoft.com/office/officeart/2005/8/layout/StepDownProcess"/>
    <dgm:cxn modelId="{B499742D-7100-42A6-8F02-FD7EB02E1F25}" type="presParOf" srcId="{4092EC67-B0E9-4662-9F87-5D57E91FBB63}" destId="{553DEFD4-063D-493B-AFDA-4BC899EC5710}" srcOrd="1" destOrd="0" presId="urn:microsoft.com/office/officeart/2005/8/layout/StepDownProcess"/>
    <dgm:cxn modelId="{A4409FB4-9111-4906-958B-0338A0C463DA}" type="presParOf" srcId="{4092EC67-B0E9-4662-9F87-5D57E91FBB63}" destId="{44382671-CB4C-4E1C-99C8-6C31EF192799}" srcOrd="2" destOrd="0" presId="urn:microsoft.com/office/officeart/2005/8/layout/StepDownProcess"/>
    <dgm:cxn modelId="{5ED22957-1DEA-4E68-993A-82D6C7BD00D6}" type="presParOf" srcId="{0DCF50C6-98C8-4B80-BECE-317A447225FE}" destId="{1199A631-4D6B-4EE6-B0F1-19FC0FB88A7F}" srcOrd="3" destOrd="0" presId="urn:microsoft.com/office/officeart/2005/8/layout/StepDownProcess"/>
    <dgm:cxn modelId="{BFE49C6C-71A5-427B-A5FA-9F1E5D2A7140}" type="presParOf" srcId="{0DCF50C6-98C8-4B80-BECE-317A447225FE}" destId="{8E18022F-F803-4167-9213-CD78BFA2296E}" srcOrd="4" destOrd="0" presId="urn:microsoft.com/office/officeart/2005/8/layout/StepDownProcess"/>
    <dgm:cxn modelId="{04C24F5D-CB96-4939-8EF4-536BE39305CD}" type="presParOf" srcId="{8E18022F-F803-4167-9213-CD78BFA2296E}" destId="{2D2E558A-7E6E-4D04-9F80-CFC552F0D5C7}"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ACF2BF-4743-4FC6-BD00-89DDF974C5B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FR"/>
        </a:p>
      </dgm:t>
    </dgm:pt>
    <dgm:pt modelId="{53EADFE2-A026-4203-BB24-2A62AE8F16B3}">
      <dgm:prSet phldrT="[Texte]"/>
      <dgm:spPr/>
      <dgm:t>
        <a:bodyPr/>
        <a:lstStyle/>
        <a:p>
          <a:r>
            <a:rPr lang="fr-FR" dirty="0"/>
            <a:t>2- Progression annuelle et sur le cycle</a:t>
          </a:r>
        </a:p>
      </dgm:t>
    </dgm:pt>
    <dgm:pt modelId="{7E3D8807-E0BD-4D4B-94FE-21BE4ED03142}" type="parTrans" cxnId="{D4A84898-7D40-457B-B929-4D8AE6696A99}">
      <dgm:prSet/>
      <dgm:spPr/>
      <dgm:t>
        <a:bodyPr/>
        <a:lstStyle/>
        <a:p>
          <a:endParaRPr lang="fr-FR"/>
        </a:p>
      </dgm:t>
    </dgm:pt>
    <dgm:pt modelId="{3F19F1EA-2422-4582-AC03-BD235E19976F}" type="sibTrans" cxnId="{D4A84898-7D40-457B-B929-4D8AE6696A99}">
      <dgm:prSet/>
      <dgm:spPr>
        <a:solidFill>
          <a:schemeClr val="accent3"/>
        </a:solidFill>
      </dgm:spPr>
      <dgm:t>
        <a:bodyPr/>
        <a:lstStyle/>
        <a:p>
          <a:endParaRPr lang="fr-FR"/>
        </a:p>
      </dgm:t>
    </dgm:pt>
    <dgm:pt modelId="{3C16F8B7-02E5-45EC-8AD9-6520AF5BE122}">
      <dgm:prSet phldrT="[Texte]"/>
      <dgm:spPr/>
      <dgm:t>
        <a:bodyPr/>
        <a:lstStyle/>
        <a:p>
          <a:r>
            <a:rPr lang="fr-FR" dirty="0"/>
            <a:t>3- Fiches Eduscol par thème</a:t>
          </a:r>
        </a:p>
      </dgm:t>
    </dgm:pt>
    <dgm:pt modelId="{E299C8E7-C220-49A2-9B67-668D356265C6}" type="parTrans" cxnId="{7F164548-FDF9-44C1-BA33-5A66BEC25A65}">
      <dgm:prSet/>
      <dgm:spPr/>
      <dgm:t>
        <a:bodyPr/>
        <a:lstStyle/>
        <a:p>
          <a:endParaRPr lang="fr-FR"/>
        </a:p>
      </dgm:t>
    </dgm:pt>
    <dgm:pt modelId="{05C1FA40-7917-470B-B062-9CF29CF69793}" type="sibTrans" cxnId="{7F164548-FDF9-44C1-BA33-5A66BEC25A65}">
      <dgm:prSet/>
      <dgm:spPr>
        <a:solidFill>
          <a:schemeClr val="accent4"/>
        </a:solidFill>
      </dgm:spPr>
      <dgm:t>
        <a:bodyPr/>
        <a:lstStyle/>
        <a:p>
          <a:endParaRPr lang="fr-FR"/>
        </a:p>
      </dgm:t>
    </dgm:pt>
    <dgm:pt modelId="{0AB291BA-C8A7-4C2C-91A3-C1EE3E73F693}">
      <dgm:prSet phldrT="[Texte]"/>
      <dgm:spPr/>
      <dgm:t>
        <a:bodyPr/>
        <a:lstStyle/>
        <a:p>
          <a:r>
            <a:rPr lang="fr-FR" dirty="0"/>
            <a:t>4- « Pourquoi enseigner…? » permet de cibler les compétences travaillées</a:t>
          </a:r>
        </a:p>
      </dgm:t>
    </dgm:pt>
    <dgm:pt modelId="{5EE9DD80-BB2B-4A13-A132-DEDF9E259FF6}" type="parTrans" cxnId="{CF94CEF4-DF9E-443F-A4D6-862E8357BFC4}">
      <dgm:prSet/>
      <dgm:spPr/>
      <dgm:t>
        <a:bodyPr/>
        <a:lstStyle/>
        <a:p>
          <a:endParaRPr lang="fr-FR"/>
        </a:p>
      </dgm:t>
    </dgm:pt>
    <dgm:pt modelId="{36810D99-82F2-490F-ADA3-008B4229009C}" type="sibTrans" cxnId="{CF94CEF4-DF9E-443F-A4D6-862E8357BFC4}">
      <dgm:prSet/>
      <dgm:spPr>
        <a:solidFill>
          <a:schemeClr val="accent5"/>
        </a:solidFill>
      </dgm:spPr>
      <dgm:t>
        <a:bodyPr/>
        <a:lstStyle/>
        <a:p>
          <a:endParaRPr lang="fr-FR"/>
        </a:p>
      </dgm:t>
    </dgm:pt>
    <dgm:pt modelId="{B76CEAB5-175D-474C-9823-160EDCDE8958}">
      <dgm:prSet phldrT="[Texte]"/>
      <dgm:spPr/>
      <dgm:t>
        <a:bodyPr/>
        <a:lstStyle/>
        <a:p>
          <a:r>
            <a:rPr lang="fr-FR" dirty="0"/>
            <a:t>5- « Comment mettre en œuvre…? » permet d’affiner la sélection des compétences travaillées + pistes de travail</a:t>
          </a:r>
        </a:p>
      </dgm:t>
    </dgm:pt>
    <dgm:pt modelId="{D31FBC87-4836-4B22-A179-D5785CB34742}" type="parTrans" cxnId="{4D2CF441-A936-4E1E-83B1-62FB5AFEB7E3}">
      <dgm:prSet/>
      <dgm:spPr/>
      <dgm:t>
        <a:bodyPr/>
        <a:lstStyle/>
        <a:p>
          <a:endParaRPr lang="fr-FR"/>
        </a:p>
      </dgm:t>
    </dgm:pt>
    <dgm:pt modelId="{FD6048EF-A8F3-4877-9CB3-8B6B2D09D296}" type="sibTrans" cxnId="{4D2CF441-A936-4E1E-83B1-62FB5AFEB7E3}">
      <dgm:prSet/>
      <dgm:spPr/>
      <dgm:t>
        <a:bodyPr/>
        <a:lstStyle/>
        <a:p>
          <a:endParaRPr lang="fr-FR"/>
        </a:p>
      </dgm:t>
    </dgm:pt>
    <dgm:pt modelId="{AD246F17-6CC4-4846-9342-15784E508E80}">
      <dgm:prSet phldrT="[Texte]"/>
      <dgm:spPr/>
      <dgm:t>
        <a:bodyPr/>
        <a:lstStyle/>
        <a:p>
          <a:r>
            <a:rPr lang="fr-FR" dirty="0"/>
            <a:t>1- Les Fiches Eduscol RA</a:t>
          </a:r>
        </a:p>
      </dgm:t>
    </dgm:pt>
    <dgm:pt modelId="{D2161EBE-C017-45BB-8CA5-7CE4716287C0}" type="parTrans" cxnId="{33767B05-7BC1-43DA-9125-8A9677647E40}">
      <dgm:prSet/>
      <dgm:spPr/>
      <dgm:t>
        <a:bodyPr/>
        <a:lstStyle/>
        <a:p>
          <a:endParaRPr lang="fr-FR"/>
        </a:p>
      </dgm:t>
    </dgm:pt>
    <dgm:pt modelId="{FF8586AA-FDDA-4F12-AAF2-3189EB169ECF}" type="sibTrans" cxnId="{33767B05-7BC1-43DA-9125-8A9677647E40}">
      <dgm:prSet/>
      <dgm:spPr>
        <a:solidFill>
          <a:schemeClr val="accent2"/>
        </a:solidFill>
      </dgm:spPr>
      <dgm:t>
        <a:bodyPr/>
        <a:lstStyle/>
        <a:p>
          <a:endParaRPr lang="fr-FR"/>
        </a:p>
      </dgm:t>
    </dgm:pt>
    <dgm:pt modelId="{0DB8A33D-7D2B-45A8-8D7C-C1C4250966B6}" type="pres">
      <dgm:prSet presAssocID="{A4ACF2BF-4743-4FC6-BD00-89DDF974C5B0}" presName="cycle" presStyleCnt="0">
        <dgm:presLayoutVars>
          <dgm:dir/>
          <dgm:resizeHandles val="exact"/>
        </dgm:presLayoutVars>
      </dgm:prSet>
      <dgm:spPr/>
    </dgm:pt>
    <dgm:pt modelId="{1CCDD45B-BEAF-4C33-A3C6-D7F58180DA95}" type="pres">
      <dgm:prSet presAssocID="{AD246F17-6CC4-4846-9342-15784E508E80}" presName="dummy" presStyleCnt="0"/>
      <dgm:spPr/>
    </dgm:pt>
    <dgm:pt modelId="{407A6288-CFB8-485E-88D5-99DAB09E2BAD}" type="pres">
      <dgm:prSet presAssocID="{AD246F17-6CC4-4846-9342-15784E508E80}" presName="node" presStyleLbl="revTx" presStyleIdx="0" presStyleCnt="5">
        <dgm:presLayoutVars>
          <dgm:bulletEnabled val="1"/>
        </dgm:presLayoutVars>
      </dgm:prSet>
      <dgm:spPr/>
    </dgm:pt>
    <dgm:pt modelId="{2F16975F-ECDD-49C3-BADB-82153BE1AAD8}" type="pres">
      <dgm:prSet presAssocID="{FF8586AA-FDDA-4F12-AAF2-3189EB169ECF}" presName="sibTrans" presStyleLbl="node1" presStyleIdx="0" presStyleCnt="5"/>
      <dgm:spPr/>
    </dgm:pt>
    <dgm:pt modelId="{A7D65E28-BC49-4A44-886B-14E37AA060B7}" type="pres">
      <dgm:prSet presAssocID="{53EADFE2-A026-4203-BB24-2A62AE8F16B3}" presName="dummy" presStyleCnt="0"/>
      <dgm:spPr/>
    </dgm:pt>
    <dgm:pt modelId="{61494677-EF13-4E3F-8E53-E849ABCD153E}" type="pres">
      <dgm:prSet presAssocID="{53EADFE2-A026-4203-BB24-2A62AE8F16B3}" presName="node" presStyleLbl="revTx" presStyleIdx="1" presStyleCnt="5">
        <dgm:presLayoutVars>
          <dgm:bulletEnabled val="1"/>
        </dgm:presLayoutVars>
      </dgm:prSet>
      <dgm:spPr/>
    </dgm:pt>
    <dgm:pt modelId="{B07AA474-8199-484C-B526-2B70778CDB78}" type="pres">
      <dgm:prSet presAssocID="{3F19F1EA-2422-4582-AC03-BD235E19976F}" presName="sibTrans" presStyleLbl="node1" presStyleIdx="1" presStyleCnt="5"/>
      <dgm:spPr/>
    </dgm:pt>
    <dgm:pt modelId="{177E9B07-2A34-4512-8851-71139682B2BF}" type="pres">
      <dgm:prSet presAssocID="{3C16F8B7-02E5-45EC-8AD9-6520AF5BE122}" presName="dummy" presStyleCnt="0"/>
      <dgm:spPr/>
    </dgm:pt>
    <dgm:pt modelId="{87E3EB4F-F30F-4283-BACD-227186352B13}" type="pres">
      <dgm:prSet presAssocID="{3C16F8B7-02E5-45EC-8AD9-6520AF5BE122}" presName="node" presStyleLbl="revTx" presStyleIdx="2" presStyleCnt="5">
        <dgm:presLayoutVars>
          <dgm:bulletEnabled val="1"/>
        </dgm:presLayoutVars>
      </dgm:prSet>
      <dgm:spPr/>
    </dgm:pt>
    <dgm:pt modelId="{FB681884-91A9-409A-8B17-6A4AB5F70D05}" type="pres">
      <dgm:prSet presAssocID="{05C1FA40-7917-470B-B062-9CF29CF69793}" presName="sibTrans" presStyleLbl="node1" presStyleIdx="2" presStyleCnt="5"/>
      <dgm:spPr/>
    </dgm:pt>
    <dgm:pt modelId="{0454C443-0221-40C6-98B2-C425AD186603}" type="pres">
      <dgm:prSet presAssocID="{0AB291BA-C8A7-4C2C-91A3-C1EE3E73F693}" presName="dummy" presStyleCnt="0"/>
      <dgm:spPr/>
    </dgm:pt>
    <dgm:pt modelId="{00FC4D89-8953-4C0F-B29F-E46324FB0087}" type="pres">
      <dgm:prSet presAssocID="{0AB291BA-C8A7-4C2C-91A3-C1EE3E73F693}" presName="node" presStyleLbl="revTx" presStyleIdx="3" presStyleCnt="5">
        <dgm:presLayoutVars>
          <dgm:bulletEnabled val="1"/>
        </dgm:presLayoutVars>
      </dgm:prSet>
      <dgm:spPr/>
    </dgm:pt>
    <dgm:pt modelId="{9E275B66-A3D7-4F48-A31D-63F35926F5C2}" type="pres">
      <dgm:prSet presAssocID="{36810D99-82F2-490F-ADA3-008B4229009C}" presName="sibTrans" presStyleLbl="node1" presStyleIdx="3" presStyleCnt="5"/>
      <dgm:spPr/>
    </dgm:pt>
    <dgm:pt modelId="{41542B87-BEF8-41DD-8C73-F48B3731F780}" type="pres">
      <dgm:prSet presAssocID="{B76CEAB5-175D-474C-9823-160EDCDE8958}" presName="dummy" presStyleCnt="0"/>
      <dgm:spPr/>
    </dgm:pt>
    <dgm:pt modelId="{62DF0E3D-25F6-49D1-BABD-BB0B020B9958}" type="pres">
      <dgm:prSet presAssocID="{B76CEAB5-175D-474C-9823-160EDCDE8958}" presName="node" presStyleLbl="revTx" presStyleIdx="4" presStyleCnt="5">
        <dgm:presLayoutVars>
          <dgm:bulletEnabled val="1"/>
        </dgm:presLayoutVars>
      </dgm:prSet>
      <dgm:spPr/>
    </dgm:pt>
    <dgm:pt modelId="{921D55C4-76CF-4392-BFBF-1AF6D3EF9EE0}" type="pres">
      <dgm:prSet presAssocID="{FD6048EF-A8F3-4877-9CB3-8B6B2D09D296}" presName="sibTrans" presStyleLbl="node1" presStyleIdx="4" presStyleCnt="5"/>
      <dgm:spPr/>
    </dgm:pt>
  </dgm:ptLst>
  <dgm:cxnLst>
    <dgm:cxn modelId="{33767B05-7BC1-43DA-9125-8A9677647E40}" srcId="{A4ACF2BF-4743-4FC6-BD00-89DDF974C5B0}" destId="{AD246F17-6CC4-4846-9342-15784E508E80}" srcOrd="0" destOrd="0" parTransId="{D2161EBE-C017-45BB-8CA5-7CE4716287C0}" sibTransId="{FF8586AA-FDDA-4F12-AAF2-3189EB169ECF}"/>
    <dgm:cxn modelId="{27422B0D-AC5B-4ECA-B5FE-3D9BC138C97D}" type="presOf" srcId="{05C1FA40-7917-470B-B062-9CF29CF69793}" destId="{FB681884-91A9-409A-8B17-6A4AB5F70D05}" srcOrd="0" destOrd="0" presId="urn:microsoft.com/office/officeart/2005/8/layout/cycle1"/>
    <dgm:cxn modelId="{89885310-4B54-4237-9244-A919953D81E0}" type="presOf" srcId="{B76CEAB5-175D-474C-9823-160EDCDE8958}" destId="{62DF0E3D-25F6-49D1-BABD-BB0B020B9958}" srcOrd="0" destOrd="0" presId="urn:microsoft.com/office/officeart/2005/8/layout/cycle1"/>
    <dgm:cxn modelId="{9D462C14-B7EE-427B-B16C-A9FF44A2B238}" type="presOf" srcId="{AD246F17-6CC4-4846-9342-15784E508E80}" destId="{407A6288-CFB8-485E-88D5-99DAB09E2BAD}" srcOrd="0" destOrd="0" presId="urn:microsoft.com/office/officeart/2005/8/layout/cycle1"/>
    <dgm:cxn modelId="{49BAE91A-61DC-41A1-9D37-0040FD4C3A08}" type="presOf" srcId="{0AB291BA-C8A7-4C2C-91A3-C1EE3E73F693}" destId="{00FC4D89-8953-4C0F-B29F-E46324FB0087}" srcOrd="0" destOrd="0" presId="urn:microsoft.com/office/officeart/2005/8/layout/cycle1"/>
    <dgm:cxn modelId="{4D2CF441-A936-4E1E-83B1-62FB5AFEB7E3}" srcId="{A4ACF2BF-4743-4FC6-BD00-89DDF974C5B0}" destId="{B76CEAB5-175D-474C-9823-160EDCDE8958}" srcOrd="4" destOrd="0" parTransId="{D31FBC87-4836-4B22-A179-D5785CB34742}" sibTransId="{FD6048EF-A8F3-4877-9CB3-8B6B2D09D296}"/>
    <dgm:cxn modelId="{7F164548-FDF9-44C1-BA33-5A66BEC25A65}" srcId="{A4ACF2BF-4743-4FC6-BD00-89DDF974C5B0}" destId="{3C16F8B7-02E5-45EC-8AD9-6520AF5BE122}" srcOrd="2" destOrd="0" parTransId="{E299C8E7-C220-49A2-9B67-668D356265C6}" sibTransId="{05C1FA40-7917-470B-B062-9CF29CF69793}"/>
    <dgm:cxn modelId="{E674018B-5B34-48A1-B4D6-ACA337849964}" type="presOf" srcId="{FF8586AA-FDDA-4F12-AAF2-3189EB169ECF}" destId="{2F16975F-ECDD-49C3-BADB-82153BE1AAD8}" srcOrd="0" destOrd="0" presId="urn:microsoft.com/office/officeart/2005/8/layout/cycle1"/>
    <dgm:cxn modelId="{A9E00694-B48B-45CE-BAFB-1599470E0621}" type="presOf" srcId="{36810D99-82F2-490F-ADA3-008B4229009C}" destId="{9E275B66-A3D7-4F48-A31D-63F35926F5C2}" srcOrd="0" destOrd="0" presId="urn:microsoft.com/office/officeart/2005/8/layout/cycle1"/>
    <dgm:cxn modelId="{D4A84898-7D40-457B-B929-4D8AE6696A99}" srcId="{A4ACF2BF-4743-4FC6-BD00-89DDF974C5B0}" destId="{53EADFE2-A026-4203-BB24-2A62AE8F16B3}" srcOrd="1" destOrd="0" parTransId="{7E3D8807-E0BD-4D4B-94FE-21BE4ED03142}" sibTransId="{3F19F1EA-2422-4582-AC03-BD235E19976F}"/>
    <dgm:cxn modelId="{6DFA12B9-B344-4E20-A0C4-EE5253DEF2CF}" type="presOf" srcId="{3C16F8B7-02E5-45EC-8AD9-6520AF5BE122}" destId="{87E3EB4F-F30F-4283-BACD-227186352B13}" srcOrd="0" destOrd="0" presId="urn:microsoft.com/office/officeart/2005/8/layout/cycle1"/>
    <dgm:cxn modelId="{F85DB4BF-B269-4DC4-B444-C4F123E6C77A}" type="presOf" srcId="{3F19F1EA-2422-4582-AC03-BD235E19976F}" destId="{B07AA474-8199-484C-B526-2B70778CDB78}" srcOrd="0" destOrd="0" presId="urn:microsoft.com/office/officeart/2005/8/layout/cycle1"/>
    <dgm:cxn modelId="{CF5DBBBF-243C-4868-8813-6E4B6B4AE912}" type="presOf" srcId="{53EADFE2-A026-4203-BB24-2A62AE8F16B3}" destId="{61494677-EF13-4E3F-8E53-E849ABCD153E}" srcOrd="0" destOrd="0" presId="urn:microsoft.com/office/officeart/2005/8/layout/cycle1"/>
    <dgm:cxn modelId="{736B01CA-D52A-4FFD-A1D2-245B1AC07FC0}" type="presOf" srcId="{FD6048EF-A8F3-4877-9CB3-8B6B2D09D296}" destId="{921D55C4-76CF-4392-BFBF-1AF6D3EF9EE0}" srcOrd="0" destOrd="0" presId="urn:microsoft.com/office/officeart/2005/8/layout/cycle1"/>
    <dgm:cxn modelId="{22053CD3-6BF0-4CC6-A273-BF22E16A91ED}" type="presOf" srcId="{A4ACF2BF-4743-4FC6-BD00-89DDF974C5B0}" destId="{0DB8A33D-7D2B-45A8-8D7C-C1C4250966B6}" srcOrd="0" destOrd="0" presId="urn:microsoft.com/office/officeart/2005/8/layout/cycle1"/>
    <dgm:cxn modelId="{CF94CEF4-DF9E-443F-A4D6-862E8357BFC4}" srcId="{A4ACF2BF-4743-4FC6-BD00-89DDF974C5B0}" destId="{0AB291BA-C8A7-4C2C-91A3-C1EE3E73F693}" srcOrd="3" destOrd="0" parTransId="{5EE9DD80-BB2B-4A13-A132-DEDF9E259FF6}" sibTransId="{36810D99-82F2-490F-ADA3-008B4229009C}"/>
    <dgm:cxn modelId="{4C20DD2F-09C9-45F0-93D9-92C9567EFAF9}" type="presParOf" srcId="{0DB8A33D-7D2B-45A8-8D7C-C1C4250966B6}" destId="{1CCDD45B-BEAF-4C33-A3C6-D7F58180DA95}" srcOrd="0" destOrd="0" presId="urn:microsoft.com/office/officeart/2005/8/layout/cycle1"/>
    <dgm:cxn modelId="{8178BC67-FB57-42CE-84BC-B4E6FC3A7338}" type="presParOf" srcId="{0DB8A33D-7D2B-45A8-8D7C-C1C4250966B6}" destId="{407A6288-CFB8-485E-88D5-99DAB09E2BAD}" srcOrd="1" destOrd="0" presId="urn:microsoft.com/office/officeart/2005/8/layout/cycle1"/>
    <dgm:cxn modelId="{766BF84E-6B99-44C8-A310-E6A70F6C6A03}" type="presParOf" srcId="{0DB8A33D-7D2B-45A8-8D7C-C1C4250966B6}" destId="{2F16975F-ECDD-49C3-BADB-82153BE1AAD8}" srcOrd="2" destOrd="0" presId="urn:microsoft.com/office/officeart/2005/8/layout/cycle1"/>
    <dgm:cxn modelId="{57143BC9-6B8A-40CF-903A-5C28BA6B605B}" type="presParOf" srcId="{0DB8A33D-7D2B-45A8-8D7C-C1C4250966B6}" destId="{A7D65E28-BC49-4A44-886B-14E37AA060B7}" srcOrd="3" destOrd="0" presId="urn:microsoft.com/office/officeart/2005/8/layout/cycle1"/>
    <dgm:cxn modelId="{CB4FC40E-83D0-4607-954E-04F272F49B74}" type="presParOf" srcId="{0DB8A33D-7D2B-45A8-8D7C-C1C4250966B6}" destId="{61494677-EF13-4E3F-8E53-E849ABCD153E}" srcOrd="4" destOrd="0" presId="urn:microsoft.com/office/officeart/2005/8/layout/cycle1"/>
    <dgm:cxn modelId="{7588B93A-8C5C-49FC-A62E-84BE9B09EE14}" type="presParOf" srcId="{0DB8A33D-7D2B-45A8-8D7C-C1C4250966B6}" destId="{B07AA474-8199-484C-B526-2B70778CDB78}" srcOrd="5" destOrd="0" presId="urn:microsoft.com/office/officeart/2005/8/layout/cycle1"/>
    <dgm:cxn modelId="{CA20A748-A1B9-4A22-97CE-0231471B34CC}" type="presParOf" srcId="{0DB8A33D-7D2B-45A8-8D7C-C1C4250966B6}" destId="{177E9B07-2A34-4512-8851-71139682B2BF}" srcOrd="6" destOrd="0" presId="urn:microsoft.com/office/officeart/2005/8/layout/cycle1"/>
    <dgm:cxn modelId="{8F50DD08-D2DB-442B-8A56-3125C7AB23E2}" type="presParOf" srcId="{0DB8A33D-7D2B-45A8-8D7C-C1C4250966B6}" destId="{87E3EB4F-F30F-4283-BACD-227186352B13}" srcOrd="7" destOrd="0" presId="urn:microsoft.com/office/officeart/2005/8/layout/cycle1"/>
    <dgm:cxn modelId="{9D5A78CE-6462-4752-AC38-3AA76A4FA8E0}" type="presParOf" srcId="{0DB8A33D-7D2B-45A8-8D7C-C1C4250966B6}" destId="{FB681884-91A9-409A-8B17-6A4AB5F70D05}" srcOrd="8" destOrd="0" presId="urn:microsoft.com/office/officeart/2005/8/layout/cycle1"/>
    <dgm:cxn modelId="{FE09366B-6E73-4CEB-ABBE-A74B86BF19CB}" type="presParOf" srcId="{0DB8A33D-7D2B-45A8-8D7C-C1C4250966B6}" destId="{0454C443-0221-40C6-98B2-C425AD186603}" srcOrd="9" destOrd="0" presId="urn:microsoft.com/office/officeart/2005/8/layout/cycle1"/>
    <dgm:cxn modelId="{BC7A72A7-4A51-4B0A-9B02-FD9F01F4CFAC}" type="presParOf" srcId="{0DB8A33D-7D2B-45A8-8D7C-C1C4250966B6}" destId="{00FC4D89-8953-4C0F-B29F-E46324FB0087}" srcOrd="10" destOrd="0" presId="urn:microsoft.com/office/officeart/2005/8/layout/cycle1"/>
    <dgm:cxn modelId="{1020D15A-B5F4-4D99-9304-161823A9BCBD}" type="presParOf" srcId="{0DB8A33D-7D2B-45A8-8D7C-C1C4250966B6}" destId="{9E275B66-A3D7-4F48-A31D-63F35926F5C2}" srcOrd="11" destOrd="0" presId="urn:microsoft.com/office/officeart/2005/8/layout/cycle1"/>
    <dgm:cxn modelId="{8635CC26-6167-42B4-9723-240535E21331}" type="presParOf" srcId="{0DB8A33D-7D2B-45A8-8D7C-C1C4250966B6}" destId="{41542B87-BEF8-41DD-8C73-F48B3731F780}" srcOrd="12" destOrd="0" presId="urn:microsoft.com/office/officeart/2005/8/layout/cycle1"/>
    <dgm:cxn modelId="{FAC372D6-A87A-4E0A-BDA1-2DAEB057C5B8}" type="presParOf" srcId="{0DB8A33D-7D2B-45A8-8D7C-C1C4250966B6}" destId="{62DF0E3D-25F6-49D1-BABD-BB0B020B9958}" srcOrd="13" destOrd="0" presId="urn:microsoft.com/office/officeart/2005/8/layout/cycle1"/>
    <dgm:cxn modelId="{76858E36-A61D-4362-BFF8-B8CAFB2112EB}" type="presParOf" srcId="{0DB8A33D-7D2B-45A8-8D7C-C1C4250966B6}" destId="{921D55C4-76CF-4392-BFBF-1AF6D3EF9EE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4ACF2BF-4743-4FC6-BD00-89DDF974C5B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r-FR"/>
        </a:p>
      </dgm:t>
    </dgm:pt>
    <dgm:pt modelId="{53EADFE2-A026-4203-BB24-2A62AE8F16B3}">
      <dgm:prSet phldrT="[Texte]" custT="1"/>
      <dgm:spPr/>
      <dgm:t>
        <a:bodyPr/>
        <a:lstStyle/>
        <a:p>
          <a:r>
            <a:rPr lang="fr-FR" sz="2000" dirty="0">
              <a:latin typeface="Arial" panose="020B0604020202020204" pitchFamily="34" charset="0"/>
              <a:cs typeface="Arial" panose="020B0604020202020204" pitchFamily="34" charset="0"/>
            </a:rPr>
            <a:t>2- La progression annuelle ou dans le cycle</a:t>
          </a:r>
        </a:p>
      </dgm:t>
    </dgm:pt>
    <dgm:pt modelId="{7E3D8807-E0BD-4D4B-94FE-21BE4ED03142}" type="parTrans" cxnId="{D4A84898-7D40-457B-B929-4D8AE6696A99}">
      <dgm:prSet/>
      <dgm:spPr/>
      <dgm:t>
        <a:bodyPr/>
        <a:lstStyle/>
        <a:p>
          <a:endParaRPr lang="fr-FR"/>
        </a:p>
      </dgm:t>
    </dgm:pt>
    <dgm:pt modelId="{3F19F1EA-2422-4582-AC03-BD235E19976F}" type="sibTrans" cxnId="{D4A84898-7D40-457B-B929-4D8AE6696A99}">
      <dgm:prSet/>
      <dgm:spPr>
        <a:solidFill>
          <a:schemeClr val="accent3"/>
        </a:solidFill>
      </dgm:spPr>
      <dgm:t>
        <a:bodyPr/>
        <a:lstStyle/>
        <a:p>
          <a:endParaRPr lang="fr-FR"/>
        </a:p>
      </dgm:t>
    </dgm:pt>
    <dgm:pt modelId="{3C16F8B7-02E5-45EC-8AD9-6520AF5BE122}">
      <dgm:prSet phldrT="[Texte]" custT="1"/>
      <dgm:spPr/>
      <dgm:t>
        <a:bodyPr/>
        <a:lstStyle/>
        <a:p>
          <a:r>
            <a:rPr lang="fr-FR" sz="2000" dirty="0">
              <a:latin typeface="Arial" panose="020B0604020202020204" pitchFamily="34" charset="0"/>
              <a:cs typeface="Arial" panose="020B0604020202020204" pitchFamily="34" charset="0"/>
            </a:rPr>
            <a:t>3- Cibler le niveau de MS </a:t>
          </a:r>
        </a:p>
        <a:p>
          <a:r>
            <a:rPr lang="fr-FR" sz="2000" dirty="0">
              <a:latin typeface="Arial" panose="020B0604020202020204" pitchFamily="34" charset="0"/>
              <a:cs typeface="Arial" panose="020B0604020202020204" pitchFamily="34" charset="0"/>
            </a:rPr>
            <a:t>(fiche Eduscol Thème)</a:t>
          </a:r>
        </a:p>
      </dgm:t>
    </dgm:pt>
    <dgm:pt modelId="{E299C8E7-C220-49A2-9B67-668D356265C6}" type="parTrans" cxnId="{7F164548-FDF9-44C1-BA33-5A66BEC25A65}">
      <dgm:prSet/>
      <dgm:spPr/>
      <dgm:t>
        <a:bodyPr/>
        <a:lstStyle/>
        <a:p>
          <a:endParaRPr lang="fr-FR"/>
        </a:p>
      </dgm:t>
    </dgm:pt>
    <dgm:pt modelId="{05C1FA40-7917-470B-B062-9CF29CF69793}" type="sibTrans" cxnId="{7F164548-FDF9-44C1-BA33-5A66BEC25A65}">
      <dgm:prSet/>
      <dgm:spPr>
        <a:solidFill>
          <a:schemeClr val="accent4"/>
        </a:solidFill>
      </dgm:spPr>
      <dgm:t>
        <a:bodyPr/>
        <a:lstStyle/>
        <a:p>
          <a:endParaRPr lang="fr-FR"/>
        </a:p>
      </dgm:t>
    </dgm:pt>
    <dgm:pt modelId="{0AB291BA-C8A7-4C2C-91A3-C1EE3E73F693}">
      <dgm:prSet phldrT="[Texte]" custT="1"/>
      <dgm:spPr/>
      <dgm:t>
        <a:bodyPr/>
        <a:lstStyle/>
        <a:p>
          <a:r>
            <a:rPr lang="fr-FR" sz="2000" dirty="0">
              <a:latin typeface="Arial" panose="020B0604020202020204" pitchFamily="34" charset="0"/>
              <a:cs typeface="Arial" panose="020B0604020202020204" pitchFamily="34" charset="0"/>
            </a:rPr>
            <a:t>4- Cibler le niveau de TBM </a:t>
          </a:r>
        </a:p>
        <a:p>
          <a:r>
            <a:rPr lang="fr-FR" sz="2000" dirty="0">
              <a:latin typeface="Arial" panose="020B0604020202020204" pitchFamily="34" charset="0"/>
              <a:cs typeface="Arial" panose="020B0604020202020204" pitchFamily="34" charset="0"/>
            </a:rPr>
            <a:t>(Fiche Eduscol Thème)</a:t>
          </a:r>
        </a:p>
      </dgm:t>
    </dgm:pt>
    <dgm:pt modelId="{5EE9DD80-BB2B-4A13-A132-DEDF9E259FF6}" type="parTrans" cxnId="{CF94CEF4-DF9E-443F-A4D6-862E8357BFC4}">
      <dgm:prSet/>
      <dgm:spPr/>
      <dgm:t>
        <a:bodyPr/>
        <a:lstStyle/>
        <a:p>
          <a:endParaRPr lang="fr-FR"/>
        </a:p>
      </dgm:t>
    </dgm:pt>
    <dgm:pt modelId="{36810D99-82F2-490F-ADA3-008B4229009C}" type="sibTrans" cxnId="{CF94CEF4-DF9E-443F-A4D6-862E8357BFC4}">
      <dgm:prSet/>
      <dgm:spPr>
        <a:solidFill>
          <a:schemeClr val="accent5"/>
        </a:solidFill>
      </dgm:spPr>
      <dgm:t>
        <a:bodyPr/>
        <a:lstStyle/>
        <a:p>
          <a:endParaRPr lang="fr-FR"/>
        </a:p>
      </dgm:t>
    </dgm:pt>
    <dgm:pt modelId="{AD246F17-6CC4-4846-9342-15784E508E80}">
      <dgm:prSet phldrT="[Texte]" custT="1"/>
      <dgm:spPr/>
      <dgm:t>
        <a:bodyPr/>
        <a:lstStyle/>
        <a:p>
          <a:r>
            <a:rPr lang="fr-FR" sz="2000" dirty="0">
              <a:latin typeface="Arial" panose="020B0604020202020204" pitchFamily="34" charset="0"/>
              <a:cs typeface="Arial" panose="020B0604020202020204" pitchFamily="34" charset="0"/>
            </a:rPr>
            <a:t>1- Les programmes pour cibler les compétences du socle travaillées</a:t>
          </a:r>
        </a:p>
      </dgm:t>
    </dgm:pt>
    <dgm:pt modelId="{D2161EBE-C017-45BB-8CA5-7CE4716287C0}" type="parTrans" cxnId="{33767B05-7BC1-43DA-9125-8A9677647E40}">
      <dgm:prSet/>
      <dgm:spPr/>
      <dgm:t>
        <a:bodyPr/>
        <a:lstStyle/>
        <a:p>
          <a:endParaRPr lang="fr-FR"/>
        </a:p>
      </dgm:t>
    </dgm:pt>
    <dgm:pt modelId="{FF8586AA-FDDA-4F12-AAF2-3189EB169ECF}" type="sibTrans" cxnId="{33767B05-7BC1-43DA-9125-8A9677647E40}">
      <dgm:prSet/>
      <dgm:spPr>
        <a:solidFill>
          <a:schemeClr val="accent2"/>
        </a:solidFill>
      </dgm:spPr>
      <dgm:t>
        <a:bodyPr/>
        <a:lstStyle/>
        <a:p>
          <a:endParaRPr lang="fr-FR"/>
        </a:p>
      </dgm:t>
    </dgm:pt>
    <dgm:pt modelId="{0DB8A33D-7D2B-45A8-8D7C-C1C4250966B6}" type="pres">
      <dgm:prSet presAssocID="{A4ACF2BF-4743-4FC6-BD00-89DDF974C5B0}" presName="cycle" presStyleCnt="0">
        <dgm:presLayoutVars>
          <dgm:dir/>
          <dgm:resizeHandles val="exact"/>
        </dgm:presLayoutVars>
      </dgm:prSet>
      <dgm:spPr/>
    </dgm:pt>
    <dgm:pt modelId="{1CCDD45B-BEAF-4C33-A3C6-D7F58180DA95}" type="pres">
      <dgm:prSet presAssocID="{AD246F17-6CC4-4846-9342-15784E508E80}" presName="dummy" presStyleCnt="0"/>
      <dgm:spPr/>
    </dgm:pt>
    <dgm:pt modelId="{407A6288-CFB8-485E-88D5-99DAB09E2BAD}" type="pres">
      <dgm:prSet presAssocID="{AD246F17-6CC4-4846-9342-15784E508E80}" presName="node" presStyleLbl="revTx" presStyleIdx="0" presStyleCnt="4">
        <dgm:presLayoutVars>
          <dgm:bulletEnabled val="1"/>
        </dgm:presLayoutVars>
      </dgm:prSet>
      <dgm:spPr/>
    </dgm:pt>
    <dgm:pt modelId="{2F16975F-ECDD-49C3-BADB-82153BE1AAD8}" type="pres">
      <dgm:prSet presAssocID="{FF8586AA-FDDA-4F12-AAF2-3189EB169ECF}" presName="sibTrans" presStyleLbl="node1" presStyleIdx="0" presStyleCnt="4"/>
      <dgm:spPr/>
    </dgm:pt>
    <dgm:pt modelId="{A7D65E28-BC49-4A44-886B-14E37AA060B7}" type="pres">
      <dgm:prSet presAssocID="{53EADFE2-A026-4203-BB24-2A62AE8F16B3}" presName="dummy" presStyleCnt="0"/>
      <dgm:spPr/>
    </dgm:pt>
    <dgm:pt modelId="{61494677-EF13-4E3F-8E53-E849ABCD153E}" type="pres">
      <dgm:prSet presAssocID="{53EADFE2-A026-4203-BB24-2A62AE8F16B3}" presName="node" presStyleLbl="revTx" presStyleIdx="1" presStyleCnt="4">
        <dgm:presLayoutVars>
          <dgm:bulletEnabled val="1"/>
        </dgm:presLayoutVars>
      </dgm:prSet>
      <dgm:spPr/>
    </dgm:pt>
    <dgm:pt modelId="{B07AA474-8199-484C-B526-2B70778CDB78}" type="pres">
      <dgm:prSet presAssocID="{3F19F1EA-2422-4582-AC03-BD235E19976F}" presName="sibTrans" presStyleLbl="node1" presStyleIdx="1" presStyleCnt="4"/>
      <dgm:spPr/>
    </dgm:pt>
    <dgm:pt modelId="{177E9B07-2A34-4512-8851-71139682B2BF}" type="pres">
      <dgm:prSet presAssocID="{3C16F8B7-02E5-45EC-8AD9-6520AF5BE122}" presName="dummy" presStyleCnt="0"/>
      <dgm:spPr/>
    </dgm:pt>
    <dgm:pt modelId="{87E3EB4F-F30F-4283-BACD-227186352B13}" type="pres">
      <dgm:prSet presAssocID="{3C16F8B7-02E5-45EC-8AD9-6520AF5BE122}" presName="node" presStyleLbl="revTx" presStyleIdx="2" presStyleCnt="4">
        <dgm:presLayoutVars>
          <dgm:bulletEnabled val="1"/>
        </dgm:presLayoutVars>
      </dgm:prSet>
      <dgm:spPr/>
    </dgm:pt>
    <dgm:pt modelId="{FB681884-91A9-409A-8B17-6A4AB5F70D05}" type="pres">
      <dgm:prSet presAssocID="{05C1FA40-7917-470B-B062-9CF29CF69793}" presName="sibTrans" presStyleLbl="node1" presStyleIdx="2" presStyleCnt="4" custScaleX="98859" custScaleY="95977"/>
      <dgm:spPr/>
    </dgm:pt>
    <dgm:pt modelId="{0454C443-0221-40C6-98B2-C425AD186603}" type="pres">
      <dgm:prSet presAssocID="{0AB291BA-C8A7-4C2C-91A3-C1EE3E73F693}" presName="dummy" presStyleCnt="0"/>
      <dgm:spPr/>
    </dgm:pt>
    <dgm:pt modelId="{00FC4D89-8953-4C0F-B29F-E46324FB0087}" type="pres">
      <dgm:prSet presAssocID="{0AB291BA-C8A7-4C2C-91A3-C1EE3E73F693}" presName="node" presStyleLbl="revTx" presStyleIdx="3" presStyleCnt="4">
        <dgm:presLayoutVars>
          <dgm:bulletEnabled val="1"/>
        </dgm:presLayoutVars>
      </dgm:prSet>
      <dgm:spPr/>
    </dgm:pt>
    <dgm:pt modelId="{9E275B66-A3D7-4F48-A31D-63F35926F5C2}" type="pres">
      <dgm:prSet presAssocID="{36810D99-82F2-490F-ADA3-008B4229009C}" presName="sibTrans" presStyleLbl="node1" presStyleIdx="3" presStyleCnt="4"/>
      <dgm:spPr/>
    </dgm:pt>
  </dgm:ptLst>
  <dgm:cxnLst>
    <dgm:cxn modelId="{33767B05-7BC1-43DA-9125-8A9677647E40}" srcId="{A4ACF2BF-4743-4FC6-BD00-89DDF974C5B0}" destId="{AD246F17-6CC4-4846-9342-15784E508E80}" srcOrd="0" destOrd="0" parTransId="{D2161EBE-C017-45BB-8CA5-7CE4716287C0}" sibTransId="{FF8586AA-FDDA-4F12-AAF2-3189EB169ECF}"/>
    <dgm:cxn modelId="{27422B0D-AC5B-4ECA-B5FE-3D9BC138C97D}" type="presOf" srcId="{05C1FA40-7917-470B-B062-9CF29CF69793}" destId="{FB681884-91A9-409A-8B17-6A4AB5F70D05}" srcOrd="0" destOrd="0" presId="urn:microsoft.com/office/officeart/2005/8/layout/cycle1"/>
    <dgm:cxn modelId="{9D462C14-B7EE-427B-B16C-A9FF44A2B238}" type="presOf" srcId="{AD246F17-6CC4-4846-9342-15784E508E80}" destId="{407A6288-CFB8-485E-88D5-99DAB09E2BAD}" srcOrd="0" destOrd="0" presId="urn:microsoft.com/office/officeart/2005/8/layout/cycle1"/>
    <dgm:cxn modelId="{49BAE91A-61DC-41A1-9D37-0040FD4C3A08}" type="presOf" srcId="{0AB291BA-C8A7-4C2C-91A3-C1EE3E73F693}" destId="{00FC4D89-8953-4C0F-B29F-E46324FB0087}" srcOrd="0" destOrd="0" presId="urn:microsoft.com/office/officeart/2005/8/layout/cycle1"/>
    <dgm:cxn modelId="{7F164548-FDF9-44C1-BA33-5A66BEC25A65}" srcId="{A4ACF2BF-4743-4FC6-BD00-89DDF974C5B0}" destId="{3C16F8B7-02E5-45EC-8AD9-6520AF5BE122}" srcOrd="2" destOrd="0" parTransId="{E299C8E7-C220-49A2-9B67-668D356265C6}" sibTransId="{05C1FA40-7917-470B-B062-9CF29CF69793}"/>
    <dgm:cxn modelId="{E674018B-5B34-48A1-B4D6-ACA337849964}" type="presOf" srcId="{FF8586AA-FDDA-4F12-AAF2-3189EB169ECF}" destId="{2F16975F-ECDD-49C3-BADB-82153BE1AAD8}" srcOrd="0" destOrd="0" presId="urn:microsoft.com/office/officeart/2005/8/layout/cycle1"/>
    <dgm:cxn modelId="{A9E00694-B48B-45CE-BAFB-1599470E0621}" type="presOf" srcId="{36810D99-82F2-490F-ADA3-008B4229009C}" destId="{9E275B66-A3D7-4F48-A31D-63F35926F5C2}" srcOrd="0" destOrd="0" presId="urn:microsoft.com/office/officeart/2005/8/layout/cycle1"/>
    <dgm:cxn modelId="{D4A84898-7D40-457B-B929-4D8AE6696A99}" srcId="{A4ACF2BF-4743-4FC6-BD00-89DDF974C5B0}" destId="{53EADFE2-A026-4203-BB24-2A62AE8F16B3}" srcOrd="1" destOrd="0" parTransId="{7E3D8807-E0BD-4D4B-94FE-21BE4ED03142}" sibTransId="{3F19F1EA-2422-4582-AC03-BD235E19976F}"/>
    <dgm:cxn modelId="{6DFA12B9-B344-4E20-A0C4-EE5253DEF2CF}" type="presOf" srcId="{3C16F8B7-02E5-45EC-8AD9-6520AF5BE122}" destId="{87E3EB4F-F30F-4283-BACD-227186352B13}" srcOrd="0" destOrd="0" presId="urn:microsoft.com/office/officeart/2005/8/layout/cycle1"/>
    <dgm:cxn modelId="{F85DB4BF-B269-4DC4-B444-C4F123E6C77A}" type="presOf" srcId="{3F19F1EA-2422-4582-AC03-BD235E19976F}" destId="{B07AA474-8199-484C-B526-2B70778CDB78}" srcOrd="0" destOrd="0" presId="urn:microsoft.com/office/officeart/2005/8/layout/cycle1"/>
    <dgm:cxn modelId="{CF5DBBBF-243C-4868-8813-6E4B6B4AE912}" type="presOf" srcId="{53EADFE2-A026-4203-BB24-2A62AE8F16B3}" destId="{61494677-EF13-4E3F-8E53-E849ABCD153E}" srcOrd="0" destOrd="0" presId="urn:microsoft.com/office/officeart/2005/8/layout/cycle1"/>
    <dgm:cxn modelId="{22053CD3-6BF0-4CC6-A273-BF22E16A91ED}" type="presOf" srcId="{A4ACF2BF-4743-4FC6-BD00-89DDF974C5B0}" destId="{0DB8A33D-7D2B-45A8-8D7C-C1C4250966B6}" srcOrd="0" destOrd="0" presId="urn:microsoft.com/office/officeart/2005/8/layout/cycle1"/>
    <dgm:cxn modelId="{CF94CEF4-DF9E-443F-A4D6-862E8357BFC4}" srcId="{A4ACF2BF-4743-4FC6-BD00-89DDF974C5B0}" destId="{0AB291BA-C8A7-4C2C-91A3-C1EE3E73F693}" srcOrd="3" destOrd="0" parTransId="{5EE9DD80-BB2B-4A13-A132-DEDF9E259FF6}" sibTransId="{36810D99-82F2-490F-ADA3-008B4229009C}"/>
    <dgm:cxn modelId="{4C20DD2F-09C9-45F0-93D9-92C9567EFAF9}" type="presParOf" srcId="{0DB8A33D-7D2B-45A8-8D7C-C1C4250966B6}" destId="{1CCDD45B-BEAF-4C33-A3C6-D7F58180DA95}" srcOrd="0" destOrd="0" presId="urn:microsoft.com/office/officeart/2005/8/layout/cycle1"/>
    <dgm:cxn modelId="{8178BC67-FB57-42CE-84BC-B4E6FC3A7338}" type="presParOf" srcId="{0DB8A33D-7D2B-45A8-8D7C-C1C4250966B6}" destId="{407A6288-CFB8-485E-88D5-99DAB09E2BAD}" srcOrd="1" destOrd="0" presId="urn:microsoft.com/office/officeart/2005/8/layout/cycle1"/>
    <dgm:cxn modelId="{766BF84E-6B99-44C8-A310-E6A70F6C6A03}" type="presParOf" srcId="{0DB8A33D-7D2B-45A8-8D7C-C1C4250966B6}" destId="{2F16975F-ECDD-49C3-BADB-82153BE1AAD8}" srcOrd="2" destOrd="0" presId="urn:microsoft.com/office/officeart/2005/8/layout/cycle1"/>
    <dgm:cxn modelId="{57143BC9-6B8A-40CF-903A-5C28BA6B605B}" type="presParOf" srcId="{0DB8A33D-7D2B-45A8-8D7C-C1C4250966B6}" destId="{A7D65E28-BC49-4A44-886B-14E37AA060B7}" srcOrd="3" destOrd="0" presId="urn:microsoft.com/office/officeart/2005/8/layout/cycle1"/>
    <dgm:cxn modelId="{CB4FC40E-83D0-4607-954E-04F272F49B74}" type="presParOf" srcId="{0DB8A33D-7D2B-45A8-8D7C-C1C4250966B6}" destId="{61494677-EF13-4E3F-8E53-E849ABCD153E}" srcOrd="4" destOrd="0" presId="urn:microsoft.com/office/officeart/2005/8/layout/cycle1"/>
    <dgm:cxn modelId="{7588B93A-8C5C-49FC-A62E-84BE9B09EE14}" type="presParOf" srcId="{0DB8A33D-7D2B-45A8-8D7C-C1C4250966B6}" destId="{B07AA474-8199-484C-B526-2B70778CDB78}" srcOrd="5" destOrd="0" presId="urn:microsoft.com/office/officeart/2005/8/layout/cycle1"/>
    <dgm:cxn modelId="{CA20A748-A1B9-4A22-97CE-0231471B34CC}" type="presParOf" srcId="{0DB8A33D-7D2B-45A8-8D7C-C1C4250966B6}" destId="{177E9B07-2A34-4512-8851-71139682B2BF}" srcOrd="6" destOrd="0" presId="urn:microsoft.com/office/officeart/2005/8/layout/cycle1"/>
    <dgm:cxn modelId="{8F50DD08-D2DB-442B-8A56-3125C7AB23E2}" type="presParOf" srcId="{0DB8A33D-7D2B-45A8-8D7C-C1C4250966B6}" destId="{87E3EB4F-F30F-4283-BACD-227186352B13}" srcOrd="7" destOrd="0" presId="urn:microsoft.com/office/officeart/2005/8/layout/cycle1"/>
    <dgm:cxn modelId="{9D5A78CE-6462-4752-AC38-3AA76A4FA8E0}" type="presParOf" srcId="{0DB8A33D-7D2B-45A8-8D7C-C1C4250966B6}" destId="{FB681884-91A9-409A-8B17-6A4AB5F70D05}" srcOrd="8" destOrd="0" presId="urn:microsoft.com/office/officeart/2005/8/layout/cycle1"/>
    <dgm:cxn modelId="{FE09366B-6E73-4CEB-ABBE-A74B86BF19CB}" type="presParOf" srcId="{0DB8A33D-7D2B-45A8-8D7C-C1C4250966B6}" destId="{0454C443-0221-40C6-98B2-C425AD186603}" srcOrd="9" destOrd="0" presId="urn:microsoft.com/office/officeart/2005/8/layout/cycle1"/>
    <dgm:cxn modelId="{BC7A72A7-4A51-4B0A-9B02-FD9F01F4CFAC}" type="presParOf" srcId="{0DB8A33D-7D2B-45A8-8D7C-C1C4250966B6}" destId="{00FC4D89-8953-4C0F-B29F-E46324FB0087}" srcOrd="10" destOrd="0" presId="urn:microsoft.com/office/officeart/2005/8/layout/cycle1"/>
    <dgm:cxn modelId="{1020D15A-B5F4-4D99-9304-161823A9BCBD}" type="presParOf" srcId="{0DB8A33D-7D2B-45A8-8D7C-C1C4250966B6}" destId="{9E275B66-A3D7-4F48-A31D-63F35926F5C2}"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114DC888-62CF-4443-9E15-E30901F5BC8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BDA49934-0A5F-4227-8D73-8B694F55F1C7}">
      <dgm:prSet phldrT="[Texte]"/>
      <dgm:spPr/>
      <dgm:t>
        <a:bodyPr/>
        <a:lstStyle/>
        <a:p>
          <a:r>
            <a:rPr lang="fr-FR" dirty="0"/>
            <a:t>1</a:t>
          </a:r>
        </a:p>
      </dgm:t>
    </dgm:pt>
    <dgm:pt modelId="{614A802D-0602-4450-9248-C2B092D44B0C}" type="parTrans" cxnId="{149DEE9E-C5CB-476D-8B13-F4BF5EA812D4}">
      <dgm:prSet/>
      <dgm:spPr/>
      <dgm:t>
        <a:bodyPr/>
        <a:lstStyle/>
        <a:p>
          <a:endParaRPr lang="fr-FR"/>
        </a:p>
      </dgm:t>
    </dgm:pt>
    <dgm:pt modelId="{AFE46543-9632-4BFE-BC9F-6291D4196A7E}" type="sibTrans" cxnId="{149DEE9E-C5CB-476D-8B13-F4BF5EA812D4}">
      <dgm:prSet/>
      <dgm:spPr/>
      <dgm:t>
        <a:bodyPr/>
        <a:lstStyle/>
        <a:p>
          <a:endParaRPr lang="fr-FR"/>
        </a:p>
      </dgm:t>
    </dgm:pt>
    <dgm:pt modelId="{46CDA969-58A7-4074-8EEC-703D0DEADD19}">
      <dgm:prSet phldrT="[Texte]"/>
      <dgm:spPr/>
      <dgm:t>
        <a:bodyPr/>
        <a:lstStyle/>
        <a:p>
          <a:r>
            <a:rPr lang="fr-FR" dirty="0"/>
            <a:t>Cibler les compétences du socle travaillées dans les programmes</a:t>
          </a:r>
        </a:p>
      </dgm:t>
    </dgm:pt>
    <dgm:pt modelId="{34AE0C02-FD20-49DC-AB06-3C409D2E2504}" type="parTrans" cxnId="{5E5C5D39-CBAA-4106-8FC0-CE378E386963}">
      <dgm:prSet/>
      <dgm:spPr/>
      <dgm:t>
        <a:bodyPr/>
        <a:lstStyle/>
        <a:p>
          <a:endParaRPr lang="fr-FR"/>
        </a:p>
      </dgm:t>
    </dgm:pt>
    <dgm:pt modelId="{28F47D1C-1400-469B-8DF9-F51AB57F3AA0}" type="sibTrans" cxnId="{5E5C5D39-CBAA-4106-8FC0-CE378E386963}">
      <dgm:prSet/>
      <dgm:spPr/>
      <dgm:t>
        <a:bodyPr/>
        <a:lstStyle/>
        <a:p>
          <a:endParaRPr lang="fr-FR"/>
        </a:p>
      </dgm:t>
    </dgm:pt>
    <dgm:pt modelId="{77825ABE-3D54-42E3-AEF9-850589487C8B}">
      <dgm:prSet phldrT="[Texte]"/>
      <dgm:spPr/>
      <dgm:t>
        <a:bodyPr/>
        <a:lstStyle/>
        <a:p>
          <a:r>
            <a:rPr lang="fr-FR" dirty="0"/>
            <a:t>2</a:t>
          </a:r>
        </a:p>
      </dgm:t>
    </dgm:pt>
    <dgm:pt modelId="{64C1AD95-3E80-4CDD-A87F-0E30D94ECABF}" type="parTrans" cxnId="{D188DA54-7B47-4649-9ABE-3A53832AD1F7}">
      <dgm:prSet/>
      <dgm:spPr/>
      <dgm:t>
        <a:bodyPr/>
        <a:lstStyle/>
        <a:p>
          <a:endParaRPr lang="fr-FR"/>
        </a:p>
      </dgm:t>
    </dgm:pt>
    <dgm:pt modelId="{4F4B0B8D-7731-4C6C-B2A0-1FED58582116}" type="sibTrans" cxnId="{D188DA54-7B47-4649-9ABE-3A53832AD1F7}">
      <dgm:prSet/>
      <dgm:spPr/>
      <dgm:t>
        <a:bodyPr/>
        <a:lstStyle/>
        <a:p>
          <a:endParaRPr lang="fr-FR"/>
        </a:p>
      </dgm:t>
    </dgm:pt>
    <dgm:pt modelId="{FB991CBF-79B0-448F-B2AD-135B863BCFA4}">
      <dgm:prSet phldrT="[Texte]"/>
      <dgm:spPr/>
      <dgm:t>
        <a:bodyPr/>
        <a:lstStyle/>
        <a:p>
          <a:r>
            <a:rPr lang="fr-FR" dirty="0"/>
            <a:t>Construire la progression des compétences du socle travaillées dans le cycle à l’aide des fiches Eduscol RA = identifier les critères de réussite pour chaque niveau (année)</a:t>
          </a:r>
        </a:p>
      </dgm:t>
    </dgm:pt>
    <dgm:pt modelId="{FE434DE8-2A0A-46B8-9EF3-CFA52363A2CC}" type="parTrans" cxnId="{101BE3AC-1AC0-45A0-BBD6-39679DBB4953}">
      <dgm:prSet/>
      <dgm:spPr/>
      <dgm:t>
        <a:bodyPr/>
        <a:lstStyle/>
        <a:p>
          <a:endParaRPr lang="fr-FR"/>
        </a:p>
      </dgm:t>
    </dgm:pt>
    <dgm:pt modelId="{ED20C254-B311-452F-A1A8-9FCB767E4097}" type="sibTrans" cxnId="{101BE3AC-1AC0-45A0-BBD6-39679DBB4953}">
      <dgm:prSet/>
      <dgm:spPr/>
      <dgm:t>
        <a:bodyPr/>
        <a:lstStyle/>
        <a:p>
          <a:endParaRPr lang="fr-FR"/>
        </a:p>
      </dgm:t>
    </dgm:pt>
    <dgm:pt modelId="{E5DB7969-BCEA-48D5-BCCC-4F21625622FF}">
      <dgm:prSet phldrT="[Texte]"/>
      <dgm:spPr/>
      <dgm:t>
        <a:bodyPr/>
        <a:lstStyle/>
        <a:p>
          <a:r>
            <a:rPr lang="fr-FR" dirty="0"/>
            <a:t>3</a:t>
          </a:r>
        </a:p>
      </dgm:t>
    </dgm:pt>
    <dgm:pt modelId="{FFCDF155-A092-474A-A806-70EDD304AC50}" type="parTrans" cxnId="{8091F7A3-2555-4CE7-931F-98E91A7BC463}">
      <dgm:prSet/>
      <dgm:spPr/>
      <dgm:t>
        <a:bodyPr/>
        <a:lstStyle/>
        <a:p>
          <a:endParaRPr lang="fr-FR"/>
        </a:p>
      </dgm:t>
    </dgm:pt>
    <dgm:pt modelId="{EB4AB292-B74C-4025-984C-83C4960674D5}" type="sibTrans" cxnId="{8091F7A3-2555-4CE7-931F-98E91A7BC463}">
      <dgm:prSet/>
      <dgm:spPr/>
      <dgm:t>
        <a:bodyPr/>
        <a:lstStyle/>
        <a:p>
          <a:endParaRPr lang="fr-FR"/>
        </a:p>
      </dgm:t>
    </dgm:pt>
    <dgm:pt modelId="{D91A2251-38BF-4C77-B7BA-4EE70A59AF60}">
      <dgm:prSet phldrT="[Texte]"/>
      <dgm:spPr/>
      <dgm:t>
        <a:bodyPr/>
        <a:lstStyle/>
        <a:p>
          <a:r>
            <a:rPr lang="fr-FR" dirty="0"/>
            <a:t>Construire la séquence à partir d’une part des fiches Eduscol Thème pour cibler la ou les compétences du socle travaillées et d’autre part de la progression de la compétence dans le cycle pour identifier précisément ce qui doit être maîtriser pour chaque niveau</a:t>
          </a:r>
        </a:p>
      </dgm:t>
    </dgm:pt>
    <dgm:pt modelId="{EF9B0475-BF45-49E7-B499-DC1BEA453B0A}" type="parTrans" cxnId="{5B3D4DF6-DA3E-47A6-B1D7-6E45BE78653A}">
      <dgm:prSet/>
      <dgm:spPr/>
      <dgm:t>
        <a:bodyPr/>
        <a:lstStyle/>
        <a:p>
          <a:endParaRPr lang="fr-FR"/>
        </a:p>
      </dgm:t>
    </dgm:pt>
    <dgm:pt modelId="{396A2E5B-C3DD-4510-AE94-C2F07C9B5024}" type="sibTrans" cxnId="{5B3D4DF6-DA3E-47A6-B1D7-6E45BE78653A}">
      <dgm:prSet/>
      <dgm:spPr/>
      <dgm:t>
        <a:bodyPr/>
        <a:lstStyle/>
        <a:p>
          <a:endParaRPr lang="fr-FR"/>
        </a:p>
      </dgm:t>
    </dgm:pt>
    <dgm:pt modelId="{350DFFC6-051A-49EA-AA2A-D8C8D5B41B07}" type="pres">
      <dgm:prSet presAssocID="{114DC888-62CF-4443-9E15-E30901F5BC81}" presName="linearFlow" presStyleCnt="0">
        <dgm:presLayoutVars>
          <dgm:dir/>
          <dgm:animLvl val="lvl"/>
          <dgm:resizeHandles val="exact"/>
        </dgm:presLayoutVars>
      </dgm:prSet>
      <dgm:spPr/>
    </dgm:pt>
    <dgm:pt modelId="{0F6567F0-F643-439B-B8A5-63292B6FCC03}" type="pres">
      <dgm:prSet presAssocID="{BDA49934-0A5F-4227-8D73-8B694F55F1C7}" presName="composite" presStyleCnt="0"/>
      <dgm:spPr/>
    </dgm:pt>
    <dgm:pt modelId="{100CB8B9-2586-4775-8E8C-BD4D85BB5337}" type="pres">
      <dgm:prSet presAssocID="{BDA49934-0A5F-4227-8D73-8B694F55F1C7}" presName="parentText" presStyleLbl="alignNode1" presStyleIdx="0" presStyleCnt="3">
        <dgm:presLayoutVars>
          <dgm:chMax val="1"/>
          <dgm:bulletEnabled val="1"/>
        </dgm:presLayoutVars>
      </dgm:prSet>
      <dgm:spPr/>
    </dgm:pt>
    <dgm:pt modelId="{02A184F5-5438-4630-95EA-99204511122A}" type="pres">
      <dgm:prSet presAssocID="{BDA49934-0A5F-4227-8D73-8B694F55F1C7}" presName="descendantText" presStyleLbl="alignAcc1" presStyleIdx="0" presStyleCnt="3">
        <dgm:presLayoutVars>
          <dgm:bulletEnabled val="1"/>
        </dgm:presLayoutVars>
      </dgm:prSet>
      <dgm:spPr/>
    </dgm:pt>
    <dgm:pt modelId="{456DF756-AA03-43C9-BD13-5DE2071F864C}" type="pres">
      <dgm:prSet presAssocID="{AFE46543-9632-4BFE-BC9F-6291D4196A7E}" presName="sp" presStyleCnt="0"/>
      <dgm:spPr/>
    </dgm:pt>
    <dgm:pt modelId="{A0B631E3-9A6C-4F9F-B9FB-FC6C3136B14D}" type="pres">
      <dgm:prSet presAssocID="{77825ABE-3D54-42E3-AEF9-850589487C8B}" presName="composite" presStyleCnt="0"/>
      <dgm:spPr/>
    </dgm:pt>
    <dgm:pt modelId="{A932A06F-FF17-416B-BDE5-1F5CC12AA876}" type="pres">
      <dgm:prSet presAssocID="{77825ABE-3D54-42E3-AEF9-850589487C8B}" presName="parentText" presStyleLbl="alignNode1" presStyleIdx="1" presStyleCnt="3">
        <dgm:presLayoutVars>
          <dgm:chMax val="1"/>
          <dgm:bulletEnabled val="1"/>
        </dgm:presLayoutVars>
      </dgm:prSet>
      <dgm:spPr/>
    </dgm:pt>
    <dgm:pt modelId="{D4E88266-B720-40FD-9581-D2E3018C46F9}" type="pres">
      <dgm:prSet presAssocID="{77825ABE-3D54-42E3-AEF9-850589487C8B}" presName="descendantText" presStyleLbl="alignAcc1" presStyleIdx="1" presStyleCnt="3">
        <dgm:presLayoutVars>
          <dgm:bulletEnabled val="1"/>
        </dgm:presLayoutVars>
      </dgm:prSet>
      <dgm:spPr/>
    </dgm:pt>
    <dgm:pt modelId="{48CF1210-764C-4A55-BCE4-95A6ECC374AA}" type="pres">
      <dgm:prSet presAssocID="{4F4B0B8D-7731-4C6C-B2A0-1FED58582116}" presName="sp" presStyleCnt="0"/>
      <dgm:spPr/>
    </dgm:pt>
    <dgm:pt modelId="{2EA00524-42E3-430C-B2D5-02F3982D0D7C}" type="pres">
      <dgm:prSet presAssocID="{E5DB7969-BCEA-48D5-BCCC-4F21625622FF}" presName="composite" presStyleCnt="0"/>
      <dgm:spPr/>
    </dgm:pt>
    <dgm:pt modelId="{163B7052-BA93-4EC0-B306-3F85F7BC98FC}" type="pres">
      <dgm:prSet presAssocID="{E5DB7969-BCEA-48D5-BCCC-4F21625622FF}" presName="parentText" presStyleLbl="alignNode1" presStyleIdx="2" presStyleCnt="3">
        <dgm:presLayoutVars>
          <dgm:chMax val="1"/>
          <dgm:bulletEnabled val="1"/>
        </dgm:presLayoutVars>
      </dgm:prSet>
      <dgm:spPr/>
    </dgm:pt>
    <dgm:pt modelId="{B68391F8-B6B7-4A31-999D-2B8BC31B5B4F}" type="pres">
      <dgm:prSet presAssocID="{E5DB7969-BCEA-48D5-BCCC-4F21625622FF}" presName="descendantText" presStyleLbl="alignAcc1" presStyleIdx="2" presStyleCnt="3">
        <dgm:presLayoutVars>
          <dgm:bulletEnabled val="1"/>
        </dgm:presLayoutVars>
      </dgm:prSet>
      <dgm:spPr/>
    </dgm:pt>
  </dgm:ptLst>
  <dgm:cxnLst>
    <dgm:cxn modelId="{C1992226-93B8-4CDC-8B5C-BB93FBE83EF4}" type="presOf" srcId="{FB991CBF-79B0-448F-B2AD-135B863BCFA4}" destId="{D4E88266-B720-40FD-9581-D2E3018C46F9}" srcOrd="0" destOrd="0" presId="urn:microsoft.com/office/officeart/2005/8/layout/chevron2"/>
    <dgm:cxn modelId="{5E5C5D39-CBAA-4106-8FC0-CE378E386963}" srcId="{BDA49934-0A5F-4227-8D73-8B694F55F1C7}" destId="{46CDA969-58A7-4074-8EEC-703D0DEADD19}" srcOrd="0" destOrd="0" parTransId="{34AE0C02-FD20-49DC-AB06-3C409D2E2504}" sibTransId="{28F47D1C-1400-469B-8DF9-F51AB57F3AA0}"/>
    <dgm:cxn modelId="{84A4164B-C90D-41B2-8BAC-4BF3E1035204}" type="presOf" srcId="{46CDA969-58A7-4074-8EEC-703D0DEADD19}" destId="{02A184F5-5438-4630-95EA-99204511122A}" srcOrd="0" destOrd="0" presId="urn:microsoft.com/office/officeart/2005/8/layout/chevron2"/>
    <dgm:cxn modelId="{D188DA54-7B47-4649-9ABE-3A53832AD1F7}" srcId="{114DC888-62CF-4443-9E15-E30901F5BC81}" destId="{77825ABE-3D54-42E3-AEF9-850589487C8B}" srcOrd="1" destOrd="0" parTransId="{64C1AD95-3E80-4CDD-A87F-0E30D94ECABF}" sibTransId="{4F4B0B8D-7731-4C6C-B2A0-1FED58582116}"/>
    <dgm:cxn modelId="{BDF8D78D-FEF2-4B36-AA6F-DC01F528B2F2}" type="presOf" srcId="{D91A2251-38BF-4C77-B7BA-4EE70A59AF60}" destId="{B68391F8-B6B7-4A31-999D-2B8BC31B5B4F}" srcOrd="0" destOrd="0" presId="urn:microsoft.com/office/officeart/2005/8/layout/chevron2"/>
    <dgm:cxn modelId="{DC525E94-DDC4-4796-9BF6-AE9C458B1D00}" type="presOf" srcId="{BDA49934-0A5F-4227-8D73-8B694F55F1C7}" destId="{100CB8B9-2586-4775-8E8C-BD4D85BB5337}" srcOrd="0" destOrd="0" presId="urn:microsoft.com/office/officeart/2005/8/layout/chevron2"/>
    <dgm:cxn modelId="{C366E79E-29C2-409B-8899-B54D0F8942E3}" type="presOf" srcId="{114DC888-62CF-4443-9E15-E30901F5BC81}" destId="{350DFFC6-051A-49EA-AA2A-D8C8D5B41B07}" srcOrd="0" destOrd="0" presId="urn:microsoft.com/office/officeart/2005/8/layout/chevron2"/>
    <dgm:cxn modelId="{149DEE9E-C5CB-476D-8B13-F4BF5EA812D4}" srcId="{114DC888-62CF-4443-9E15-E30901F5BC81}" destId="{BDA49934-0A5F-4227-8D73-8B694F55F1C7}" srcOrd="0" destOrd="0" parTransId="{614A802D-0602-4450-9248-C2B092D44B0C}" sibTransId="{AFE46543-9632-4BFE-BC9F-6291D4196A7E}"/>
    <dgm:cxn modelId="{4094BCA2-D515-4CA8-AAFB-D278A52D2DD2}" type="presOf" srcId="{E5DB7969-BCEA-48D5-BCCC-4F21625622FF}" destId="{163B7052-BA93-4EC0-B306-3F85F7BC98FC}" srcOrd="0" destOrd="0" presId="urn:microsoft.com/office/officeart/2005/8/layout/chevron2"/>
    <dgm:cxn modelId="{8091F7A3-2555-4CE7-931F-98E91A7BC463}" srcId="{114DC888-62CF-4443-9E15-E30901F5BC81}" destId="{E5DB7969-BCEA-48D5-BCCC-4F21625622FF}" srcOrd="2" destOrd="0" parTransId="{FFCDF155-A092-474A-A806-70EDD304AC50}" sibTransId="{EB4AB292-B74C-4025-984C-83C4960674D5}"/>
    <dgm:cxn modelId="{101BE3AC-1AC0-45A0-BBD6-39679DBB4953}" srcId="{77825ABE-3D54-42E3-AEF9-850589487C8B}" destId="{FB991CBF-79B0-448F-B2AD-135B863BCFA4}" srcOrd="0" destOrd="0" parTransId="{FE434DE8-2A0A-46B8-9EF3-CFA52363A2CC}" sibTransId="{ED20C254-B311-452F-A1A8-9FCB767E4097}"/>
    <dgm:cxn modelId="{5B3D4DF6-DA3E-47A6-B1D7-6E45BE78653A}" srcId="{E5DB7969-BCEA-48D5-BCCC-4F21625622FF}" destId="{D91A2251-38BF-4C77-B7BA-4EE70A59AF60}" srcOrd="0" destOrd="0" parTransId="{EF9B0475-BF45-49E7-B499-DC1BEA453B0A}" sibTransId="{396A2E5B-C3DD-4510-AE94-C2F07C9B5024}"/>
    <dgm:cxn modelId="{D6AE41FF-D1B8-41B6-A8CF-E9D7F6F90CEC}" type="presOf" srcId="{77825ABE-3D54-42E3-AEF9-850589487C8B}" destId="{A932A06F-FF17-416B-BDE5-1F5CC12AA876}" srcOrd="0" destOrd="0" presId="urn:microsoft.com/office/officeart/2005/8/layout/chevron2"/>
    <dgm:cxn modelId="{2F29B329-7489-470F-837D-1A1E8AF68379}" type="presParOf" srcId="{350DFFC6-051A-49EA-AA2A-D8C8D5B41B07}" destId="{0F6567F0-F643-439B-B8A5-63292B6FCC03}" srcOrd="0" destOrd="0" presId="urn:microsoft.com/office/officeart/2005/8/layout/chevron2"/>
    <dgm:cxn modelId="{A92A4225-BF7C-4CA1-A2DC-AC4DC22D7947}" type="presParOf" srcId="{0F6567F0-F643-439B-B8A5-63292B6FCC03}" destId="{100CB8B9-2586-4775-8E8C-BD4D85BB5337}" srcOrd="0" destOrd="0" presId="urn:microsoft.com/office/officeart/2005/8/layout/chevron2"/>
    <dgm:cxn modelId="{6407BF04-FCDB-4261-BA5E-E91BDC4CAAE1}" type="presParOf" srcId="{0F6567F0-F643-439B-B8A5-63292B6FCC03}" destId="{02A184F5-5438-4630-95EA-99204511122A}" srcOrd="1" destOrd="0" presId="urn:microsoft.com/office/officeart/2005/8/layout/chevron2"/>
    <dgm:cxn modelId="{245A7ACC-9218-45CC-9EF2-6F0E22AFB2E1}" type="presParOf" srcId="{350DFFC6-051A-49EA-AA2A-D8C8D5B41B07}" destId="{456DF756-AA03-43C9-BD13-5DE2071F864C}" srcOrd="1" destOrd="0" presId="urn:microsoft.com/office/officeart/2005/8/layout/chevron2"/>
    <dgm:cxn modelId="{5C9A9031-D080-4B5A-9938-EBC20BB5D449}" type="presParOf" srcId="{350DFFC6-051A-49EA-AA2A-D8C8D5B41B07}" destId="{A0B631E3-9A6C-4F9F-B9FB-FC6C3136B14D}" srcOrd="2" destOrd="0" presId="urn:microsoft.com/office/officeart/2005/8/layout/chevron2"/>
    <dgm:cxn modelId="{AC71E080-E79F-4B42-A0F2-F11DFE4F6F36}" type="presParOf" srcId="{A0B631E3-9A6C-4F9F-B9FB-FC6C3136B14D}" destId="{A932A06F-FF17-416B-BDE5-1F5CC12AA876}" srcOrd="0" destOrd="0" presId="urn:microsoft.com/office/officeart/2005/8/layout/chevron2"/>
    <dgm:cxn modelId="{8C65E993-C2D5-4EB9-9CB6-458E89977A0C}" type="presParOf" srcId="{A0B631E3-9A6C-4F9F-B9FB-FC6C3136B14D}" destId="{D4E88266-B720-40FD-9581-D2E3018C46F9}" srcOrd="1" destOrd="0" presId="urn:microsoft.com/office/officeart/2005/8/layout/chevron2"/>
    <dgm:cxn modelId="{BBD1C0E7-C187-4C8C-851D-6135A0A24973}" type="presParOf" srcId="{350DFFC6-051A-49EA-AA2A-D8C8D5B41B07}" destId="{48CF1210-764C-4A55-BCE4-95A6ECC374AA}" srcOrd="3" destOrd="0" presId="urn:microsoft.com/office/officeart/2005/8/layout/chevron2"/>
    <dgm:cxn modelId="{B852AAD4-D0A2-4669-80D6-48DFA9AD14B4}" type="presParOf" srcId="{350DFFC6-051A-49EA-AA2A-D8C8D5B41B07}" destId="{2EA00524-42E3-430C-B2D5-02F3982D0D7C}" srcOrd="4" destOrd="0" presId="urn:microsoft.com/office/officeart/2005/8/layout/chevron2"/>
    <dgm:cxn modelId="{C1A3EFD4-C7A6-47BE-A034-E96B50FCAE51}" type="presParOf" srcId="{2EA00524-42E3-430C-B2D5-02F3982D0D7C}" destId="{163B7052-BA93-4EC0-B306-3F85F7BC98FC}" srcOrd="0" destOrd="0" presId="urn:microsoft.com/office/officeart/2005/8/layout/chevron2"/>
    <dgm:cxn modelId="{57796BF6-B507-4ED9-933E-51C347F4B4C9}" type="presParOf" srcId="{2EA00524-42E3-430C-B2D5-02F3982D0D7C}" destId="{B68391F8-B6B7-4A31-999D-2B8BC31B5B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21DA0-490F-4E60-99EE-45132A60D223}">
      <dsp:nvSpPr>
        <dsp:cNvPr id="0" name=""/>
        <dsp:cNvSpPr/>
      </dsp:nvSpPr>
      <dsp:spPr>
        <a:xfrm>
          <a:off x="1100342" y="2511026"/>
          <a:ext cx="1744047" cy="872023"/>
        </a:xfrm>
        <a:prstGeom prst="roundRect">
          <a:avLst>
            <a:gd name="adj" fmla="val 10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kern="1200" dirty="0"/>
            <a:t>Compétence sur le cycle 4</a:t>
          </a:r>
        </a:p>
      </dsp:txBody>
      <dsp:txXfrm>
        <a:off x="1125883" y="2536567"/>
        <a:ext cx="1692965" cy="820941"/>
      </dsp:txXfrm>
    </dsp:sp>
    <dsp:sp modelId="{133B45C3-8FA0-4BA0-A103-A9F8AA56CE66}">
      <dsp:nvSpPr>
        <dsp:cNvPr id="0" name=""/>
        <dsp:cNvSpPr/>
      </dsp:nvSpPr>
      <dsp:spPr>
        <a:xfrm rot="17692822">
          <a:off x="2364131" y="2181601"/>
          <a:ext cx="1658135" cy="26630"/>
        </a:xfrm>
        <a:custGeom>
          <a:avLst/>
          <a:gdLst/>
          <a:ahLst/>
          <a:cxnLst/>
          <a:rect l="0" t="0" r="0" b="0"/>
          <a:pathLst>
            <a:path>
              <a:moveTo>
                <a:pt x="0" y="13315"/>
              </a:moveTo>
              <a:lnTo>
                <a:pt x="1658135" y="13315"/>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3151746" y="2153463"/>
        <a:ext cx="82906" cy="82906"/>
      </dsp:txXfrm>
    </dsp:sp>
    <dsp:sp modelId="{76646205-73F6-4CDC-83BF-999B65DF292B}">
      <dsp:nvSpPr>
        <dsp:cNvPr id="0" name=""/>
        <dsp:cNvSpPr/>
      </dsp:nvSpPr>
      <dsp:spPr>
        <a:xfrm>
          <a:off x="3542009" y="1006784"/>
          <a:ext cx="1744047" cy="872023"/>
        </a:xfrm>
        <a:prstGeom prst="roundRect">
          <a:avLst>
            <a:gd name="adj" fmla="val 1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kern="1200" dirty="0"/>
            <a:t>Composante 1</a:t>
          </a:r>
        </a:p>
      </dsp:txBody>
      <dsp:txXfrm>
        <a:off x="3567550" y="1032325"/>
        <a:ext cx="1692965" cy="820941"/>
      </dsp:txXfrm>
    </dsp:sp>
    <dsp:sp modelId="{054B0112-A750-41D5-9794-15E053BAFFA1}">
      <dsp:nvSpPr>
        <dsp:cNvPr id="0" name=""/>
        <dsp:cNvSpPr/>
      </dsp:nvSpPr>
      <dsp:spPr>
        <a:xfrm rot="18289469">
          <a:off x="5024060" y="928067"/>
          <a:ext cx="1221611" cy="26630"/>
        </a:xfrm>
        <a:custGeom>
          <a:avLst/>
          <a:gdLst/>
          <a:ahLst/>
          <a:cxnLst/>
          <a:rect l="0" t="0" r="0" b="0"/>
          <a:pathLst>
            <a:path>
              <a:moveTo>
                <a:pt x="0" y="13315"/>
              </a:moveTo>
              <a:lnTo>
                <a:pt x="1221611" y="13315"/>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4326" y="910842"/>
        <a:ext cx="61080" cy="61080"/>
      </dsp:txXfrm>
    </dsp:sp>
    <dsp:sp modelId="{3E9E0BD6-9B0F-48A3-818F-B4618D8C855F}">
      <dsp:nvSpPr>
        <dsp:cNvPr id="0" name=""/>
        <dsp:cNvSpPr/>
      </dsp:nvSpPr>
      <dsp:spPr>
        <a:xfrm>
          <a:off x="5983676" y="3957"/>
          <a:ext cx="1744047" cy="872023"/>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kern="1200" dirty="0"/>
            <a:t>5</a:t>
          </a:r>
          <a:r>
            <a:rPr lang="fr-FR" sz="2300" kern="1200" baseline="30000" dirty="0"/>
            <a:t>ème</a:t>
          </a:r>
          <a:r>
            <a:rPr lang="fr-FR" sz="2300" kern="1200" dirty="0"/>
            <a:t> </a:t>
          </a:r>
        </a:p>
      </dsp:txBody>
      <dsp:txXfrm>
        <a:off x="6009217" y="29498"/>
        <a:ext cx="1692965" cy="820941"/>
      </dsp:txXfrm>
    </dsp:sp>
    <dsp:sp modelId="{5247452F-7028-49B2-92BC-2097135DF4B5}">
      <dsp:nvSpPr>
        <dsp:cNvPr id="0" name=""/>
        <dsp:cNvSpPr/>
      </dsp:nvSpPr>
      <dsp:spPr>
        <a:xfrm>
          <a:off x="5286056" y="1429481"/>
          <a:ext cx="697619" cy="26630"/>
        </a:xfrm>
        <a:custGeom>
          <a:avLst/>
          <a:gdLst/>
          <a:ahLst/>
          <a:cxnLst/>
          <a:rect l="0" t="0" r="0" b="0"/>
          <a:pathLst>
            <a:path>
              <a:moveTo>
                <a:pt x="0" y="13315"/>
              </a:moveTo>
              <a:lnTo>
                <a:pt x="697619" y="13315"/>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17426" y="1425356"/>
        <a:ext cx="34880" cy="34880"/>
      </dsp:txXfrm>
    </dsp:sp>
    <dsp:sp modelId="{AEEA41EF-A0BE-44B8-92C4-5CB0F801B720}">
      <dsp:nvSpPr>
        <dsp:cNvPr id="0" name=""/>
        <dsp:cNvSpPr/>
      </dsp:nvSpPr>
      <dsp:spPr>
        <a:xfrm>
          <a:off x="5983676" y="1006784"/>
          <a:ext cx="1744047" cy="872023"/>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kern="1200" dirty="0"/>
            <a:t>4</a:t>
          </a:r>
          <a:r>
            <a:rPr lang="fr-FR" sz="2300" kern="1200" baseline="30000" dirty="0"/>
            <a:t>ème</a:t>
          </a:r>
          <a:r>
            <a:rPr lang="fr-FR" sz="2300" kern="1200" dirty="0"/>
            <a:t> </a:t>
          </a:r>
        </a:p>
      </dsp:txBody>
      <dsp:txXfrm>
        <a:off x="6009217" y="1032325"/>
        <a:ext cx="1692965" cy="820941"/>
      </dsp:txXfrm>
    </dsp:sp>
    <dsp:sp modelId="{A30865CB-9C0E-4693-97C2-DB1760B869DC}">
      <dsp:nvSpPr>
        <dsp:cNvPr id="0" name=""/>
        <dsp:cNvSpPr/>
      </dsp:nvSpPr>
      <dsp:spPr>
        <a:xfrm rot="3310531">
          <a:off x="5024060" y="1930895"/>
          <a:ext cx="1221611" cy="26630"/>
        </a:xfrm>
        <a:custGeom>
          <a:avLst/>
          <a:gdLst/>
          <a:ahLst/>
          <a:cxnLst/>
          <a:rect l="0" t="0" r="0" b="0"/>
          <a:pathLst>
            <a:path>
              <a:moveTo>
                <a:pt x="0" y="13315"/>
              </a:moveTo>
              <a:lnTo>
                <a:pt x="1221611" y="13315"/>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4326" y="1913670"/>
        <a:ext cx="61080" cy="61080"/>
      </dsp:txXfrm>
    </dsp:sp>
    <dsp:sp modelId="{EE88162C-69E9-4AAE-ACD3-02A809C40A4F}">
      <dsp:nvSpPr>
        <dsp:cNvPr id="0" name=""/>
        <dsp:cNvSpPr/>
      </dsp:nvSpPr>
      <dsp:spPr>
        <a:xfrm>
          <a:off x="5983676" y="2009612"/>
          <a:ext cx="1744047" cy="872023"/>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kern="1200" dirty="0"/>
            <a:t>3</a:t>
          </a:r>
          <a:r>
            <a:rPr lang="fr-FR" sz="2300" kern="1200" baseline="30000" dirty="0"/>
            <a:t>ème</a:t>
          </a:r>
          <a:r>
            <a:rPr lang="fr-FR" sz="2300" kern="1200" dirty="0"/>
            <a:t> </a:t>
          </a:r>
        </a:p>
      </dsp:txBody>
      <dsp:txXfrm>
        <a:off x="6009217" y="2035153"/>
        <a:ext cx="1692965" cy="820941"/>
      </dsp:txXfrm>
    </dsp:sp>
    <dsp:sp modelId="{6212793C-9399-4065-A684-1BF8C6E012C5}">
      <dsp:nvSpPr>
        <dsp:cNvPr id="0" name=""/>
        <dsp:cNvSpPr/>
      </dsp:nvSpPr>
      <dsp:spPr>
        <a:xfrm rot="3907178">
          <a:off x="2364131" y="3685843"/>
          <a:ext cx="1658135" cy="26630"/>
        </a:xfrm>
        <a:custGeom>
          <a:avLst/>
          <a:gdLst/>
          <a:ahLst/>
          <a:cxnLst/>
          <a:rect l="0" t="0" r="0" b="0"/>
          <a:pathLst>
            <a:path>
              <a:moveTo>
                <a:pt x="0" y="13315"/>
              </a:moveTo>
              <a:lnTo>
                <a:pt x="1658135" y="13315"/>
              </a:lnTo>
            </a:path>
          </a:pathLst>
        </a:custGeom>
        <a:noFill/>
        <a:ln w="2222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3151746" y="3657705"/>
        <a:ext cx="82906" cy="82906"/>
      </dsp:txXfrm>
    </dsp:sp>
    <dsp:sp modelId="{C2D9F627-3A18-425A-8660-82479CEC05CC}">
      <dsp:nvSpPr>
        <dsp:cNvPr id="0" name=""/>
        <dsp:cNvSpPr/>
      </dsp:nvSpPr>
      <dsp:spPr>
        <a:xfrm>
          <a:off x="3542009" y="4015267"/>
          <a:ext cx="1744047" cy="872023"/>
        </a:xfrm>
        <a:prstGeom prst="roundRect">
          <a:avLst>
            <a:gd name="adj" fmla="val 1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kern="1200" dirty="0"/>
            <a:t>Composante 2</a:t>
          </a:r>
        </a:p>
      </dsp:txBody>
      <dsp:txXfrm>
        <a:off x="3567550" y="4040808"/>
        <a:ext cx="1692965" cy="820941"/>
      </dsp:txXfrm>
    </dsp:sp>
    <dsp:sp modelId="{91CD9FC7-63D9-4249-8804-CE576C5CB516}">
      <dsp:nvSpPr>
        <dsp:cNvPr id="0" name=""/>
        <dsp:cNvSpPr/>
      </dsp:nvSpPr>
      <dsp:spPr>
        <a:xfrm rot="18289469">
          <a:off x="5024060" y="3936550"/>
          <a:ext cx="1221611" cy="26630"/>
        </a:xfrm>
        <a:custGeom>
          <a:avLst/>
          <a:gdLst/>
          <a:ahLst/>
          <a:cxnLst/>
          <a:rect l="0" t="0" r="0" b="0"/>
          <a:pathLst>
            <a:path>
              <a:moveTo>
                <a:pt x="0" y="13315"/>
              </a:moveTo>
              <a:lnTo>
                <a:pt x="1221611" y="13315"/>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4326" y="3919325"/>
        <a:ext cx="61080" cy="61080"/>
      </dsp:txXfrm>
    </dsp:sp>
    <dsp:sp modelId="{91A56D89-DBAD-4B19-B203-ACC7B37B2D7F}">
      <dsp:nvSpPr>
        <dsp:cNvPr id="0" name=""/>
        <dsp:cNvSpPr/>
      </dsp:nvSpPr>
      <dsp:spPr>
        <a:xfrm>
          <a:off x="5983676" y="3012439"/>
          <a:ext cx="1744047" cy="872023"/>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kern="1200" dirty="0"/>
            <a:t>5</a:t>
          </a:r>
          <a:r>
            <a:rPr lang="fr-FR" sz="2300" kern="1200" baseline="30000" dirty="0"/>
            <a:t>ème</a:t>
          </a:r>
          <a:r>
            <a:rPr lang="fr-FR" sz="2300" kern="1200" dirty="0"/>
            <a:t> </a:t>
          </a:r>
        </a:p>
      </dsp:txBody>
      <dsp:txXfrm>
        <a:off x="6009217" y="3037980"/>
        <a:ext cx="1692965" cy="820941"/>
      </dsp:txXfrm>
    </dsp:sp>
    <dsp:sp modelId="{01D2003A-63D9-44BD-BF94-F28620A90697}">
      <dsp:nvSpPr>
        <dsp:cNvPr id="0" name=""/>
        <dsp:cNvSpPr/>
      </dsp:nvSpPr>
      <dsp:spPr>
        <a:xfrm>
          <a:off x="5286056" y="4437963"/>
          <a:ext cx="697619" cy="26630"/>
        </a:xfrm>
        <a:custGeom>
          <a:avLst/>
          <a:gdLst/>
          <a:ahLst/>
          <a:cxnLst/>
          <a:rect l="0" t="0" r="0" b="0"/>
          <a:pathLst>
            <a:path>
              <a:moveTo>
                <a:pt x="0" y="13315"/>
              </a:moveTo>
              <a:lnTo>
                <a:pt x="697619" y="13315"/>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17426" y="4433838"/>
        <a:ext cx="34880" cy="34880"/>
      </dsp:txXfrm>
    </dsp:sp>
    <dsp:sp modelId="{6898E29F-EC3A-4DDB-8BB4-B0A8F6D35D34}">
      <dsp:nvSpPr>
        <dsp:cNvPr id="0" name=""/>
        <dsp:cNvSpPr/>
      </dsp:nvSpPr>
      <dsp:spPr>
        <a:xfrm>
          <a:off x="5983676" y="4015267"/>
          <a:ext cx="1744047" cy="872023"/>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kern="1200" dirty="0"/>
            <a:t>4ème</a:t>
          </a:r>
        </a:p>
      </dsp:txBody>
      <dsp:txXfrm>
        <a:off x="6009217" y="4040808"/>
        <a:ext cx="1692965" cy="820941"/>
      </dsp:txXfrm>
    </dsp:sp>
    <dsp:sp modelId="{9F81D5A9-751B-4BF3-BC19-C9DA0E830640}">
      <dsp:nvSpPr>
        <dsp:cNvPr id="0" name=""/>
        <dsp:cNvSpPr/>
      </dsp:nvSpPr>
      <dsp:spPr>
        <a:xfrm rot="3310531">
          <a:off x="5024060" y="4939377"/>
          <a:ext cx="1221611" cy="26630"/>
        </a:xfrm>
        <a:custGeom>
          <a:avLst/>
          <a:gdLst/>
          <a:ahLst/>
          <a:cxnLst/>
          <a:rect l="0" t="0" r="0" b="0"/>
          <a:pathLst>
            <a:path>
              <a:moveTo>
                <a:pt x="0" y="13315"/>
              </a:moveTo>
              <a:lnTo>
                <a:pt x="1221611" y="13315"/>
              </a:lnTo>
            </a:path>
          </a:pathLst>
        </a:cu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04326" y="4922152"/>
        <a:ext cx="61080" cy="61080"/>
      </dsp:txXfrm>
    </dsp:sp>
    <dsp:sp modelId="{E2CE304D-6833-4276-8B45-E0434ECFE3C0}">
      <dsp:nvSpPr>
        <dsp:cNvPr id="0" name=""/>
        <dsp:cNvSpPr/>
      </dsp:nvSpPr>
      <dsp:spPr>
        <a:xfrm>
          <a:off x="5983676" y="5018094"/>
          <a:ext cx="1744047" cy="872023"/>
        </a:xfrm>
        <a:prstGeom prst="roundRect">
          <a:avLst>
            <a:gd name="adj" fmla="val 1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r-FR" sz="2300" kern="1200" dirty="0"/>
            <a:t>3ème</a:t>
          </a:r>
        </a:p>
      </dsp:txBody>
      <dsp:txXfrm>
        <a:off x="6009217" y="5043635"/>
        <a:ext cx="1692965" cy="820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5A2D4-992B-4D51-8C9B-DD7F58068DBA}">
      <dsp:nvSpPr>
        <dsp:cNvPr id="0" name=""/>
        <dsp:cNvSpPr/>
      </dsp:nvSpPr>
      <dsp:spPr>
        <a:xfrm>
          <a:off x="6444421" y="13467"/>
          <a:ext cx="1271417" cy="127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Prendre connaissances des objectifs liés à la maîtrise de la compétence</a:t>
          </a:r>
        </a:p>
      </dsp:txBody>
      <dsp:txXfrm>
        <a:off x="6444421" y="13467"/>
        <a:ext cx="1271417" cy="1271417"/>
      </dsp:txXfrm>
    </dsp:sp>
    <dsp:sp modelId="{FD91B3D1-CA46-4F43-93E6-9FA697D73D46}">
      <dsp:nvSpPr>
        <dsp:cNvPr id="0" name=""/>
        <dsp:cNvSpPr/>
      </dsp:nvSpPr>
      <dsp:spPr>
        <a:xfrm>
          <a:off x="2552864" y="219"/>
          <a:ext cx="6215412" cy="6215412"/>
        </a:xfrm>
        <a:prstGeom prst="circularArrow">
          <a:avLst>
            <a:gd name="adj1" fmla="val 3989"/>
            <a:gd name="adj2" fmla="val 250223"/>
            <a:gd name="adj3" fmla="val 20573448"/>
            <a:gd name="adj4" fmla="val 18982697"/>
            <a:gd name="adj5" fmla="val 4654"/>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84BC085-9190-4F9C-A5B2-7137B34F54DF}">
      <dsp:nvSpPr>
        <dsp:cNvPr id="0" name=""/>
        <dsp:cNvSpPr/>
      </dsp:nvSpPr>
      <dsp:spPr>
        <a:xfrm>
          <a:off x="7863981" y="2472216"/>
          <a:ext cx="1271417" cy="127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Identifier les composantes de chaque compétence</a:t>
          </a:r>
        </a:p>
      </dsp:txBody>
      <dsp:txXfrm>
        <a:off x="7863981" y="2472216"/>
        <a:ext cx="1271417" cy="1271417"/>
      </dsp:txXfrm>
    </dsp:sp>
    <dsp:sp modelId="{EA58F78E-8D2A-4F0A-AA34-BDA721D96E87}">
      <dsp:nvSpPr>
        <dsp:cNvPr id="0" name=""/>
        <dsp:cNvSpPr/>
      </dsp:nvSpPr>
      <dsp:spPr>
        <a:xfrm>
          <a:off x="2552864" y="219"/>
          <a:ext cx="6215412" cy="6215412"/>
        </a:xfrm>
        <a:prstGeom prst="circularArrow">
          <a:avLst>
            <a:gd name="adj1" fmla="val 3989"/>
            <a:gd name="adj2" fmla="val 250223"/>
            <a:gd name="adj3" fmla="val 2367080"/>
            <a:gd name="adj4" fmla="val 776329"/>
            <a:gd name="adj5" fmla="val 4654"/>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0C6155B-139D-4926-9E52-1FDA9E58A2BE}">
      <dsp:nvSpPr>
        <dsp:cNvPr id="0" name=""/>
        <dsp:cNvSpPr/>
      </dsp:nvSpPr>
      <dsp:spPr>
        <a:xfrm>
          <a:off x="6444421" y="4930966"/>
          <a:ext cx="1271417" cy="127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Identifier les acquis de fin de cycle 3</a:t>
          </a:r>
        </a:p>
      </dsp:txBody>
      <dsp:txXfrm>
        <a:off x="6444421" y="4930966"/>
        <a:ext cx="1271417" cy="1271417"/>
      </dsp:txXfrm>
    </dsp:sp>
    <dsp:sp modelId="{930FD0E2-7E80-44A6-8BC4-D8F1A0EE9C00}">
      <dsp:nvSpPr>
        <dsp:cNvPr id="0" name=""/>
        <dsp:cNvSpPr/>
      </dsp:nvSpPr>
      <dsp:spPr>
        <a:xfrm>
          <a:off x="2552864" y="219"/>
          <a:ext cx="6215412" cy="6215412"/>
        </a:xfrm>
        <a:prstGeom prst="circularArrow">
          <a:avLst>
            <a:gd name="adj1" fmla="val 3989"/>
            <a:gd name="adj2" fmla="val 250223"/>
            <a:gd name="adj3" fmla="val 6111394"/>
            <a:gd name="adj4" fmla="val 4438383"/>
            <a:gd name="adj5" fmla="val 4654"/>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D33C762-EFBF-4F20-9002-58E226890671}">
      <dsp:nvSpPr>
        <dsp:cNvPr id="0" name=""/>
        <dsp:cNvSpPr/>
      </dsp:nvSpPr>
      <dsp:spPr>
        <a:xfrm>
          <a:off x="3605302" y="4930966"/>
          <a:ext cx="1271417" cy="127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Identifier les acquis de fin de cycle 4</a:t>
          </a:r>
        </a:p>
      </dsp:txBody>
      <dsp:txXfrm>
        <a:off x="3605302" y="4930966"/>
        <a:ext cx="1271417" cy="1271417"/>
      </dsp:txXfrm>
    </dsp:sp>
    <dsp:sp modelId="{D77E4318-1A6E-4468-A7C9-8DF52B0F9ECF}">
      <dsp:nvSpPr>
        <dsp:cNvPr id="0" name=""/>
        <dsp:cNvSpPr/>
      </dsp:nvSpPr>
      <dsp:spPr>
        <a:xfrm>
          <a:off x="2552864" y="219"/>
          <a:ext cx="6215412" cy="6215412"/>
        </a:xfrm>
        <a:prstGeom prst="circularArrow">
          <a:avLst>
            <a:gd name="adj1" fmla="val 3989"/>
            <a:gd name="adj2" fmla="val 250223"/>
            <a:gd name="adj3" fmla="val 9773448"/>
            <a:gd name="adj4" fmla="val 8182697"/>
            <a:gd name="adj5" fmla="val 4654"/>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397169A-9CDD-4D28-9AEB-BDD84E7F7D96}">
      <dsp:nvSpPr>
        <dsp:cNvPr id="0" name=""/>
        <dsp:cNvSpPr/>
      </dsp:nvSpPr>
      <dsp:spPr>
        <a:xfrm>
          <a:off x="2185742" y="2472216"/>
          <a:ext cx="1271417" cy="127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S’appuyer sur des exemples concrets et transposables en classe</a:t>
          </a:r>
        </a:p>
      </dsp:txBody>
      <dsp:txXfrm>
        <a:off x="2185742" y="2472216"/>
        <a:ext cx="1271417" cy="1271417"/>
      </dsp:txXfrm>
    </dsp:sp>
    <dsp:sp modelId="{CAB7AC7F-70AF-4AC5-B556-C7FC54ED243F}">
      <dsp:nvSpPr>
        <dsp:cNvPr id="0" name=""/>
        <dsp:cNvSpPr/>
      </dsp:nvSpPr>
      <dsp:spPr>
        <a:xfrm>
          <a:off x="2552864" y="219"/>
          <a:ext cx="6215412" cy="6215412"/>
        </a:xfrm>
        <a:prstGeom prst="circularArrow">
          <a:avLst>
            <a:gd name="adj1" fmla="val 3989"/>
            <a:gd name="adj2" fmla="val 250223"/>
            <a:gd name="adj3" fmla="val 13167080"/>
            <a:gd name="adj4" fmla="val 11576329"/>
            <a:gd name="adj5" fmla="val 4654"/>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B4D51A5-F018-4F6A-AA0A-F9E500A194FD}">
      <dsp:nvSpPr>
        <dsp:cNvPr id="0" name=""/>
        <dsp:cNvSpPr/>
      </dsp:nvSpPr>
      <dsp:spPr>
        <a:xfrm>
          <a:off x="3605302" y="13467"/>
          <a:ext cx="1271417" cy="1271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Décliner la progressivité de chaque compétence sur les années du cycle</a:t>
          </a:r>
        </a:p>
      </dsp:txBody>
      <dsp:txXfrm>
        <a:off x="3605302" y="13467"/>
        <a:ext cx="1271417" cy="1271417"/>
      </dsp:txXfrm>
    </dsp:sp>
    <dsp:sp modelId="{BDE4C099-494C-4A48-8BDB-FD74FB48B063}">
      <dsp:nvSpPr>
        <dsp:cNvPr id="0" name=""/>
        <dsp:cNvSpPr/>
      </dsp:nvSpPr>
      <dsp:spPr>
        <a:xfrm>
          <a:off x="2552864" y="219"/>
          <a:ext cx="6215412" cy="6215412"/>
        </a:xfrm>
        <a:prstGeom prst="circularArrow">
          <a:avLst>
            <a:gd name="adj1" fmla="val 3989"/>
            <a:gd name="adj2" fmla="val 250223"/>
            <a:gd name="adj3" fmla="val 16911394"/>
            <a:gd name="adj4" fmla="val 15238383"/>
            <a:gd name="adj5" fmla="val 4654"/>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EDD49-AE9E-46EE-8621-4A14EF5E85C3}">
      <dsp:nvSpPr>
        <dsp:cNvPr id="0" name=""/>
        <dsp:cNvSpPr/>
      </dsp:nvSpPr>
      <dsp:spPr>
        <a:xfrm rot="5400000">
          <a:off x="1140109" y="1284793"/>
          <a:ext cx="1136289" cy="1293625"/>
        </a:xfrm>
        <a:prstGeom prst="bentUpArrow">
          <a:avLst>
            <a:gd name="adj1" fmla="val 32840"/>
            <a:gd name="adj2" fmla="val 25000"/>
            <a:gd name="adj3" fmla="val 35780"/>
          </a:avLst>
        </a:prstGeom>
        <a:solidFill>
          <a:schemeClr val="bg2">
            <a:lumMod val="9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83348F-41BE-4230-994C-88703B69BCE2}">
      <dsp:nvSpPr>
        <dsp:cNvPr id="0" name=""/>
        <dsp:cNvSpPr/>
      </dsp:nvSpPr>
      <dsp:spPr>
        <a:xfrm>
          <a:off x="839062" y="25194"/>
          <a:ext cx="1912842" cy="1338927"/>
        </a:xfrm>
        <a:prstGeom prst="roundRect">
          <a:avLst>
            <a:gd name="adj" fmla="val 16670"/>
          </a:avLst>
        </a:prstGeom>
        <a:solidFill>
          <a:srgbClr val="FFC00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Ressource</a:t>
          </a:r>
        </a:p>
      </dsp:txBody>
      <dsp:txXfrm>
        <a:off x="904435" y="90567"/>
        <a:ext cx="1782096" cy="1208181"/>
      </dsp:txXfrm>
    </dsp:sp>
    <dsp:sp modelId="{BBB96606-1A4A-450D-AC14-DE19523C3765}">
      <dsp:nvSpPr>
        <dsp:cNvPr id="0" name=""/>
        <dsp:cNvSpPr/>
      </dsp:nvSpPr>
      <dsp:spPr>
        <a:xfrm>
          <a:off x="2751904" y="152891"/>
          <a:ext cx="1391219" cy="1082180"/>
        </a:xfrm>
        <a:prstGeom prst="rect">
          <a:avLst/>
        </a:prstGeom>
        <a:noFill/>
        <a:ln>
          <a:noFill/>
        </a:ln>
        <a:effectLst/>
      </dsp:spPr>
      <dsp:style>
        <a:lnRef idx="0">
          <a:scrgbClr r="0" g="0" b="0"/>
        </a:lnRef>
        <a:fillRef idx="0">
          <a:scrgbClr r="0" g="0" b="0"/>
        </a:fillRef>
        <a:effectRef idx="0">
          <a:scrgbClr r="0" g="0" b="0"/>
        </a:effectRef>
        <a:fontRef idx="minor"/>
      </dsp:style>
    </dsp:sp>
    <dsp:sp modelId="{4FD904F6-E877-46F1-8686-29581BABA25F}">
      <dsp:nvSpPr>
        <dsp:cNvPr id="0" name=""/>
        <dsp:cNvSpPr/>
      </dsp:nvSpPr>
      <dsp:spPr>
        <a:xfrm rot="5400000">
          <a:off x="2726059" y="2788851"/>
          <a:ext cx="1136289" cy="1293625"/>
        </a:xfrm>
        <a:prstGeom prst="bentUpArrow">
          <a:avLst>
            <a:gd name="adj1" fmla="val 32840"/>
            <a:gd name="adj2" fmla="val 25000"/>
            <a:gd name="adj3" fmla="val 35780"/>
          </a:avLst>
        </a:prstGeom>
        <a:solidFill>
          <a:schemeClr val="bg2">
            <a:lumMod val="9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3DEFD4-063D-493B-AFDA-4BC899EC5710}">
      <dsp:nvSpPr>
        <dsp:cNvPr id="0" name=""/>
        <dsp:cNvSpPr/>
      </dsp:nvSpPr>
      <dsp:spPr>
        <a:xfrm>
          <a:off x="2425011" y="1529251"/>
          <a:ext cx="1912842" cy="1338927"/>
        </a:xfrm>
        <a:prstGeom prst="roundRect">
          <a:avLst>
            <a:gd name="adj" fmla="val 16670"/>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Analyse</a:t>
          </a:r>
        </a:p>
      </dsp:txBody>
      <dsp:txXfrm>
        <a:off x="2490384" y="1594624"/>
        <a:ext cx="1782096" cy="1208181"/>
      </dsp:txXfrm>
    </dsp:sp>
    <dsp:sp modelId="{44382671-CB4C-4E1C-99C8-6C31EF192799}">
      <dsp:nvSpPr>
        <dsp:cNvPr id="0" name=""/>
        <dsp:cNvSpPr/>
      </dsp:nvSpPr>
      <dsp:spPr>
        <a:xfrm>
          <a:off x="4337854" y="1656948"/>
          <a:ext cx="1391219" cy="1082180"/>
        </a:xfrm>
        <a:prstGeom prst="rect">
          <a:avLst/>
        </a:prstGeom>
        <a:noFill/>
        <a:ln>
          <a:noFill/>
        </a:ln>
        <a:effectLst/>
      </dsp:spPr>
      <dsp:style>
        <a:lnRef idx="0">
          <a:scrgbClr r="0" g="0" b="0"/>
        </a:lnRef>
        <a:fillRef idx="0">
          <a:scrgbClr r="0" g="0" b="0"/>
        </a:fillRef>
        <a:effectRef idx="0">
          <a:scrgbClr r="0" g="0" b="0"/>
        </a:effectRef>
        <a:fontRef idx="minor"/>
      </dsp:style>
    </dsp:sp>
    <dsp:sp modelId="{2D2E558A-7E6E-4D04-9F80-CFC552F0D5C7}">
      <dsp:nvSpPr>
        <dsp:cNvPr id="0" name=""/>
        <dsp:cNvSpPr/>
      </dsp:nvSpPr>
      <dsp:spPr>
        <a:xfrm>
          <a:off x="4010961" y="3033309"/>
          <a:ext cx="1912842" cy="1338927"/>
        </a:xfrm>
        <a:prstGeom prst="roundRect">
          <a:avLst>
            <a:gd name="adj" fmla="val 1667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kern="1200" dirty="0"/>
            <a:t>Fiche outil</a:t>
          </a:r>
        </a:p>
      </dsp:txBody>
      <dsp:txXfrm>
        <a:off x="4076334" y="3098682"/>
        <a:ext cx="1782096" cy="1208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A6288-CFB8-485E-88D5-99DAB09E2BAD}">
      <dsp:nvSpPr>
        <dsp:cNvPr id="0" name=""/>
        <dsp:cNvSpPr/>
      </dsp:nvSpPr>
      <dsp:spPr>
        <a:xfrm>
          <a:off x="6049682" y="45376"/>
          <a:ext cx="1529264" cy="152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1- Les Fiches Eduscol RA</a:t>
          </a:r>
        </a:p>
      </dsp:txBody>
      <dsp:txXfrm>
        <a:off x="6049682" y="45376"/>
        <a:ext cx="1529264" cy="1529264"/>
      </dsp:txXfrm>
    </dsp:sp>
    <dsp:sp modelId="{2F16975F-ECDD-49C3-BADB-82153BE1AAD8}">
      <dsp:nvSpPr>
        <dsp:cNvPr id="0" name=""/>
        <dsp:cNvSpPr/>
      </dsp:nvSpPr>
      <dsp:spPr>
        <a:xfrm>
          <a:off x="2447568" y="566"/>
          <a:ext cx="5739610" cy="5739610"/>
        </a:xfrm>
        <a:prstGeom prst="circularArrow">
          <a:avLst>
            <a:gd name="adj1" fmla="val 5196"/>
            <a:gd name="adj2" fmla="val 335580"/>
            <a:gd name="adj3" fmla="val 21294598"/>
            <a:gd name="adj4" fmla="val 19765050"/>
            <a:gd name="adj5" fmla="val 6062"/>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494677-EF13-4E3F-8E53-E849ABCD153E}">
      <dsp:nvSpPr>
        <dsp:cNvPr id="0" name=""/>
        <dsp:cNvSpPr/>
      </dsp:nvSpPr>
      <dsp:spPr>
        <a:xfrm>
          <a:off x="6974843" y="2892728"/>
          <a:ext cx="1529264" cy="152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2- Progression annuelle et sur le cycle</a:t>
          </a:r>
        </a:p>
      </dsp:txBody>
      <dsp:txXfrm>
        <a:off x="6974843" y="2892728"/>
        <a:ext cx="1529264" cy="1529264"/>
      </dsp:txXfrm>
    </dsp:sp>
    <dsp:sp modelId="{B07AA474-8199-484C-B526-2B70778CDB78}">
      <dsp:nvSpPr>
        <dsp:cNvPr id="0" name=""/>
        <dsp:cNvSpPr/>
      </dsp:nvSpPr>
      <dsp:spPr>
        <a:xfrm>
          <a:off x="2447568" y="566"/>
          <a:ext cx="5739610" cy="5739610"/>
        </a:xfrm>
        <a:prstGeom prst="circularArrow">
          <a:avLst>
            <a:gd name="adj1" fmla="val 5196"/>
            <a:gd name="adj2" fmla="val 335580"/>
            <a:gd name="adj3" fmla="val 4016104"/>
            <a:gd name="adj4" fmla="val 2252142"/>
            <a:gd name="adj5" fmla="val 6062"/>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3EB4F-F30F-4283-BACD-227186352B13}">
      <dsp:nvSpPr>
        <dsp:cNvPr id="0" name=""/>
        <dsp:cNvSpPr/>
      </dsp:nvSpPr>
      <dsp:spPr>
        <a:xfrm>
          <a:off x="4552741" y="4652488"/>
          <a:ext cx="1529264" cy="152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3- Fiches Eduscol par thème</a:t>
          </a:r>
        </a:p>
      </dsp:txBody>
      <dsp:txXfrm>
        <a:off x="4552741" y="4652488"/>
        <a:ext cx="1529264" cy="1529264"/>
      </dsp:txXfrm>
    </dsp:sp>
    <dsp:sp modelId="{FB681884-91A9-409A-8B17-6A4AB5F70D05}">
      <dsp:nvSpPr>
        <dsp:cNvPr id="0" name=""/>
        <dsp:cNvSpPr/>
      </dsp:nvSpPr>
      <dsp:spPr>
        <a:xfrm>
          <a:off x="2447568" y="566"/>
          <a:ext cx="5739610" cy="5739610"/>
        </a:xfrm>
        <a:prstGeom prst="circularArrow">
          <a:avLst>
            <a:gd name="adj1" fmla="val 5196"/>
            <a:gd name="adj2" fmla="val 335580"/>
            <a:gd name="adj3" fmla="val 8212278"/>
            <a:gd name="adj4" fmla="val 6448316"/>
            <a:gd name="adj5" fmla="val 6062"/>
          </a:avLst>
        </a:prstGeom>
        <a:solidFill>
          <a:schemeClr val="accent4"/>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C4D89-8953-4C0F-B29F-E46324FB0087}">
      <dsp:nvSpPr>
        <dsp:cNvPr id="0" name=""/>
        <dsp:cNvSpPr/>
      </dsp:nvSpPr>
      <dsp:spPr>
        <a:xfrm>
          <a:off x="2130639" y="2892728"/>
          <a:ext cx="1529264" cy="152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4- « Pourquoi enseigner…? » permet de cibler les compétences travaillées</a:t>
          </a:r>
        </a:p>
      </dsp:txBody>
      <dsp:txXfrm>
        <a:off x="2130639" y="2892728"/>
        <a:ext cx="1529264" cy="1529264"/>
      </dsp:txXfrm>
    </dsp:sp>
    <dsp:sp modelId="{9E275B66-A3D7-4F48-A31D-63F35926F5C2}">
      <dsp:nvSpPr>
        <dsp:cNvPr id="0" name=""/>
        <dsp:cNvSpPr/>
      </dsp:nvSpPr>
      <dsp:spPr>
        <a:xfrm>
          <a:off x="2447568" y="566"/>
          <a:ext cx="5739610" cy="5739610"/>
        </a:xfrm>
        <a:prstGeom prst="circularArrow">
          <a:avLst>
            <a:gd name="adj1" fmla="val 5196"/>
            <a:gd name="adj2" fmla="val 335580"/>
            <a:gd name="adj3" fmla="val 12299370"/>
            <a:gd name="adj4" fmla="val 10769822"/>
            <a:gd name="adj5" fmla="val 6062"/>
          </a:avLst>
        </a:prstGeom>
        <a:solidFill>
          <a:schemeClr val="accent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DF0E3D-25F6-49D1-BABD-BB0B020B9958}">
      <dsp:nvSpPr>
        <dsp:cNvPr id="0" name=""/>
        <dsp:cNvSpPr/>
      </dsp:nvSpPr>
      <dsp:spPr>
        <a:xfrm>
          <a:off x="3055800" y="45376"/>
          <a:ext cx="1529264" cy="1529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5- « Comment mettre en œuvre…? » permet d’affiner la sélection des compétences travaillées + pistes de travail</a:t>
          </a:r>
        </a:p>
      </dsp:txBody>
      <dsp:txXfrm>
        <a:off x="3055800" y="45376"/>
        <a:ext cx="1529264" cy="1529264"/>
      </dsp:txXfrm>
    </dsp:sp>
    <dsp:sp modelId="{921D55C4-76CF-4392-BFBF-1AF6D3EF9EE0}">
      <dsp:nvSpPr>
        <dsp:cNvPr id="0" name=""/>
        <dsp:cNvSpPr/>
      </dsp:nvSpPr>
      <dsp:spPr>
        <a:xfrm>
          <a:off x="2447568" y="566"/>
          <a:ext cx="5739610" cy="5739610"/>
        </a:xfrm>
        <a:prstGeom prst="circularArrow">
          <a:avLst>
            <a:gd name="adj1" fmla="val 5196"/>
            <a:gd name="adj2" fmla="val 335580"/>
            <a:gd name="adj3" fmla="val 16867088"/>
            <a:gd name="adj4" fmla="val 15197332"/>
            <a:gd name="adj5" fmla="val 6062"/>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A6288-CFB8-485E-88D5-99DAB09E2BAD}">
      <dsp:nvSpPr>
        <dsp:cNvPr id="0" name=""/>
        <dsp:cNvSpPr/>
      </dsp:nvSpPr>
      <dsp:spPr>
        <a:xfrm>
          <a:off x="6805643" y="137687"/>
          <a:ext cx="2188056" cy="218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1- Les programmes pour cibler les compétences du socle travaillées</a:t>
          </a:r>
        </a:p>
      </dsp:txBody>
      <dsp:txXfrm>
        <a:off x="6805643" y="137687"/>
        <a:ext cx="2188056" cy="2188056"/>
      </dsp:txXfrm>
    </dsp:sp>
    <dsp:sp modelId="{2F16975F-ECDD-49C3-BADB-82153BE1AAD8}">
      <dsp:nvSpPr>
        <dsp:cNvPr id="0" name=""/>
        <dsp:cNvSpPr/>
      </dsp:nvSpPr>
      <dsp:spPr>
        <a:xfrm>
          <a:off x="2946043" y="-1113"/>
          <a:ext cx="6186457" cy="6186457"/>
        </a:xfrm>
        <a:prstGeom prst="circularArrow">
          <a:avLst>
            <a:gd name="adj1" fmla="val 6897"/>
            <a:gd name="adj2" fmla="val 464939"/>
            <a:gd name="adj3" fmla="val 551155"/>
            <a:gd name="adj4" fmla="val 20583906"/>
            <a:gd name="adj5" fmla="val 8046"/>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494677-EF13-4E3F-8E53-E849ABCD153E}">
      <dsp:nvSpPr>
        <dsp:cNvPr id="0" name=""/>
        <dsp:cNvSpPr/>
      </dsp:nvSpPr>
      <dsp:spPr>
        <a:xfrm>
          <a:off x="6805643" y="3858486"/>
          <a:ext cx="2188056" cy="218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2- La progression annuelle ou dans le cycle</a:t>
          </a:r>
        </a:p>
      </dsp:txBody>
      <dsp:txXfrm>
        <a:off x="6805643" y="3858486"/>
        <a:ext cx="2188056" cy="2188056"/>
      </dsp:txXfrm>
    </dsp:sp>
    <dsp:sp modelId="{B07AA474-8199-484C-B526-2B70778CDB78}">
      <dsp:nvSpPr>
        <dsp:cNvPr id="0" name=""/>
        <dsp:cNvSpPr/>
      </dsp:nvSpPr>
      <dsp:spPr>
        <a:xfrm>
          <a:off x="2946043" y="-1113"/>
          <a:ext cx="6186457" cy="6186457"/>
        </a:xfrm>
        <a:prstGeom prst="circularArrow">
          <a:avLst>
            <a:gd name="adj1" fmla="val 6897"/>
            <a:gd name="adj2" fmla="val 464939"/>
            <a:gd name="adj3" fmla="val 5951155"/>
            <a:gd name="adj4" fmla="val 4383906"/>
            <a:gd name="adj5" fmla="val 8046"/>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3EB4F-F30F-4283-BACD-227186352B13}">
      <dsp:nvSpPr>
        <dsp:cNvPr id="0" name=""/>
        <dsp:cNvSpPr/>
      </dsp:nvSpPr>
      <dsp:spPr>
        <a:xfrm>
          <a:off x="3084844" y="3858486"/>
          <a:ext cx="2188056" cy="218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3- Cibler le niveau de MS </a:t>
          </a:r>
        </a:p>
        <a:p>
          <a:pPr marL="0" lvl="0" indent="0" algn="ctr"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(fiche Eduscol Thème)</a:t>
          </a:r>
        </a:p>
      </dsp:txBody>
      <dsp:txXfrm>
        <a:off x="3084844" y="3858486"/>
        <a:ext cx="2188056" cy="2188056"/>
      </dsp:txXfrm>
    </dsp:sp>
    <dsp:sp modelId="{FB681884-91A9-409A-8B17-6A4AB5F70D05}">
      <dsp:nvSpPr>
        <dsp:cNvPr id="0" name=""/>
        <dsp:cNvSpPr/>
      </dsp:nvSpPr>
      <dsp:spPr>
        <a:xfrm>
          <a:off x="2981336" y="123326"/>
          <a:ext cx="6115870" cy="5937576"/>
        </a:xfrm>
        <a:prstGeom prst="circularArrow">
          <a:avLst>
            <a:gd name="adj1" fmla="val 6897"/>
            <a:gd name="adj2" fmla="val 464939"/>
            <a:gd name="adj3" fmla="val 11351155"/>
            <a:gd name="adj4" fmla="val 9783906"/>
            <a:gd name="adj5" fmla="val 8046"/>
          </a:avLst>
        </a:prstGeom>
        <a:solidFill>
          <a:schemeClr val="accent4"/>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FC4D89-8953-4C0F-B29F-E46324FB0087}">
      <dsp:nvSpPr>
        <dsp:cNvPr id="0" name=""/>
        <dsp:cNvSpPr/>
      </dsp:nvSpPr>
      <dsp:spPr>
        <a:xfrm>
          <a:off x="3084844" y="137687"/>
          <a:ext cx="2188056" cy="2188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4- Cibler le niveau de TBM </a:t>
          </a:r>
        </a:p>
        <a:p>
          <a:pPr marL="0" lvl="0" indent="0" algn="ctr" defTabSz="889000">
            <a:lnSpc>
              <a:spcPct val="90000"/>
            </a:lnSpc>
            <a:spcBef>
              <a:spcPct val="0"/>
            </a:spcBef>
            <a:spcAft>
              <a:spcPct val="35000"/>
            </a:spcAft>
            <a:buNone/>
          </a:pPr>
          <a:r>
            <a:rPr lang="fr-FR" sz="2000" kern="1200" dirty="0">
              <a:latin typeface="Arial" panose="020B0604020202020204" pitchFamily="34" charset="0"/>
              <a:cs typeface="Arial" panose="020B0604020202020204" pitchFamily="34" charset="0"/>
            </a:rPr>
            <a:t>(Fiche Eduscol Thème)</a:t>
          </a:r>
        </a:p>
      </dsp:txBody>
      <dsp:txXfrm>
        <a:off x="3084844" y="137687"/>
        <a:ext cx="2188056" cy="2188056"/>
      </dsp:txXfrm>
    </dsp:sp>
    <dsp:sp modelId="{9E275B66-A3D7-4F48-A31D-63F35926F5C2}">
      <dsp:nvSpPr>
        <dsp:cNvPr id="0" name=""/>
        <dsp:cNvSpPr/>
      </dsp:nvSpPr>
      <dsp:spPr>
        <a:xfrm>
          <a:off x="2946043" y="-1113"/>
          <a:ext cx="6186457" cy="6186457"/>
        </a:xfrm>
        <a:prstGeom prst="circularArrow">
          <a:avLst>
            <a:gd name="adj1" fmla="val 6897"/>
            <a:gd name="adj2" fmla="val 464939"/>
            <a:gd name="adj3" fmla="val 16751155"/>
            <a:gd name="adj4" fmla="val 15183906"/>
            <a:gd name="adj5" fmla="val 8046"/>
          </a:avLst>
        </a:prstGeom>
        <a:solidFill>
          <a:schemeClr val="accent5"/>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CB8B9-2586-4775-8E8C-BD4D85BB5337}">
      <dsp:nvSpPr>
        <dsp:cNvPr id="0" name=""/>
        <dsp:cNvSpPr/>
      </dsp:nvSpPr>
      <dsp:spPr>
        <a:xfrm rot="5400000">
          <a:off x="-243909" y="245715"/>
          <a:ext cx="1626064" cy="1138245"/>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fr-FR" sz="3400" kern="1200" dirty="0"/>
            <a:t>1</a:t>
          </a:r>
        </a:p>
      </dsp:txBody>
      <dsp:txXfrm rot="-5400000">
        <a:off x="1" y="570929"/>
        <a:ext cx="1138245" cy="487819"/>
      </dsp:txXfrm>
    </dsp:sp>
    <dsp:sp modelId="{02A184F5-5438-4630-95EA-99204511122A}">
      <dsp:nvSpPr>
        <dsp:cNvPr id="0" name=""/>
        <dsp:cNvSpPr/>
      </dsp:nvSpPr>
      <dsp:spPr>
        <a:xfrm rot="5400000">
          <a:off x="5684824" y="-4544773"/>
          <a:ext cx="1056942" cy="10150100"/>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t>Cibler les compétences du socle travaillées dans les programmes</a:t>
          </a:r>
        </a:p>
      </dsp:txBody>
      <dsp:txXfrm rot="-5400000">
        <a:off x="1138245" y="53402"/>
        <a:ext cx="10098504" cy="953750"/>
      </dsp:txXfrm>
    </dsp:sp>
    <dsp:sp modelId="{A932A06F-FF17-416B-BDE5-1F5CC12AA876}">
      <dsp:nvSpPr>
        <dsp:cNvPr id="0" name=""/>
        <dsp:cNvSpPr/>
      </dsp:nvSpPr>
      <dsp:spPr>
        <a:xfrm rot="5400000">
          <a:off x="-243909" y="1677962"/>
          <a:ext cx="1626064" cy="1138245"/>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fr-FR" sz="3400" kern="1200" dirty="0"/>
            <a:t>2</a:t>
          </a:r>
        </a:p>
      </dsp:txBody>
      <dsp:txXfrm rot="-5400000">
        <a:off x="1" y="2003176"/>
        <a:ext cx="1138245" cy="487819"/>
      </dsp:txXfrm>
    </dsp:sp>
    <dsp:sp modelId="{D4E88266-B720-40FD-9581-D2E3018C46F9}">
      <dsp:nvSpPr>
        <dsp:cNvPr id="0" name=""/>
        <dsp:cNvSpPr/>
      </dsp:nvSpPr>
      <dsp:spPr>
        <a:xfrm rot="5400000">
          <a:off x="5684824" y="-3112526"/>
          <a:ext cx="1056942" cy="10150100"/>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t>Construire la progression des compétences du socle travaillées dans le cycle à l’aide des fiches Eduscol RA = identifier les critères de réussite pour chaque niveau (année)</a:t>
          </a:r>
        </a:p>
      </dsp:txBody>
      <dsp:txXfrm rot="-5400000">
        <a:off x="1138245" y="1485649"/>
        <a:ext cx="10098504" cy="953750"/>
      </dsp:txXfrm>
    </dsp:sp>
    <dsp:sp modelId="{163B7052-BA93-4EC0-B306-3F85F7BC98FC}">
      <dsp:nvSpPr>
        <dsp:cNvPr id="0" name=""/>
        <dsp:cNvSpPr/>
      </dsp:nvSpPr>
      <dsp:spPr>
        <a:xfrm rot="5400000">
          <a:off x="-243909" y="3110209"/>
          <a:ext cx="1626064" cy="1138245"/>
        </a:xfrm>
        <a:prstGeom prst="chevron">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fr-FR" sz="3400" kern="1200" dirty="0"/>
            <a:t>3</a:t>
          </a:r>
        </a:p>
      </dsp:txBody>
      <dsp:txXfrm rot="-5400000">
        <a:off x="1" y="3435423"/>
        <a:ext cx="1138245" cy="487819"/>
      </dsp:txXfrm>
    </dsp:sp>
    <dsp:sp modelId="{B68391F8-B6B7-4A31-999D-2B8BC31B5B4F}">
      <dsp:nvSpPr>
        <dsp:cNvPr id="0" name=""/>
        <dsp:cNvSpPr/>
      </dsp:nvSpPr>
      <dsp:spPr>
        <a:xfrm rot="5400000">
          <a:off x="5684824" y="-1680279"/>
          <a:ext cx="1056942" cy="10150100"/>
        </a:xfrm>
        <a:prstGeom prst="round2Same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fr-FR" sz="2000" kern="1200" dirty="0"/>
            <a:t>Construire la séquence à partir d’une part des fiches Eduscol Thème pour cibler la ou les compétences du socle travaillées et d’autre part de la progression de la compétence dans le cycle pour identifier précisément ce qui doit être maîtriser pour chaque niveau</a:t>
          </a:r>
        </a:p>
      </dsp:txBody>
      <dsp:txXfrm rot="-5400000">
        <a:off x="1138245" y="2917896"/>
        <a:ext cx="10098504" cy="9537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FC74BDE-6627-49B6-90F1-0334E723F64C}" type="datetime1">
              <a:rPr lang="fr-FR" smtClean="0"/>
              <a:t>16/09/2022</a:t>
            </a:fld>
            <a:endParaRPr lang="en-US"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28DAF60-E56A-4648-8936-22D801672B6C}" type="datetime1">
              <a:rPr lang="fr-FR" smtClean="0"/>
              <a:t>16/09/2022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Modifiez les styles du texte du masque</a:t>
            </a:r>
            <a:endParaRPr lang="en-US"/>
          </a:p>
          <a:p>
            <a:pPr lvl="1" rtl="0"/>
            <a:r>
              <a:rPr lang="fr"/>
              <a:t>Deuxième niveau</a:t>
            </a:r>
          </a:p>
          <a:p>
            <a:pPr lvl="2" rtl="0"/>
            <a:r>
              <a:rPr lang="fr"/>
              <a:t>Troisième niveau</a:t>
            </a:r>
          </a:p>
          <a:p>
            <a:pPr lvl="3" rtl="0"/>
            <a:r>
              <a:rPr lang="fr"/>
              <a:t>Quatrième niveau</a:t>
            </a:r>
          </a:p>
          <a:p>
            <a:pPr lvl="4" rtl="0"/>
            <a:r>
              <a:rPr lang="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F28DAF60-E56A-4648-8936-22D801672B6C}" type="datetime1">
              <a:rPr lang="fr-FR" smtClean="0"/>
              <a:t>16/09/2022</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10</a:t>
            </a:fld>
            <a:endParaRPr lang="en-US"/>
          </a:p>
        </p:txBody>
      </p:sp>
    </p:spTree>
    <p:extLst>
      <p:ext uri="{BB962C8B-B14F-4D97-AF65-F5344CB8AC3E}">
        <p14:creationId xmlns:p14="http://schemas.microsoft.com/office/powerpoint/2010/main" val="3225295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Après avoir identifié la compétence, dans notre exemple Raisonner et  Justifier une démarche et les choix effectués, il convient de prendre en compte les enjeux liés à sa maîtrise. </a:t>
            </a:r>
          </a:p>
          <a:p>
            <a:r>
              <a:rPr lang="fr-FR" dirty="0"/>
              <a:t>Afin de définir les enjeux propres à chaque compétence, on peut  reformuler chaque objectif à partir de la phrase suivante : « à la fin du cycle 4, l’élève doit être capable de»</a:t>
            </a:r>
          </a:p>
          <a:p>
            <a:r>
              <a:rPr lang="fr-FR" dirty="0"/>
              <a:t>Cela permet de clarifier les objectifs et de les rendre compréhensibles et plus abordables.</a:t>
            </a:r>
          </a:p>
          <a:p>
            <a:r>
              <a:rPr lang="fr-FR" dirty="0"/>
              <a:t>Dans notre exemple 3 objectifs sont fixés : </a:t>
            </a:r>
          </a:p>
          <a:p>
            <a:r>
              <a:rPr lang="fr-FR" dirty="0"/>
              <a:t>Questionner les faits historiques ou géographiques</a:t>
            </a:r>
          </a:p>
          <a:p>
            <a:r>
              <a:rPr lang="fr-FR" dirty="0"/>
              <a:t>Proposer des analyses qui s’appuient sur des faits</a:t>
            </a:r>
          </a:p>
          <a:p>
            <a:r>
              <a:rPr lang="fr-FR" dirty="0"/>
              <a:t>Rechercher et identifier la diversité des interprétations possibles</a:t>
            </a:r>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22</a:t>
            </a:fld>
            <a:endParaRPr lang="fr-FR"/>
          </a:p>
        </p:txBody>
      </p:sp>
    </p:spTree>
    <p:extLst>
      <p:ext uri="{BB962C8B-B14F-4D97-AF65-F5344CB8AC3E}">
        <p14:creationId xmlns:p14="http://schemas.microsoft.com/office/powerpoint/2010/main" val="4222946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reformulant ces 3 objectifs, on s’appropriera les finalités qui s’articulent autour de 3 grandes idées</a:t>
            </a:r>
          </a:p>
          <a:p>
            <a:pPr marL="171450" indent="-171450">
              <a:buFontTx/>
              <a:buChar char="-"/>
            </a:pPr>
            <a:r>
              <a:rPr lang="fr-FR" dirty="0"/>
              <a:t>Émettre des hypothèses</a:t>
            </a:r>
          </a:p>
          <a:p>
            <a:pPr marL="171450" indent="-171450">
              <a:buFontTx/>
              <a:buChar char="-"/>
            </a:pPr>
            <a:r>
              <a:rPr lang="fr-FR" dirty="0"/>
              <a:t>Justifier des hypothèses</a:t>
            </a:r>
          </a:p>
          <a:p>
            <a:pPr marL="171450" indent="-171450">
              <a:buFontTx/>
              <a:buChar char="-"/>
            </a:pPr>
            <a:r>
              <a:rPr lang="fr-FR" dirty="0"/>
              <a:t>Sélectionner la réponse la plus cohérente à la question posée</a:t>
            </a:r>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23</a:t>
            </a:fld>
            <a:endParaRPr lang="fr-FR"/>
          </a:p>
        </p:txBody>
      </p:sp>
    </p:spTree>
    <p:extLst>
      <p:ext uri="{BB962C8B-B14F-4D97-AF65-F5344CB8AC3E}">
        <p14:creationId xmlns:p14="http://schemas.microsoft.com/office/powerpoint/2010/main" val="4141844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3</a:t>
            </a:r>
            <a:r>
              <a:rPr lang="fr-FR" baseline="30000" dirty="0"/>
              <a:t>ème</a:t>
            </a:r>
            <a:r>
              <a:rPr lang="fr-FR" dirty="0"/>
              <a:t> étape de l’analyse tourne autour des démarches mises en œuvre pour atteindre les niveaux de maîtrise attendus à la fin du cycle 4</a:t>
            </a:r>
            <a:endParaRPr lang="fr-FR" baseline="30000" dirty="0"/>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24</a:t>
            </a:fld>
            <a:endParaRPr lang="fr-FR"/>
          </a:p>
        </p:txBody>
      </p:sp>
    </p:spTree>
    <p:extLst>
      <p:ext uri="{BB962C8B-B14F-4D97-AF65-F5344CB8AC3E}">
        <p14:creationId xmlns:p14="http://schemas.microsoft.com/office/powerpoint/2010/main" val="116907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notre exemple, 2 démarches émergent : </a:t>
            </a:r>
          </a:p>
          <a:p>
            <a:pPr marL="171450" indent="-171450">
              <a:buFontTx/>
              <a:buChar char="-"/>
            </a:pPr>
            <a:r>
              <a:rPr lang="fr-FR" dirty="0"/>
              <a:t>La situation d’enquête, c’est-à-dire la possibilité pour l’élève de questionner, analyser et justifier une hypothèse à partir d’un corpus documentaire</a:t>
            </a:r>
          </a:p>
          <a:p>
            <a:pPr marL="171450" indent="-171450">
              <a:buFontTx/>
              <a:buChar char="-"/>
            </a:pPr>
            <a:r>
              <a:rPr lang="fr-FR" dirty="0"/>
              <a:t>Les modes de raisonnement, c’est-à-dire être capable de comparer, corréler, argumenter, classer des idées, identifier des acteurs ou des causalités</a:t>
            </a:r>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25</a:t>
            </a:fld>
            <a:endParaRPr lang="fr-FR"/>
          </a:p>
        </p:txBody>
      </p:sp>
    </p:spTree>
    <p:extLst>
      <p:ext uri="{BB962C8B-B14F-4D97-AF65-F5344CB8AC3E}">
        <p14:creationId xmlns:p14="http://schemas.microsoft.com/office/powerpoint/2010/main" val="2199469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4</a:t>
            </a:r>
            <a:r>
              <a:rPr lang="fr-FR" baseline="30000" dirty="0"/>
              <a:t>ème</a:t>
            </a:r>
            <a:r>
              <a:rPr lang="fr-FR" dirty="0"/>
              <a:t> étape de l’analyse repose sur la découverte des repères de progressivité. </a:t>
            </a:r>
          </a:p>
          <a:p>
            <a:r>
              <a:rPr lang="fr-FR" dirty="0"/>
              <a:t>En effet, il est important de maîtriser les acquis de fin de cycle 3 pour construire les acquis de fin de cycle 4</a:t>
            </a:r>
          </a:p>
          <a:p>
            <a:r>
              <a:rPr lang="fr-FR" dirty="0"/>
              <a:t>2 cadres s’enchaînent : </a:t>
            </a:r>
          </a:p>
          <a:p>
            <a:pPr marL="742950" lvl="1" indent="-285750" algn="l">
              <a:spcAft>
                <a:spcPts val="0"/>
              </a:spcAft>
              <a:buFont typeface="Wingdings" panose="05000000000000000000" pitchFamily="2" charset="2"/>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Le cycle 3 rappelle pour chaque composante les acquis de fin de cycle 3</a:t>
            </a:r>
          </a:p>
          <a:p>
            <a:pPr marL="742950" lvl="1" indent="-285750" algn="l">
              <a:spcAft>
                <a:spcPts val="0"/>
              </a:spcAft>
              <a:buFont typeface="Wingdings" panose="05000000000000000000" pitchFamily="2" charset="2"/>
              <a:buChar char=""/>
            </a:pPr>
            <a:r>
              <a:rPr lang="fr-FR" sz="1800" dirty="0">
                <a:effectLst/>
                <a:latin typeface="Arial" panose="020B0604020202020204" pitchFamily="34" charset="0"/>
                <a:ea typeface="Calibri" panose="020F0502020204030204" pitchFamily="34" charset="0"/>
                <a:cs typeface="Times New Roman" panose="02020603050405020304" pitchFamily="18" charset="0"/>
              </a:rPr>
              <a:t>Le cycle 4 présente les éléments à construire sans imposer de progressivité ni d’échéance autre que la fin de cycle pour la maîtrise</a:t>
            </a:r>
          </a:p>
          <a:p>
            <a:endParaRPr lang="fr-FR" dirty="0"/>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26</a:t>
            </a:fld>
            <a:endParaRPr lang="fr-FR"/>
          </a:p>
        </p:txBody>
      </p:sp>
    </p:spTree>
    <p:extLst>
      <p:ext uri="{BB962C8B-B14F-4D97-AF65-F5344CB8AC3E}">
        <p14:creationId xmlns:p14="http://schemas.microsoft.com/office/powerpoint/2010/main" val="925560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a:t>
            </a:r>
            <a:r>
              <a:rPr lang="fr-FR" baseline="30000" dirty="0"/>
              <a:t>ème</a:t>
            </a:r>
            <a:r>
              <a:rPr lang="fr-FR" dirty="0"/>
              <a:t> étape : Pour construire la compétence, 4 composantes sont déclinées sur la fiche Eduscol : </a:t>
            </a:r>
          </a:p>
          <a:p>
            <a:pPr marL="171450" indent="-171450">
              <a:buFontTx/>
              <a:buChar char="-"/>
            </a:pPr>
            <a:r>
              <a:rPr lang="fr-FR" dirty="0"/>
              <a:t>Se poser des questions</a:t>
            </a:r>
          </a:p>
          <a:p>
            <a:pPr marL="171450" indent="-171450">
              <a:buFontTx/>
              <a:buChar char="-"/>
            </a:pPr>
            <a:r>
              <a:rPr lang="fr-FR" dirty="0"/>
              <a:t>Formuler des hypothèses</a:t>
            </a:r>
          </a:p>
          <a:p>
            <a:pPr marL="171450" indent="-171450">
              <a:buFontTx/>
              <a:buChar char="-"/>
            </a:pPr>
            <a:r>
              <a:rPr lang="fr-FR" dirty="0"/>
              <a:t>Vérifier</a:t>
            </a:r>
          </a:p>
          <a:p>
            <a:pPr marL="171450" indent="-171450">
              <a:buFontTx/>
              <a:buChar char="-"/>
            </a:pPr>
            <a:r>
              <a:rPr lang="fr-FR" dirty="0"/>
              <a:t>Justifier une démarche, une interprétation</a:t>
            </a:r>
          </a:p>
          <a:p>
            <a:pPr marL="171450" indent="-171450">
              <a:buFontTx/>
              <a:buChar char="-"/>
            </a:pPr>
            <a:endParaRPr lang="fr-FR" dirty="0"/>
          </a:p>
          <a:p>
            <a:pPr marL="0" indent="0">
              <a:buFontTx/>
              <a:buNone/>
            </a:pPr>
            <a:r>
              <a:rPr lang="fr-FR" dirty="0"/>
              <a:t>Il peut être intéressant de regrouper les composantes pour faciliter leur assimilation par les élèves et retrouver l’intitulé de la compétence</a:t>
            </a:r>
          </a:p>
          <a:p>
            <a:pPr marL="0" indent="0">
              <a:buFontTx/>
              <a:buNone/>
            </a:pPr>
            <a:r>
              <a:rPr lang="fr-FR" dirty="0"/>
              <a:t>Dans notre exemple, les deux 1ères composantes peuvent être associées dans le cadre plus large « raisonner » et les deux autres dans le cadre « Justifier une démarche et les choix effectués »</a:t>
            </a:r>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27</a:t>
            </a:fld>
            <a:endParaRPr lang="fr-FR"/>
          </a:p>
        </p:txBody>
      </p:sp>
    </p:spTree>
    <p:extLst>
      <p:ext uri="{BB962C8B-B14F-4D97-AF65-F5344CB8AC3E}">
        <p14:creationId xmlns:p14="http://schemas.microsoft.com/office/powerpoint/2010/main" val="2863816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ensuite de reprendre pour chaque composante les éléments de maîtrise en fin de cycle pour les décliner ensuite en année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notre exemple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sz="1800" b="1" dirty="0">
                <a:effectLst/>
                <a:latin typeface="Arial" panose="020B0604020202020204" pitchFamily="34" charset="0"/>
                <a:ea typeface="Calibri" panose="020F0502020204030204" pitchFamily="34" charset="0"/>
                <a:cs typeface="Times New Roman" panose="02020603050405020304" pitchFamily="18" charset="0"/>
              </a:rPr>
              <a:t>Raisonner</a:t>
            </a:r>
            <a:r>
              <a:rPr lang="fr-FR" sz="1800" dirty="0">
                <a:effectLst/>
                <a:latin typeface="Arial" panose="020B0604020202020204" pitchFamily="34" charset="0"/>
                <a:ea typeface="Calibri" panose="020F0502020204030204" pitchFamily="34" charset="0"/>
                <a:cs typeface="Times New Roman" panose="02020603050405020304" pitchFamily="18" charset="0"/>
              </a:rPr>
              <a:t> : se résume autour de 3 grandes idées : Se poser des questions et savoir où chercher les réponses, Formuler des hypothèses et croiser des sources, Formuler des hypothèses et les vérifier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Arial" panose="020B0604020202020204" pitchFamily="34" charset="0"/>
                <a:ea typeface="Calibri" panose="020F0502020204030204" pitchFamily="34" charset="0"/>
                <a:cs typeface="Times New Roman" panose="02020603050405020304" pitchFamily="18" charset="0"/>
              </a:rPr>
              <a:t>Justifier une démarche, les choix effectués</a:t>
            </a:r>
            <a:r>
              <a:rPr lang="fr-FR" sz="1800" dirty="0">
                <a:effectLst/>
                <a:latin typeface="Arial" panose="020B0604020202020204" pitchFamily="34" charset="0"/>
                <a:ea typeface="Calibri" panose="020F0502020204030204" pitchFamily="34" charset="0"/>
                <a:cs typeface="Times New Roman" panose="02020603050405020304" pitchFamily="18" charset="0"/>
              </a:rPr>
              <a:t> :  se résume autour de  3 grandes idées : Comparer des documents et les utiliser pour justifier simplement sa réponse, Argumenter sur une idée, Argumenter et classer plusieurs idées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28</a:t>
            </a:fld>
            <a:endParaRPr lang="fr-FR"/>
          </a:p>
        </p:txBody>
      </p:sp>
    </p:spTree>
    <p:extLst>
      <p:ext uri="{BB962C8B-B14F-4D97-AF65-F5344CB8AC3E}">
        <p14:creationId xmlns:p14="http://schemas.microsoft.com/office/powerpoint/2010/main" val="3966798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fois les composantes détaillées, il suffit de classer chaque idée en fonction de sa difficulté, du plus abordable au moins abordable, sur les 3 années du cycle.</a:t>
            </a:r>
          </a:p>
          <a:p>
            <a:r>
              <a:rPr lang="fr-FR" dirty="0"/>
              <a:t>Dans notre exemple, on arrive au résultat suivant qui reprend la progression sur le cycle et la progressivité sur les 3 années du cycle.</a:t>
            </a:r>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29</a:t>
            </a:fld>
            <a:endParaRPr lang="fr-FR"/>
          </a:p>
        </p:txBody>
      </p:sp>
    </p:spTree>
    <p:extLst>
      <p:ext uri="{BB962C8B-B14F-4D97-AF65-F5344CB8AC3E}">
        <p14:creationId xmlns:p14="http://schemas.microsoft.com/office/powerpoint/2010/main" val="143106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éléments de ressources sont disponibles sur la plateforme de formation et issus du site Eduscol. Les 7 compétences travaillées en histoire géographie EMC sont déclinées au travers de 7 fiches synthétiques que nous allons découvrir ensemble,</a:t>
            </a:r>
          </a:p>
          <a:p>
            <a:endParaRPr lang="fr-FR" dirty="0"/>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40</a:t>
            </a:fld>
            <a:endParaRPr lang="fr-FR" dirty="0"/>
          </a:p>
        </p:txBody>
      </p:sp>
    </p:spTree>
    <p:extLst>
      <p:ext uri="{BB962C8B-B14F-4D97-AF65-F5344CB8AC3E}">
        <p14:creationId xmlns:p14="http://schemas.microsoft.com/office/powerpoint/2010/main" val="541671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éléments de ressources sont disponibles sur la plateforme de formation et issus du site Eduscol. Les 7 compétences travaillées en histoire géographie EMC sont déclinées au travers de 7 fiches synthétiques que nous allons découvrir ensemble,</a:t>
            </a:r>
          </a:p>
          <a:p>
            <a:endParaRPr lang="fr-FR" dirty="0"/>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41</a:t>
            </a:fld>
            <a:endParaRPr lang="fr-FR" dirty="0"/>
          </a:p>
        </p:txBody>
      </p:sp>
    </p:spTree>
    <p:extLst>
      <p:ext uri="{BB962C8B-B14F-4D97-AF65-F5344CB8AC3E}">
        <p14:creationId xmlns:p14="http://schemas.microsoft.com/office/powerpoint/2010/main" val="325815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F28DAF60-E56A-4648-8936-22D801672B6C}" type="datetime1">
              <a:rPr lang="fr-FR" smtClean="0"/>
              <a:t>16/09/2022</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11</a:t>
            </a:fld>
            <a:endParaRPr lang="en-US"/>
          </a:p>
        </p:txBody>
      </p:sp>
    </p:spTree>
    <p:extLst>
      <p:ext uri="{BB962C8B-B14F-4D97-AF65-F5344CB8AC3E}">
        <p14:creationId xmlns:p14="http://schemas.microsoft.com/office/powerpoint/2010/main" val="277898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F28DAF60-E56A-4648-8936-22D801672B6C}" type="datetime1">
              <a:rPr lang="fr-FR" smtClean="0"/>
              <a:t>16/09/2022</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42</a:t>
            </a:fld>
            <a:endParaRPr lang="en-US"/>
          </a:p>
        </p:txBody>
      </p:sp>
    </p:spTree>
    <p:extLst>
      <p:ext uri="{BB962C8B-B14F-4D97-AF65-F5344CB8AC3E}">
        <p14:creationId xmlns:p14="http://schemas.microsoft.com/office/powerpoint/2010/main" val="3555704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3 choses essentiellement</a:t>
            </a:r>
          </a:p>
          <a:p>
            <a:r>
              <a:rPr lang="fr-FR" sz="1200" b="0" dirty="0">
                <a:latin typeface="Arial" panose="020B0604020202020204" pitchFamily="34" charset="0"/>
                <a:cs typeface="Arial" panose="020B0604020202020204" pitchFamily="34" charset="0"/>
              </a:rPr>
              <a:t>A </a:t>
            </a:r>
            <a:r>
              <a:rPr lang="fr-FR" sz="1200" b="0" u="sng" dirty="0">
                <a:latin typeface="Arial" panose="020B0604020202020204" pitchFamily="34" charset="0"/>
                <a:cs typeface="Arial" panose="020B0604020202020204" pitchFamily="34" charset="0"/>
              </a:rPr>
              <a:t>COMMUNIQUER</a:t>
            </a:r>
            <a:r>
              <a:rPr lang="fr-FR" sz="1200" b="0" dirty="0">
                <a:latin typeface="Arial" panose="020B0604020202020204" pitchFamily="34" charset="0"/>
                <a:cs typeface="Arial" panose="020B0604020202020204" pitchFamily="34" charset="0"/>
              </a:rPr>
              <a:t> AVEC </a:t>
            </a:r>
            <a:r>
              <a:rPr lang="fr-FR" sz="1200" b="0" u="sng" dirty="0">
                <a:latin typeface="Arial" panose="020B0604020202020204" pitchFamily="34" charset="0"/>
                <a:cs typeface="Arial" panose="020B0604020202020204" pitchFamily="34" charset="0"/>
              </a:rPr>
              <a:t>L’ÉLÈVE</a:t>
            </a:r>
            <a:r>
              <a:rPr lang="fr-FR" sz="1200" b="0" dirty="0">
                <a:latin typeface="Arial" panose="020B0604020202020204" pitchFamily="34" charset="0"/>
                <a:cs typeface="Arial" panose="020B0604020202020204" pitchFamily="34" charset="0"/>
              </a:rPr>
              <a:t> ET SA FAMILLE :</a:t>
            </a:r>
          </a:p>
          <a:p>
            <a:pPr marL="342900" lvl="0" indent="-342900">
              <a:buFont typeface="Wingdings" panose="05000000000000000000" pitchFamily="2" charset="2"/>
              <a:buChar char="Ø"/>
            </a:pPr>
            <a:r>
              <a:rPr lang="fr-FR" sz="1200" b="0" dirty="0">
                <a:latin typeface="Arial" panose="020B0604020202020204" pitchFamily="34" charset="0"/>
                <a:cs typeface="Arial" panose="020B0604020202020204" pitchFamily="34" charset="0"/>
              </a:rPr>
              <a:t>l’élève sait exactement les compétences qu’il va travailler dans l’année ainsi que sa progression dans leur acquisition.</a:t>
            </a:r>
            <a:endParaRPr lang="fr-NC" sz="1200" b="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fr-FR" sz="1200" b="0" dirty="0">
                <a:latin typeface="Arial" panose="020B0604020202020204" pitchFamily="34" charset="0"/>
                <a:cs typeface="Arial" panose="020B0604020202020204" pitchFamily="34" charset="0"/>
              </a:rPr>
              <a:t>Mais  également sa famille, puisque cette grille, conservée dans le cahier de l’élève est amenée à faire la navette entre la classe et la maison de l’élève ou encore être présentée aux parents lors d’un rendez-vous, d’une rencontre avec l’enseignant.</a:t>
            </a:r>
            <a:endParaRPr lang="fr-NC" sz="12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latin typeface="Arial" panose="020B0604020202020204" pitchFamily="34" charset="0"/>
                <a:cs typeface="Arial" panose="020B0604020202020204" pitchFamily="34" charset="0"/>
              </a:rPr>
              <a:t>2. A RENDRE </a:t>
            </a:r>
            <a:r>
              <a:rPr lang="fr-FR" sz="1200" b="0" u="sng" dirty="0">
                <a:latin typeface="Arial" panose="020B0604020202020204" pitchFamily="34" charset="0"/>
                <a:cs typeface="Arial" panose="020B0604020202020204" pitchFamily="34" charset="0"/>
              </a:rPr>
              <a:t>L’ÉLÈVE</a:t>
            </a:r>
            <a:r>
              <a:rPr lang="fr-FR" sz="1200" b="0" dirty="0">
                <a:latin typeface="Arial" panose="020B0604020202020204" pitchFamily="34" charset="0"/>
                <a:cs typeface="Arial" panose="020B0604020202020204" pitchFamily="34" charset="0"/>
              </a:rPr>
              <a:t> </a:t>
            </a:r>
            <a:r>
              <a:rPr lang="fr-FR" sz="1200" b="0" u="sng" dirty="0">
                <a:latin typeface="Arial" panose="020B0604020202020204" pitchFamily="34" charset="0"/>
                <a:cs typeface="Arial" panose="020B0604020202020204" pitchFamily="34" charset="0"/>
              </a:rPr>
              <a:t>AUTONOME</a:t>
            </a:r>
            <a:r>
              <a:rPr lang="fr-FR" sz="1200" b="0" dirty="0">
                <a:latin typeface="Arial" panose="020B0604020202020204" pitchFamily="34" charset="0"/>
                <a:cs typeface="Arial" panose="020B0604020202020204" pitchFamily="34" charset="0"/>
              </a:rPr>
              <a:t> :</a:t>
            </a:r>
          </a:p>
          <a:p>
            <a:pPr marL="285750" lvl="0" indent="-285750">
              <a:buFont typeface="Wingdings" panose="05000000000000000000" pitchFamily="2" charset="2"/>
              <a:buChar char="Ø"/>
            </a:pPr>
            <a:r>
              <a:rPr lang="fr-FR" sz="1200" b="0" dirty="0">
                <a:latin typeface="Arial" panose="020B0604020202020204" pitchFamily="34" charset="0"/>
                <a:cs typeface="Arial" panose="020B0604020202020204" pitchFamily="34" charset="0"/>
              </a:rPr>
              <a:t>En effet, très vite, au bout de quelques semaines de pratique, l’élève est en mesure de compléter seul sa grille.</a:t>
            </a:r>
          </a:p>
          <a:p>
            <a:pPr marL="285750" lvl="0" indent="-285750">
              <a:buFont typeface="Wingdings" panose="05000000000000000000" pitchFamily="2" charset="2"/>
              <a:buChar char="Ø"/>
            </a:pPr>
            <a:r>
              <a:rPr lang="fr-FR" sz="1200" b="0" dirty="0">
                <a:latin typeface="Arial" panose="020B0604020202020204" pitchFamily="34" charset="0"/>
                <a:cs typeface="Arial" panose="020B0604020202020204" pitchFamily="34" charset="0"/>
              </a:rPr>
              <a:t>l’mais également de l’utiliser en classe, à chaque cours afin de cibler les critères de réussite qui sont  attendus pour valider la compétence travaillée ce jour-là.</a:t>
            </a:r>
          </a:p>
          <a:p>
            <a:pPr lvl="0"/>
            <a:r>
              <a:rPr lang="fr-FR" sz="1200" b="0" dirty="0">
                <a:latin typeface="Arial" panose="020B0604020202020204" pitchFamily="34" charset="0"/>
                <a:cs typeface="Arial" panose="020B0604020202020204" pitchFamily="34" charset="0"/>
              </a:rPr>
              <a:t>. ENFIN ET SURTOUT, la grille d’auto-évaluation des élèves permet de </a:t>
            </a:r>
            <a:r>
              <a:rPr lang="fr-FR" sz="1200" b="0" u="sng" dirty="0">
                <a:latin typeface="Arial" panose="020B0604020202020204" pitchFamily="34" charset="0"/>
                <a:cs typeface="Arial" panose="020B0604020202020204" pitchFamily="34" charset="0"/>
              </a:rPr>
              <a:t>DONNER</a:t>
            </a:r>
            <a:r>
              <a:rPr lang="fr-FR" sz="1200" b="0" dirty="0">
                <a:latin typeface="Arial" panose="020B0604020202020204" pitchFamily="34" charset="0"/>
                <a:cs typeface="Arial" panose="020B0604020202020204" pitchFamily="34" charset="0"/>
              </a:rPr>
              <a:t>, A </a:t>
            </a:r>
            <a:r>
              <a:rPr lang="fr-FR" sz="1200" b="0" u="sng" dirty="0">
                <a:latin typeface="Arial" panose="020B0604020202020204" pitchFamily="34" charset="0"/>
                <a:cs typeface="Arial" panose="020B0604020202020204" pitchFamily="34" charset="0"/>
              </a:rPr>
              <a:t>L’ELEVE</a:t>
            </a:r>
            <a:r>
              <a:rPr lang="fr-FR" sz="1200" b="0" dirty="0">
                <a:latin typeface="Arial" panose="020B0604020202020204" pitchFamily="34" charset="0"/>
                <a:cs typeface="Arial" panose="020B0604020202020204" pitchFamily="34" charset="0"/>
              </a:rPr>
              <a:t>, </a:t>
            </a:r>
            <a:r>
              <a:rPr lang="fr-FR" sz="1200" b="0" u="sng" dirty="0">
                <a:latin typeface="Arial" panose="020B0604020202020204" pitchFamily="34" charset="0"/>
                <a:cs typeface="Arial" panose="020B0604020202020204" pitchFamily="34" charset="0"/>
              </a:rPr>
              <a:t>DU SENS</a:t>
            </a:r>
            <a:r>
              <a:rPr lang="fr-FR" sz="1200" b="0" dirty="0">
                <a:latin typeface="Arial" panose="020B0604020202020204" pitchFamily="34" charset="0"/>
                <a:cs typeface="Arial" panose="020B0604020202020204" pitchFamily="34" charset="0"/>
              </a:rPr>
              <a:t> A L’EVALUATION PAR</a:t>
            </a:r>
          </a:p>
          <a:p>
            <a:pPr lvl="0"/>
            <a:r>
              <a:rPr lang="fr-FR" sz="1200" b="0" dirty="0">
                <a:latin typeface="Arial" panose="020B0604020202020204" pitchFamily="34" charset="0"/>
                <a:cs typeface="Arial" panose="020B0604020202020204" pitchFamily="34" charset="0"/>
              </a:rPr>
              <a:t>   COMPETENCES et ainsi A SON PARCOURS D’APPRENTISSAGE :</a:t>
            </a:r>
          </a:p>
          <a:p>
            <a:pPr marL="285750" lvl="0" indent="-285750">
              <a:buFont typeface="Wingdings" panose="05000000000000000000" pitchFamily="2" charset="2"/>
              <a:buChar char="Ø"/>
            </a:pPr>
            <a:r>
              <a:rPr lang="fr-FR" sz="1200" b="0" dirty="0">
                <a:latin typeface="Arial" panose="020B0604020202020204" pitchFamily="34" charset="0"/>
                <a:cs typeface="Arial" panose="020B0604020202020204" pitchFamily="34" charset="0"/>
              </a:rPr>
              <a:t>l’élève sait exactement ce qu’il doit faire (compétences) et comment il doit le faire (critères de réussite). </a:t>
            </a:r>
          </a:p>
          <a:p>
            <a:pPr marL="285750" lvl="0" indent="-285750">
              <a:buFont typeface="Wingdings" panose="05000000000000000000" pitchFamily="2" charset="2"/>
              <a:buChar char="Ø"/>
            </a:pPr>
            <a:r>
              <a:rPr lang="fr-FR" sz="1200" b="0" dirty="0">
                <a:latin typeface="Arial" panose="020B0604020202020204" pitchFamily="34" charset="0"/>
                <a:cs typeface="Arial" panose="020B0604020202020204" pitchFamily="34" charset="0"/>
              </a:rPr>
              <a:t>l’élève devient ainsi pleinement acteur de son parcours apprentissage par compétences.</a:t>
            </a:r>
            <a:endParaRPr lang="fr-NC" b="0" dirty="0"/>
          </a:p>
        </p:txBody>
      </p:sp>
      <p:sp>
        <p:nvSpPr>
          <p:cNvPr id="4" name="Espace réservé du numéro de diapositive 3"/>
          <p:cNvSpPr>
            <a:spLocks noGrp="1"/>
          </p:cNvSpPr>
          <p:nvPr>
            <p:ph type="sldNum" sz="quarter" idx="5"/>
          </p:nvPr>
        </p:nvSpPr>
        <p:spPr/>
        <p:txBody>
          <a:bodyPr/>
          <a:lstStyle/>
          <a:p>
            <a:fld id="{66765792-341E-4271-801F-2FE41F106FE6}" type="slidenum">
              <a:rPr lang="fr-NC" smtClean="0"/>
              <a:t>55</a:t>
            </a:fld>
            <a:endParaRPr lang="fr-NC"/>
          </a:p>
        </p:txBody>
      </p:sp>
    </p:spTree>
    <p:extLst>
      <p:ext uri="{BB962C8B-B14F-4D97-AF65-F5344CB8AC3E}">
        <p14:creationId xmlns:p14="http://schemas.microsoft.com/office/powerpoint/2010/main" val="67216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F28DAF60-E56A-4648-8936-22D801672B6C}" type="datetime1">
              <a:rPr lang="fr-FR" smtClean="0"/>
              <a:t>16/09/2022</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12</a:t>
            </a:fld>
            <a:endParaRPr lang="en-US"/>
          </a:p>
        </p:txBody>
      </p:sp>
    </p:spTree>
    <p:extLst>
      <p:ext uri="{BB962C8B-B14F-4D97-AF65-F5344CB8AC3E}">
        <p14:creationId xmlns:p14="http://schemas.microsoft.com/office/powerpoint/2010/main" val="95699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F28DAF60-E56A-4648-8936-22D801672B6C}" type="datetime1">
              <a:rPr lang="fr-FR" smtClean="0"/>
              <a:t>16/09/2022</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13</a:t>
            </a:fld>
            <a:endParaRPr lang="en-US"/>
          </a:p>
        </p:txBody>
      </p:sp>
    </p:spTree>
    <p:extLst>
      <p:ext uri="{BB962C8B-B14F-4D97-AF65-F5344CB8AC3E}">
        <p14:creationId xmlns:p14="http://schemas.microsoft.com/office/powerpoint/2010/main" val="394619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rtl="0"/>
            <a:fld id="{F28DAF60-E56A-4648-8936-22D801672B6C}" type="datetime1">
              <a:rPr lang="fr-FR" smtClean="0"/>
              <a:t>16/09/2022</a:t>
            </a:fld>
            <a:endParaRPr lang="en-US"/>
          </a:p>
        </p:txBody>
      </p:sp>
      <p:sp>
        <p:nvSpPr>
          <p:cNvPr id="5" name="Espace réservé du numéro de diapositive 4"/>
          <p:cNvSpPr>
            <a:spLocks noGrp="1"/>
          </p:cNvSpPr>
          <p:nvPr>
            <p:ph type="sldNum" sz="quarter" idx="5"/>
          </p:nvPr>
        </p:nvSpPr>
        <p:spPr/>
        <p:txBody>
          <a:bodyPr/>
          <a:lstStyle/>
          <a:p>
            <a:pPr rtl="0"/>
            <a:fld id="{01B41D33-19C8-4450-B3C5-BE83E9C8F0BC}" type="slidenum">
              <a:rPr lang="en-US" smtClean="0"/>
              <a:t>14</a:t>
            </a:fld>
            <a:endParaRPr lang="en-US"/>
          </a:p>
        </p:txBody>
      </p:sp>
    </p:spTree>
    <p:extLst>
      <p:ext uri="{BB962C8B-B14F-4D97-AF65-F5344CB8AC3E}">
        <p14:creationId xmlns:p14="http://schemas.microsoft.com/office/powerpoint/2010/main" val="3591660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éléments de ressources sont disponibles sur la plateforme de formation et issus du site Eduscol. Les 7 compétences travaillées en histoire géographie EMC sont déclinées au travers de 7 fiches synthétiques que nous allons découvrir ensemble,</a:t>
            </a:r>
          </a:p>
          <a:p>
            <a:endParaRPr lang="fr-FR" dirty="0"/>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18</a:t>
            </a:fld>
            <a:endParaRPr lang="fr-FR"/>
          </a:p>
        </p:txBody>
      </p:sp>
    </p:spTree>
    <p:extLst>
      <p:ext uri="{BB962C8B-B14F-4D97-AF65-F5344CB8AC3E}">
        <p14:creationId xmlns:p14="http://schemas.microsoft.com/office/powerpoint/2010/main" val="1834357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construction de chaque fiche ressource est identique. Elles se composent d’une 1</a:t>
            </a:r>
            <a:r>
              <a:rPr lang="fr-FR" baseline="30000" dirty="0"/>
              <a:t>ère</a:t>
            </a:r>
            <a:r>
              <a:rPr lang="fr-FR" dirty="0"/>
              <a:t> partie  intitulée enjeux et finalités qui précise l’objectif assigné à la maîtrise de chaque compétence. </a:t>
            </a:r>
            <a:br>
              <a:rPr lang="fr-FR" dirty="0"/>
            </a:br>
            <a:r>
              <a:rPr lang="fr-FR" dirty="0"/>
              <a:t>La 2</a:t>
            </a:r>
            <a:r>
              <a:rPr lang="fr-FR" baseline="30000" dirty="0"/>
              <a:t>ème</a:t>
            </a:r>
            <a:r>
              <a:rPr lang="fr-FR" dirty="0"/>
              <a:t> partie aborde ses modalités d’acquisition. La 3</a:t>
            </a:r>
            <a:r>
              <a:rPr lang="fr-FR" baseline="30000" dirty="0"/>
              <a:t>ème</a:t>
            </a:r>
            <a:r>
              <a:rPr lang="fr-FR" dirty="0"/>
              <a:t> partie replace les apprentissages dans les différents cycles et rappelle l’objectif d’acquisition progressive. Et la dernière partie présente des exemples de mise en œuvre et d’évaluations.</a:t>
            </a:r>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19</a:t>
            </a:fld>
            <a:endParaRPr lang="fr-FR"/>
          </a:p>
        </p:txBody>
      </p:sp>
    </p:spTree>
    <p:extLst>
      <p:ext uri="{BB962C8B-B14F-4D97-AF65-F5344CB8AC3E}">
        <p14:creationId xmlns:p14="http://schemas.microsoft.com/office/powerpoint/2010/main" val="1367180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schématiser, c’est à partir de chaque fiche que vous pourrez : </a:t>
            </a:r>
          </a:p>
          <a:p>
            <a:r>
              <a:rPr lang="fr-FR" dirty="0"/>
              <a:t>-   Prendre connaissance des objectifs liés à la maîtrise de la compétence</a:t>
            </a:r>
          </a:p>
          <a:p>
            <a:pPr marL="171450" indent="-171450">
              <a:buFontTx/>
              <a:buChar char="-"/>
            </a:pPr>
            <a:r>
              <a:rPr lang="fr-FR" dirty="0"/>
              <a:t>Retrouver les composantes de chaque compétence</a:t>
            </a:r>
          </a:p>
          <a:p>
            <a:pPr marL="171450" indent="-171450">
              <a:buFontTx/>
              <a:buChar char="-"/>
            </a:pPr>
            <a:r>
              <a:rPr lang="fr-FR" dirty="0"/>
              <a:t>Retrouver les acquis de fin de cycle 3 </a:t>
            </a:r>
          </a:p>
          <a:p>
            <a:pPr marL="171450" indent="-171450">
              <a:buFontTx/>
              <a:buChar char="-"/>
            </a:pPr>
            <a:r>
              <a:rPr lang="fr-FR" dirty="0"/>
              <a:t>Découvrir les objectifs de fin de cycle 4</a:t>
            </a:r>
          </a:p>
          <a:p>
            <a:pPr marL="171450" indent="-171450">
              <a:buFontTx/>
              <a:buChar char="-"/>
            </a:pPr>
            <a:r>
              <a:rPr lang="fr-FR" dirty="0"/>
              <a:t>Vous appuyer sur des exemples concrets et transposables</a:t>
            </a:r>
          </a:p>
          <a:p>
            <a:pPr marL="0" indent="0">
              <a:buFontTx/>
              <a:buNone/>
            </a:pPr>
            <a:r>
              <a:rPr lang="fr-FR" dirty="0"/>
              <a:t>Et donc construire l’acquisition de la compétence sur le cycle 4 et décliner sa progressivité sur chaque année.</a:t>
            </a:r>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20</a:t>
            </a:fld>
            <a:endParaRPr lang="fr-FR"/>
          </a:p>
        </p:txBody>
      </p:sp>
    </p:spTree>
    <p:extLst>
      <p:ext uri="{BB962C8B-B14F-4D97-AF65-F5344CB8AC3E}">
        <p14:creationId xmlns:p14="http://schemas.microsoft.com/office/powerpoint/2010/main" val="1966873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allons maintenant aborder l’exemple plus concret de la compétence « Raisonner, justifier une démarche et les choix effectués »</a:t>
            </a:r>
          </a:p>
          <a:p>
            <a:r>
              <a:rPr lang="fr-FR" dirty="0"/>
              <a:t>Il ne s’agira pas ici de proposer une analyse exhaustive mais plutôt d’en retirer les éléments essentiels qui permettront de mieux appréhender la compétence, les démarches utilisées pour sa maîtrise et sa progressivité sur les 3 années du cycle.</a:t>
            </a:r>
          </a:p>
          <a:p>
            <a:r>
              <a:rPr lang="fr-FR" dirty="0"/>
              <a:t>Pour cela nous utiliserons en parallèle 2 outils : </a:t>
            </a:r>
          </a:p>
          <a:p>
            <a:pPr marL="171450" indent="-171450">
              <a:buFontTx/>
              <a:buChar char="-"/>
            </a:pPr>
            <a:r>
              <a:rPr lang="fr-FR" dirty="0"/>
              <a:t>La fiche ressource Eduscol</a:t>
            </a:r>
          </a:p>
          <a:p>
            <a:pPr marL="171450" indent="-171450">
              <a:buFontTx/>
              <a:buChar char="-"/>
            </a:pPr>
            <a:r>
              <a:rPr lang="fr-FR" dirty="0"/>
              <a:t>Une grille qui reprendra de manière synthétique les grandes lignes de la fiche ressources afin de pouvoir l’exploiter aisément</a:t>
            </a:r>
          </a:p>
          <a:p>
            <a:pPr marL="0" indent="0">
              <a:buFontTx/>
              <a:buNone/>
            </a:pPr>
            <a:endParaRPr lang="fr-FR" dirty="0"/>
          </a:p>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6D2A96B0-CDFC-4CC0-B47B-6CF9D851CD13}" type="slidenum">
              <a:rPr lang="fr-FR" smtClean="0"/>
              <a:t>21</a:t>
            </a:fld>
            <a:endParaRPr lang="fr-FR"/>
          </a:p>
        </p:txBody>
      </p:sp>
    </p:spTree>
    <p:extLst>
      <p:ext uri="{BB962C8B-B14F-4D97-AF65-F5344CB8AC3E}">
        <p14:creationId xmlns:p14="http://schemas.microsoft.com/office/powerpoint/2010/main" val="74058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fr-FR"/>
              <a:t>Modifiez le style du titre</a:t>
            </a:r>
            <a:endParaRPr lang="en-US" dirty="0"/>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a:t>Modifiez le style des sous-titres du masque</a:t>
            </a:r>
            <a:endParaRPr lang="en-US" dirty="0"/>
          </a:p>
        </p:txBody>
      </p:sp>
      <p:sp>
        <p:nvSpPr>
          <p:cNvPr id="8" name="Espace réservé de la date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E641DF6C-ECED-4BD8-8025-73323DD5D35C}" type="datetime1">
              <a:rPr lang="fr-FR" smtClean="0"/>
              <a:t>16/09/2022</a:t>
            </a:fld>
            <a:endParaRPr lang="en-US" dirty="0"/>
          </a:p>
        </p:txBody>
      </p:sp>
      <p:sp>
        <p:nvSpPr>
          <p:cNvPr id="9" name="Espace réservé du pied de page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9" name="Titre 1"/>
          <p:cNvSpPr>
            <a:spLocks noGrp="1"/>
          </p:cNvSpPr>
          <p:nvPr>
            <p:ph type="title"/>
          </p:nvPr>
        </p:nvSpPr>
        <p:spPr>
          <a:xfrm>
            <a:off x="581192" y="702156"/>
            <a:ext cx="11029616" cy="1013800"/>
          </a:xfrm>
        </p:spPr>
        <p:txBody>
          <a:bodyPr rtlCol="0"/>
          <a:lstStyle/>
          <a:p>
            <a:pPr rtl="0"/>
            <a:r>
              <a:rPr lang="fr-FR"/>
              <a:t>Modifiez le style du titre</a:t>
            </a:r>
            <a:endParaRPr lang="en-US" dirty="0"/>
          </a:p>
        </p:txBody>
      </p:sp>
      <p:sp>
        <p:nvSpPr>
          <p:cNvPr id="3" name="Espace réservé du texte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e la date 3"/>
          <p:cNvSpPr>
            <a:spLocks noGrp="1"/>
          </p:cNvSpPr>
          <p:nvPr>
            <p:ph type="dt" sz="half" idx="10"/>
          </p:nvPr>
        </p:nvSpPr>
        <p:spPr/>
        <p:txBody>
          <a:bodyPr rtlCol="0"/>
          <a:lstStyle/>
          <a:p>
            <a:pPr rtl="0"/>
            <a:fld id="{1E5B03D9-FC89-4784-BD60-336471BA7724}" type="datetime1">
              <a:rPr lang="fr-FR" smtClean="0"/>
              <a:t>16/09/2022</a:t>
            </a:fld>
            <a:endParaRPr lang="en-US" dirty="0"/>
          </a:p>
        </p:txBody>
      </p:sp>
      <p:sp>
        <p:nvSpPr>
          <p:cNvPr id="5" name="Espace réservé du pied de page 4"/>
          <p:cNvSpPr>
            <a:spLocks noGrp="1"/>
          </p:cNvSpPr>
          <p:nvPr>
            <p:ph type="ftr" sz="quarter" idx="11"/>
          </p:nvPr>
        </p:nvSpPr>
        <p:spPr/>
        <p:txBody>
          <a:bodyPr rtlCol="0"/>
          <a:lstStyle/>
          <a:p>
            <a:pPr rtl="0"/>
            <a:endParaRPr lang="en-US" dirty="0"/>
          </a:p>
        </p:txBody>
      </p:sp>
      <p:sp>
        <p:nvSpPr>
          <p:cNvPr id="6" name="Espace réservé du numéro de diapositive 5"/>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fr-FR"/>
              <a:t>Modifiez le style du titre</a:t>
            </a:r>
            <a:endParaRPr lang="en-US" dirty="0"/>
          </a:p>
        </p:txBody>
      </p:sp>
      <p:sp>
        <p:nvSpPr>
          <p:cNvPr id="3" name="Espace réservé du texte vertical 2"/>
          <p:cNvSpPr>
            <a:spLocks noGrp="1"/>
          </p:cNvSpPr>
          <p:nvPr>
            <p:ph type="body" orient="vert" idx="1"/>
          </p:nvPr>
        </p:nvSpPr>
        <p:spPr>
          <a:xfrm>
            <a:off x="774923" y="863600"/>
            <a:ext cx="7161625" cy="4807326"/>
          </a:xfrm>
        </p:spPr>
        <p:txBody>
          <a:bodyPr vert="eaVert" rtlCol="0" anchor="t"/>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Espace réservé de la date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D0216CB3-B929-446C-876F-83C9B86D9FDE}" type="datetime1">
              <a:rPr lang="fr-FR" smtClean="0"/>
              <a:t>16/09/2022</a:t>
            </a:fld>
            <a:endParaRPr lang="en-US" dirty="0"/>
          </a:p>
        </p:txBody>
      </p:sp>
      <p:sp>
        <p:nvSpPr>
          <p:cNvPr id="12" name="Espace réservé du pied de page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Espace réservé du numéro de diapositiv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81192" y="702156"/>
            <a:ext cx="11029616" cy="1188720"/>
          </a:xfrm>
        </p:spPr>
        <p:txBody>
          <a:bodyPr rtlCol="0"/>
          <a:lstStyle/>
          <a:p>
            <a:pPr rtl="0"/>
            <a:r>
              <a:rPr lang="fr-FR"/>
              <a:t>Modifiez le style du titre</a:t>
            </a:r>
            <a:endParaRPr lang="en-US" dirty="0"/>
          </a:p>
        </p:txBody>
      </p:sp>
      <p:sp>
        <p:nvSpPr>
          <p:cNvPr id="3" name="Espace réservé du contenu 2"/>
          <p:cNvSpPr>
            <a:spLocks noGrp="1"/>
          </p:cNvSpPr>
          <p:nvPr>
            <p:ph idx="1"/>
          </p:nvPr>
        </p:nvSpPr>
        <p:spPr>
          <a:xfrm>
            <a:off x="581192" y="2340864"/>
            <a:ext cx="11029615" cy="3634486"/>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8" name="Espace réservé de la date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22897033-9A55-4DAC-991D-1FF1921C78B7}" type="datetime1">
              <a:rPr lang="fr-FR" smtClean="0"/>
              <a:t>16/09/2022</a:t>
            </a:fld>
            <a:endParaRPr lang="en-US" dirty="0"/>
          </a:p>
        </p:txBody>
      </p:sp>
      <p:sp>
        <p:nvSpPr>
          <p:cNvPr id="9" name="Espace réservé du pied de page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fr-FR"/>
              <a:t>Modifiez le style du titre</a:t>
            </a:r>
            <a:endParaRPr lang="en-US" dirty="0"/>
          </a:p>
        </p:txBody>
      </p:sp>
      <p:sp>
        <p:nvSpPr>
          <p:cNvPr id="3" name="Espace réservé du texte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a:t>Cliquez pour modifier les styles du texte du masque</a:t>
            </a:r>
          </a:p>
        </p:txBody>
      </p:sp>
      <p:sp>
        <p:nvSpPr>
          <p:cNvPr id="7" name="Espace réservé de la date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A1255F31-5DB3-4925-BA87-822F5B17A2F1}" type="datetime1">
              <a:rPr lang="fr-FR" smtClean="0"/>
              <a:t>16/09/2022</a:t>
            </a:fld>
            <a:endParaRPr lang="en-US" dirty="0"/>
          </a:p>
        </p:txBody>
      </p:sp>
      <p:sp>
        <p:nvSpPr>
          <p:cNvPr id="9" name="Espace réservé du pied de page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Espace réservé du numéro de diapositiv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Espace réservé du contenu 2"/>
          <p:cNvSpPr>
            <a:spLocks noGrp="1"/>
          </p:cNvSpPr>
          <p:nvPr>
            <p:ph sz="half" idx="1"/>
          </p:nvPr>
        </p:nvSpPr>
        <p:spPr>
          <a:xfrm>
            <a:off x="581193" y="2228003"/>
            <a:ext cx="5194767"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contenu 3"/>
          <p:cNvSpPr>
            <a:spLocks noGrp="1"/>
          </p:cNvSpPr>
          <p:nvPr>
            <p:ph sz="half" idx="2"/>
          </p:nvPr>
        </p:nvSpPr>
        <p:spPr>
          <a:xfrm>
            <a:off x="6416039" y="2228003"/>
            <a:ext cx="5194769" cy="3633047"/>
          </a:xfrm>
        </p:spPr>
        <p:txBody>
          <a:bodyPr rtlCol="0">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e la date 4"/>
          <p:cNvSpPr>
            <a:spLocks noGrp="1"/>
          </p:cNvSpPr>
          <p:nvPr>
            <p:ph type="dt" sz="half" idx="10"/>
          </p:nvPr>
        </p:nvSpPr>
        <p:spPr/>
        <p:txBody>
          <a:bodyPr rtlCol="0"/>
          <a:lstStyle/>
          <a:p>
            <a:pPr rtl="0"/>
            <a:fld id="{7E4EF44C-5F50-4A80-A957-57B3338337C0}" type="datetime1">
              <a:rPr lang="fr-FR" smtClean="0"/>
              <a:t>16/09/2022</a:t>
            </a:fld>
            <a:endParaRPr lang="en-US" dirty="0"/>
          </a:p>
        </p:txBody>
      </p:sp>
      <p:sp>
        <p:nvSpPr>
          <p:cNvPr id="6" name="Espace réservé du pied de page 5"/>
          <p:cNvSpPr>
            <a:spLocks noGrp="1"/>
          </p:cNvSpPr>
          <p:nvPr>
            <p:ph type="ftr" sz="quarter" idx="11"/>
          </p:nvPr>
        </p:nvSpPr>
        <p:spPr/>
        <p:txBody>
          <a:bodyPr rtlCol="0"/>
          <a:lstStyle/>
          <a:p>
            <a:pPr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2" name="Titre 1"/>
          <p:cNvSpPr>
            <a:spLocks noGrp="1"/>
          </p:cNvSpPr>
          <p:nvPr>
            <p:ph type="title"/>
          </p:nvPr>
        </p:nvSpPr>
        <p:spPr>
          <a:xfrm>
            <a:off x="581193" y="729658"/>
            <a:ext cx="11029616" cy="988332"/>
          </a:xfrm>
        </p:spPr>
        <p:txBody>
          <a:bodyPr rtlCol="0"/>
          <a:lstStyle/>
          <a:p>
            <a:pPr rtl="0"/>
            <a:r>
              <a:rPr lang="fr-FR"/>
              <a:t>Modifiez le style du titre</a:t>
            </a:r>
            <a:endParaRPr lang="en-US" dirty="0"/>
          </a:p>
        </p:txBody>
      </p:sp>
      <p:sp>
        <p:nvSpPr>
          <p:cNvPr id="3" name="Espace réservé du texte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581194" y="2926052"/>
            <a:ext cx="5194766"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5" name="Espace réservé du texte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fr-FR"/>
              <a:t>Cliquez pour modifier les styles du texte du masque</a:t>
            </a:r>
          </a:p>
        </p:txBody>
      </p:sp>
      <p:sp>
        <p:nvSpPr>
          <p:cNvPr id="6" name="Espace réservé du contenu 5"/>
          <p:cNvSpPr>
            <a:spLocks noGrp="1"/>
          </p:cNvSpPr>
          <p:nvPr>
            <p:ph sz="quarter" idx="4"/>
          </p:nvPr>
        </p:nvSpPr>
        <p:spPr>
          <a:xfrm>
            <a:off x="6416037" y="2926052"/>
            <a:ext cx="5194771" cy="2934999"/>
          </a:xfrm>
        </p:spPr>
        <p:txBody>
          <a:bodyPr rtlCol="0" anchor="t">
            <a:norm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7" name="Espace réservé de la date 6"/>
          <p:cNvSpPr>
            <a:spLocks noGrp="1"/>
          </p:cNvSpPr>
          <p:nvPr>
            <p:ph type="dt" sz="half" idx="10"/>
          </p:nvPr>
        </p:nvSpPr>
        <p:spPr/>
        <p:txBody>
          <a:bodyPr rtlCol="0"/>
          <a:lstStyle/>
          <a:p>
            <a:pPr rtl="0"/>
            <a:fld id="{B2D0F46D-59FD-4484-924E-E79DD516B5ED}" type="datetime1">
              <a:rPr lang="fr-FR" smtClean="0"/>
              <a:t>16/09/2022</a:t>
            </a:fld>
            <a:endParaRPr lang="en-US" dirty="0"/>
          </a:p>
        </p:txBody>
      </p:sp>
      <p:sp>
        <p:nvSpPr>
          <p:cNvPr id="8" name="Espace réservé du pied de page 7"/>
          <p:cNvSpPr>
            <a:spLocks noGrp="1"/>
          </p:cNvSpPr>
          <p:nvPr>
            <p:ph type="ftr" sz="quarter" idx="11"/>
          </p:nvPr>
        </p:nvSpPr>
        <p:spPr/>
        <p:txBody>
          <a:bodyPr rtlCol="0"/>
          <a:lstStyle/>
          <a:p>
            <a:pPr rtl="0"/>
            <a:endParaRPr lang="en-US" dirty="0"/>
          </a:p>
        </p:txBody>
      </p:sp>
      <p:sp>
        <p:nvSpPr>
          <p:cNvPr id="9" name="Espace réservé du numéro de diapositive 8"/>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8" name="Titre 1"/>
          <p:cNvSpPr>
            <a:spLocks noGrp="1"/>
          </p:cNvSpPr>
          <p:nvPr>
            <p:ph type="title"/>
          </p:nvPr>
        </p:nvSpPr>
        <p:spPr>
          <a:xfrm>
            <a:off x="575894" y="729658"/>
            <a:ext cx="11029616" cy="988332"/>
          </a:xfrm>
        </p:spPr>
        <p:txBody>
          <a:bodyPr rtlCol="0"/>
          <a:lstStyle/>
          <a:p>
            <a:pPr rtl="0"/>
            <a:r>
              <a:rPr lang="fr-FR"/>
              <a:t>Modifiez le style du titre</a:t>
            </a:r>
            <a:endParaRPr lang="en-US" dirty="0"/>
          </a:p>
        </p:txBody>
      </p:sp>
      <p:sp>
        <p:nvSpPr>
          <p:cNvPr id="3" name="Espace réservé de la date 2"/>
          <p:cNvSpPr>
            <a:spLocks noGrp="1"/>
          </p:cNvSpPr>
          <p:nvPr>
            <p:ph type="dt" sz="half" idx="10"/>
          </p:nvPr>
        </p:nvSpPr>
        <p:spPr/>
        <p:txBody>
          <a:bodyPr rtlCol="0"/>
          <a:lstStyle/>
          <a:p>
            <a:pPr rtl="0"/>
            <a:fld id="{0FAEC910-4AAA-42A1-A49C-7DDC64BC53C6}" type="datetime1">
              <a:rPr lang="fr-FR" smtClean="0"/>
              <a:t>16/09/2022</a:t>
            </a:fld>
            <a:endParaRPr lang="en-US" dirty="0"/>
          </a:p>
        </p:txBody>
      </p:sp>
      <p:sp>
        <p:nvSpPr>
          <p:cNvPr id="4" name="Espace réservé du pied de page 3"/>
          <p:cNvSpPr>
            <a:spLocks noGrp="1"/>
          </p:cNvSpPr>
          <p:nvPr>
            <p:ph type="ftr" sz="quarter" idx="11"/>
          </p:nvPr>
        </p:nvSpPr>
        <p:spPr/>
        <p:txBody>
          <a:bodyPr rtlCol="0"/>
          <a:lstStyle/>
          <a:p>
            <a:pPr rtl="0"/>
            <a:endParaRPr lang="en-US" dirty="0"/>
          </a:p>
        </p:txBody>
      </p:sp>
      <p:sp>
        <p:nvSpPr>
          <p:cNvPr id="5" name="Espace réservé du numéro de diapositive 4"/>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ACEC98BE-FCE2-445F-8146-3A7F8CC3881D}" type="datetime1">
              <a:rPr lang="fr-FR" smtClean="0"/>
              <a:t>16/09/2022</a:t>
            </a:fld>
            <a:endParaRPr lang="en-US" dirty="0"/>
          </a:p>
        </p:txBody>
      </p:sp>
      <p:sp>
        <p:nvSpPr>
          <p:cNvPr id="3" name="Espace réservé du pied de page 2"/>
          <p:cNvSpPr>
            <a:spLocks noGrp="1"/>
          </p:cNvSpPr>
          <p:nvPr>
            <p:ph type="ftr" sz="quarter" idx="11"/>
          </p:nvPr>
        </p:nvSpPr>
        <p:spPr/>
        <p:txBody>
          <a:bodyPr rtlCol="0"/>
          <a:lstStyle/>
          <a:p>
            <a:pPr rtl="0"/>
            <a:endParaRPr lang="en-US" dirty="0"/>
          </a:p>
        </p:txBody>
      </p:sp>
      <p:sp>
        <p:nvSpPr>
          <p:cNvPr id="4" name="Espace réservé du numéro de diapositive 3"/>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fr-FR"/>
              <a:t>Modifiez le style du titre</a:t>
            </a:r>
            <a:endParaRPr lang="en-US" dirty="0"/>
          </a:p>
        </p:txBody>
      </p:sp>
      <p:sp>
        <p:nvSpPr>
          <p:cNvPr id="3" name="Espace réservé du contenu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en-US" dirty="0"/>
          </a:p>
        </p:txBody>
      </p:sp>
      <p:sp>
        <p:nvSpPr>
          <p:cNvPr id="4" name="Espace réservé du texte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8" name="Espace réservé de la date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6D0953DD-A6BD-427D-B7A8-BDE378B2E678}" type="datetime1">
              <a:rPr lang="fr-FR" smtClean="0"/>
              <a:t>16/09/2022</a:t>
            </a:fld>
            <a:endParaRPr lang="en-US" dirty="0"/>
          </a:p>
        </p:txBody>
      </p:sp>
      <p:sp>
        <p:nvSpPr>
          <p:cNvPr id="10" name="Espace réservé du pied de page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Espace réservé du numéro de diapositiv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‹N°›</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fr-FR"/>
              <a:t>Modifiez le style du titre</a:t>
            </a:r>
            <a:endParaRPr lang="en-US" dirty="0"/>
          </a:p>
        </p:txBody>
      </p:sp>
      <p:sp>
        <p:nvSpPr>
          <p:cNvPr id="3" name="Espace réservé d’image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a:t>Cliquez sur l'icône pour ajouter une image</a:t>
            </a:r>
            <a:endParaRPr lang="en-US" dirty="0"/>
          </a:p>
        </p:txBody>
      </p:sp>
      <p:sp>
        <p:nvSpPr>
          <p:cNvPr id="4" name="Espace réservé du texte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p>
            <a:pPr rtl="0"/>
            <a:fld id="{47E77B56-6788-4F40-A65E-12AFEB3AC095}" type="datetime1">
              <a:rPr lang="fr-FR" smtClean="0"/>
              <a:t>16/09/2022</a:t>
            </a:fld>
            <a:endParaRPr lang="en-US" dirty="0"/>
          </a:p>
        </p:txBody>
      </p:sp>
      <p:sp>
        <p:nvSpPr>
          <p:cNvPr id="6" name="Espace réservé du pied de page 5"/>
          <p:cNvSpPr>
            <a:spLocks noGrp="1"/>
          </p:cNvSpPr>
          <p:nvPr>
            <p:ph type="ftr" sz="quarter" idx="11"/>
          </p:nvPr>
        </p:nvSpPr>
        <p:spPr/>
        <p:txBody>
          <a:bodyPr rtlCol="0"/>
          <a:lstStyle/>
          <a:p>
            <a:pPr algn="l" rtl="0"/>
            <a:endParaRPr lang="en-US" dirty="0"/>
          </a:p>
        </p:txBody>
      </p:sp>
      <p:sp>
        <p:nvSpPr>
          <p:cNvPr id="7" name="Espace réservé du numéro de diapositive 6"/>
          <p:cNvSpPr>
            <a:spLocks noGrp="1"/>
          </p:cNvSpPr>
          <p:nvPr>
            <p:ph type="sldNum" sz="quarter" idx="12"/>
          </p:nvPr>
        </p:nvSpPr>
        <p:spPr/>
        <p:txBody>
          <a:bodyPr rtlCol="0"/>
          <a:lstStyle/>
          <a:p>
            <a:pPr rtl="0"/>
            <a:fld id="{3A98EE3D-8CD1-4C3F-BD1C-C98C9596463C}" type="slidenum">
              <a:rPr lang="en-US" smtClean="0"/>
              <a:t>‹N°›</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
              <a:t>Modifiez le style du titre</a:t>
            </a:r>
            <a:endParaRPr lang="en-US" dirty="0"/>
          </a:p>
        </p:txBody>
      </p:sp>
      <p:sp>
        <p:nvSpPr>
          <p:cNvPr id="3" name="Espace réservé du texte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fr"/>
              <a:t>Modifiez les styles du texte du masque</a:t>
            </a:r>
          </a:p>
          <a:p>
            <a:pPr lvl="1" rtl="0"/>
            <a:r>
              <a:rPr lang="fr"/>
              <a:t>Deuxième niveau</a:t>
            </a:r>
          </a:p>
          <a:p>
            <a:pPr lvl="2" rtl="0"/>
            <a:r>
              <a:rPr lang="fr"/>
              <a:t>Troisième niveau</a:t>
            </a:r>
          </a:p>
          <a:p>
            <a:pPr lvl="3" rtl="0"/>
            <a:r>
              <a:rPr lang="fr"/>
              <a:t>Quatrième niveau</a:t>
            </a:r>
          </a:p>
          <a:p>
            <a:pPr lvl="4" rtl="0"/>
            <a:r>
              <a:rPr lang="fr"/>
              <a:t>Cinquième niveau</a:t>
            </a:r>
            <a:endParaRPr lang="en-US" dirty="0"/>
          </a:p>
        </p:txBody>
      </p:sp>
      <p:sp>
        <p:nvSpPr>
          <p:cNvPr id="4" name="Espace réservé de la date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E69A0D1A-B1A6-4A33-B3AE-513EF3B4A7E7}" type="datetime1">
              <a:rPr lang="fr-FR" smtClean="0"/>
              <a:t>16/09/2022</a:t>
            </a:fld>
            <a:endParaRPr lang="en-US" dirty="0"/>
          </a:p>
        </p:txBody>
      </p:sp>
      <p:sp>
        <p:nvSpPr>
          <p:cNvPr id="5" name="Espace réservé du pied de page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Espace réservé du numéro de diapositiv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pixabay.com/en/idea-light-bulb-enlightenment-1289879/" TargetMode="External"/><Relationship Id="rId5" Type="http://schemas.openxmlformats.org/officeDocument/2006/relationships/image" Target="../media/image18.jpg"/><Relationship Id="rId4" Type="http://schemas.openxmlformats.org/officeDocument/2006/relationships/hyperlink" Target="https://fr.wikipedia.org/wiki/Fichier:Loupe.sv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CAFFA/15%20-%2022%20juillet/Valise%20num&#233;rique/Fiches%20Eduscol%20par%20th&#232;mes/C4_HIS_4_Th3_Societe,_culture_et_politique_dans_la_France_du_XIXe_siecle-DM_593821.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eduscol.education.fr/cid103803/evaluer-la-maitrise-du-socle-commun-du-cycle-2-au-cycle-4.htmlhttps:/eduscol.education.fr/cid103803/evaluer-la-maitrise-du-socle-commun-du-cycle-2-au-cycle-4.html"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2" Type="http://schemas.openxmlformats.org/officeDocument/2006/relationships/image" Target="../media/image41.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r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pPr algn="ctr" rtl="0"/>
            <a:r>
              <a:rPr lang="fr" dirty="0"/>
              <a:t>Les compétences en Histoire Géographie Enseignement Moral et Civique</a:t>
            </a:r>
          </a:p>
        </p:txBody>
      </p:sp>
      <p:sp>
        <p:nvSpPr>
          <p:cNvPr id="3" name="Sous-titr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algn="ctr" rtl="0"/>
            <a:r>
              <a:rPr lang="fr" sz="2400" dirty="0"/>
              <a:t>Evelyne CADEOT – Loïc SCHREIBER</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Image 5" descr="Zoom sur un logo&#10;&#10;Description générée automatiquement">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bleau des réponses au formulaire Forms. Titre de la question : 12. Sur une échelle de 1 à 4 (1 étant le moins intense et 4 le plus intense), que représente pour vous l'enseignement et l'évaluation par compétences ?. Nombre de réponses : .">
            <a:extLst>
              <a:ext uri="{FF2B5EF4-FFF2-40B4-BE49-F238E27FC236}">
                <a16:creationId xmlns:a16="http://schemas.microsoft.com/office/drawing/2014/main" id="{FD85E590-3D9E-4024-DCAD-553521AF5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920" y="1430214"/>
            <a:ext cx="11102742" cy="5316145"/>
          </a:xfrm>
          <a:prstGeom prst="rect">
            <a:avLst/>
          </a:prstGeom>
          <a:noFill/>
          <a:extLst>
            <a:ext uri="{909E8E84-426E-40DD-AFC4-6F175D3DCCD1}">
              <a14:hiddenFill xmlns:a14="http://schemas.microsoft.com/office/drawing/2010/main">
                <a:solidFill>
                  <a:srgbClr val="FFFFFF"/>
                </a:solidFill>
              </a14:hiddenFill>
            </a:ext>
          </a:extLst>
        </p:spPr>
      </p:pic>
      <p:sp>
        <p:nvSpPr>
          <p:cNvPr id="4" name="Titre 2">
            <a:extLst>
              <a:ext uri="{FF2B5EF4-FFF2-40B4-BE49-F238E27FC236}">
                <a16:creationId xmlns:a16="http://schemas.microsoft.com/office/drawing/2014/main" id="{59933300-EF70-35F9-470A-122373C93A27}"/>
              </a:ext>
            </a:extLst>
          </p:cNvPr>
          <p:cNvSpPr txBox="1">
            <a:spLocks/>
          </p:cNvSpPr>
          <p:nvPr/>
        </p:nvSpPr>
        <p:spPr>
          <a:xfrm>
            <a:off x="471023" y="6720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Une pratique qui peut être source de difficultés … </a:t>
            </a:r>
          </a:p>
        </p:txBody>
      </p:sp>
      <p:sp>
        <p:nvSpPr>
          <p:cNvPr id="2" name="ZoneTexte 1">
            <a:extLst>
              <a:ext uri="{FF2B5EF4-FFF2-40B4-BE49-F238E27FC236}">
                <a16:creationId xmlns:a16="http://schemas.microsoft.com/office/drawing/2014/main" id="{8BBA6EB9-6B22-2E4D-A36C-99CE461C919C}"/>
              </a:ext>
            </a:extLst>
          </p:cNvPr>
          <p:cNvSpPr txBox="1"/>
          <p:nvPr/>
        </p:nvSpPr>
        <p:spPr>
          <a:xfrm>
            <a:off x="4695092" y="6488668"/>
            <a:ext cx="7570177" cy="276999"/>
          </a:xfrm>
          <a:prstGeom prst="rect">
            <a:avLst/>
          </a:prstGeom>
          <a:noFill/>
        </p:spPr>
        <p:txBody>
          <a:bodyPr wrap="square" rtlCol="0">
            <a:spAutoFit/>
          </a:bodyPr>
          <a:lstStyle/>
          <a:p>
            <a:pPr algn="r"/>
            <a:r>
              <a:rPr lang="fr-FR" sz="1200" dirty="0"/>
              <a:t>Réponses au questionnaire d’enquête réalisé en mai 2022.</a:t>
            </a:r>
          </a:p>
        </p:txBody>
      </p:sp>
    </p:spTree>
    <p:extLst>
      <p:ext uri="{BB962C8B-B14F-4D97-AF65-F5344CB8AC3E}">
        <p14:creationId xmlns:p14="http://schemas.microsoft.com/office/powerpoint/2010/main" val="4260707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59933300-EF70-35F9-470A-122373C93A27}"/>
              </a:ext>
            </a:extLst>
          </p:cNvPr>
          <p:cNvSpPr txBox="1">
            <a:spLocks/>
          </p:cNvSpPr>
          <p:nvPr/>
        </p:nvSpPr>
        <p:spPr>
          <a:xfrm>
            <a:off x="471023" y="6720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dirty="0"/>
          </a:p>
        </p:txBody>
      </p:sp>
      <p:pic>
        <p:nvPicPr>
          <p:cNvPr id="3" name="Image 2">
            <a:extLst>
              <a:ext uri="{FF2B5EF4-FFF2-40B4-BE49-F238E27FC236}">
                <a16:creationId xmlns:a16="http://schemas.microsoft.com/office/drawing/2014/main" id="{2EED67B0-36DA-799D-D54C-DB2F4EDD5AE8}"/>
              </a:ext>
            </a:extLst>
          </p:cNvPr>
          <p:cNvPicPr>
            <a:picLocks noChangeAspect="1"/>
          </p:cNvPicPr>
          <p:nvPr/>
        </p:nvPicPr>
        <p:blipFill>
          <a:blip r:embed="rId3"/>
          <a:stretch>
            <a:fillRect/>
          </a:stretch>
        </p:blipFill>
        <p:spPr>
          <a:xfrm>
            <a:off x="471022" y="798233"/>
            <a:ext cx="4351553" cy="623936"/>
          </a:xfrm>
          <a:prstGeom prst="rect">
            <a:avLst/>
          </a:prstGeom>
        </p:spPr>
      </p:pic>
      <p:pic>
        <p:nvPicPr>
          <p:cNvPr id="6" name="Image 5">
            <a:extLst>
              <a:ext uri="{FF2B5EF4-FFF2-40B4-BE49-F238E27FC236}">
                <a16:creationId xmlns:a16="http://schemas.microsoft.com/office/drawing/2014/main" id="{3E78FFBC-3183-BA4C-E6BB-DFFF3ED1758C}"/>
              </a:ext>
            </a:extLst>
          </p:cNvPr>
          <p:cNvPicPr>
            <a:picLocks noChangeAspect="1"/>
          </p:cNvPicPr>
          <p:nvPr/>
        </p:nvPicPr>
        <p:blipFill>
          <a:blip r:embed="rId4"/>
          <a:stretch>
            <a:fillRect/>
          </a:stretch>
        </p:blipFill>
        <p:spPr>
          <a:xfrm>
            <a:off x="360897" y="1947698"/>
            <a:ext cx="4461678" cy="4112069"/>
          </a:xfrm>
          <a:prstGeom prst="rect">
            <a:avLst/>
          </a:prstGeom>
        </p:spPr>
      </p:pic>
      <p:sp>
        <p:nvSpPr>
          <p:cNvPr id="7" name="ZoneTexte 6">
            <a:extLst>
              <a:ext uri="{FF2B5EF4-FFF2-40B4-BE49-F238E27FC236}">
                <a16:creationId xmlns:a16="http://schemas.microsoft.com/office/drawing/2014/main" id="{AA975FC7-02E7-6D96-5168-1764E99E552C}"/>
              </a:ext>
            </a:extLst>
          </p:cNvPr>
          <p:cNvSpPr txBox="1"/>
          <p:nvPr/>
        </p:nvSpPr>
        <p:spPr>
          <a:xfrm>
            <a:off x="5451231" y="2676853"/>
            <a:ext cx="6740769" cy="1938992"/>
          </a:xfrm>
          <a:prstGeom prst="rect">
            <a:avLst/>
          </a:prstGeom>
          <a:noFill/>
        </p:spPr>
        <p:txBody>
          <a:bodyPr wrap="square" rtlCol="0">
            <a:spAutoFit/>
          </a:bodyPr>
          <a:lstStyle/>
          <a:p>
            <a:pPr marL="342900" indent="-342900">
              <a:buFont typeface="Wingdings" panose="05000000000000000000" pitchFamily="2" charset="2"/>
              <a:buChar char="Ø"/>
            </a:pPr>
            <a:r>
              <a:rPr lang="fr-FR" sz="2400" dirty="0"/>
              <a:t>Un cadre « rassurant »</a:t>
            </a:r>
          </a:p>
          <a:p>
            <a:endParaRPr lang="fr-FR" sz="2400" dirty="0"/>
          </a:p>
          <a:p>
            <a:pPr marL="342900" indent="-342900">
              <a:buFont typeface="Wingdings" panose="05000000000000000000" pitchFamily="2" charset="2"/>
              <a:buChar char="Ø"/>
            </a:pPr>
            <a:r>
              <a:rPr lang="fr-FR" sz="2400" dirty="0"/>
              <a:t>Une acquisition progressive des compétences</a:t>
            </a:r>
          </a:p>
          <a:p>
            <a:endParaRPr lang="fr-FR" sz="2400" dirty="0"/>
          </a:p>
          <a:p>
            <a:pPr marL="342900" indent="-342900">
              <a:buFont typeface="Wingdings" panose="05000000000000000000" pitchFamily="2" charset="2"/>
              <a:buChar char="Ø"/>
            </a:pPr>
            <a:r>
              <a:rPr lang="fr-FR" sz="2400" dirty="0"/>
              <a:t>Le « droit à l’ erreur » </a:t>
            </a:r>
          </a:p>
        </p:txBody>
      </p:sp>
    </p:spTree>
    <p:extLst>
      <p:ext uri="{BB962C8B-B14F-4D97-AF65-F5344CB8AC3E}">
        <p14:creationId xmlns:p14="http://schemas.microsoft.com/office/powerpoint/2010/main" val="17040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59933300-EF70-35F9-470A-122373C93A27}"/>
              </a:ext>
            </a:extLst>
          </p:cNvPr>
          <p:cNvSpPr txBox="1">
            <a:spLocks/>
          </p:cNvSpPr>
          <p:nvPr/>
        </p:nvSpPr>
        <p:spPr>
          <a:xfrm>
            <a:off x="471023" y="6720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dirty="0"/>
          </a:p>
        </p:txBody>
      </p:sp>
      <p:pic>
        <p:nvPicPr>
          <p:cNvPr id="3" name="Image 2">
            <a:extLst>
              <a:ext uri="{FF2B5EF4-FFF2-40B4-BE49-F238E27FC236}">
                <a16:creationId xmlns:a16="http://schemas.microsoft.com/office/drawing/2014/main" id="{2EED67B0-36DA-799D-D54C-DB2F4EDD5AE8}"/>
              </a:ext>
            </a:extLst>
          </p:cNvPr>
          <p:cNvPicPr>
            <a:picLocks noChangeAspect="1"/>
          </p:cNvPicPr>
          <p:nvPr/>
        </p:nvPicPr>
        <p:blipFill>
          <a:blip r:embed="rId3"/>
          <a:stretch>
            <a:fillRect/>
          </a:stretch>
        </p:blipFill>
        <p:spPr>
          <a:xfrm>
            <a:off x="471022" y="798233"/>
            <a:ext cx="4351553" cy="623936"/>
          </a:xfrm>
          <a:prstGeom prst="rect">
            <a:avLst/>
          </a:prstGeom>
        </p:spPr>
      </p:pic>
      <p:pic>
        <p:nvPicPr>
          <p:cNvPr id="5" name="Image 4">
            <a:extLst>
              <a:ext uri="{FF2B5EF4-FFF2-40B4-BE49-F238E27FC236}">
                <a16:creationId xmlns:a16="http://schemas.microsoft.com/office/drawing/2014/main" id="{2C9A9A9A-8282-C1F0-AF69-9EB4CC675975}"/>
              </a:ext>
            </a:extLst>
          </p:cNvPr>
          <p:cNvPicPr>
            <a:picLocks noChangeAspect="1"/>
          </p:cNvPicPr>
          <p:nvPr/>
        </p:nvPicPr>
        <p:blipFill>
          <a:blip r:embed="rId4"/>
          <a:stretch>
            <a:fillRect/>
          </a:stretch>
        </p:blipFill>
        <p:spPr>
          <a:xfrm>
            <a:off x="1091576" y="1901176"/>
            <a:ext cx="3433532" cy="4073112"/>
          </a:xfrm>
          <a:prstGeom prst="rect">
            <a:avLst/>
          </a:prstGeom>
        </p:spPr>
      </p:pic>
      <p:sp>
        <p:nvSpPr>
          <p:cNvPr id="6" name="ZoneTexte 5">
            <a:extLst>
              <a:ext uri="{FF2B5EF4-FFF2-40B4-BE49-F238E27FC236}">
                <a16:creationId xmlns:a16="http://schemas.microsoft.com/office/drawing/2014/main" id="{0EB7281F-FA6B-DCE5-8DFF-3F49370BD7DE}"/>
              </a:ext>
            </a:extLst>
          </p:cNvPr>
          <p:cNvSpPr txBox="1"/>
          <p:nvPr/>
        </p:nvSpPr>
        <p:spPr>
          <a:xfrm>
            <a:off x="5134709" y="2043806"/>
            <a:ext cx="7057291" cy="3416320"/>
          </a:xfrm>
          <a:prstGeom prst="rect">
            <a:avLst/>
          </a:prstGeom>
          <a:noFill/>
        </p:spPr>
        <p:txBody>
          <a:bodyPr wrap="square" rtlCol="0">
            <a:spAutoFit/>
          </a:bodyPr>
          <a:lstStyle/>
          <a:p>
            <a:pPr marL="342900" indent="-342900">
              <a:buFont typeface="Wingdings" panose="05000000000000000000" pitchFamily="2" charset="2"/>
              <a:buChar char="Ø"/>
            </a:pPr>
            <a:r>
              <a:rPr lang="fr-FR" sz="2400" dirty="0"/>
              <a:t>Un travail qui paraît plus important …</a:t>
            </a:r>
          </a:p>
          <a:p>
            <a:endParaRPr lang="fr-FR" sz="2400" dirty="0"/>
          </a:p>
          <a:p>
            <a:pPr marL="342900" indent="-342900">
              <a:buFont typeface="Wingdings" panose="05000000000000000000" pitchFamily="2" charset="2"/>
              <a:buChar char="Ø"/>
            </a:pPr>
            <a:r>
              <a:rPr lang="fr-FR" sz="2400" dirty="0"/>
              <a:t>… Mais des possibilités de mutualisation plus grandes</a:t>
            </a:r>
          </a:p>
          <a:p>
            <a:endParaRPr lang="fr-FR" sz="2400" dirty="0"/>
          </a:p>
          <a:p>
            <a:pPr marL="342900" indent="-342900">
              <a:buFont typeface="Wingdings" panose="05000000000000000000" pitchFamily="2" charset="2"/>
              <a:buChar char="Ø"/>
            </a:pPr>
            <a:r>
              <a:rPr lang="fr-FR" sz="2400" dirty="0"/>
              <a:t>… Une inscription sur une temporalité plus longue et la réutilisation des acquis d’une année sur l’autre</a:t>
            </a:r>
          </a:p>
          <a:p>
            <a:endParaRPr lang="fr-FR" sz="2400" dirty="0"/>
          </a:p>
        </p:txBody>
      </p:sp>
    </p:spTree>
    <p:extLst>
      <p:ext uri="{BB962C8B-B14F-4D97-AF65-F5344CB8AC3E}">
        <p14:creationId xmlns:p14="http://schemas.microsoft.com/office/powerpoint/2010/main" val="22392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59933300-EF70-35F9-470A-122373C93A27}"/>
              </a:ext>
            </a:extLst>
          </p:cNvPr>
          <p:cNvSpPr txBox="1">
            <a:spLocks/>
          </p:cNvSpPr>
          <p:nvPr/>
        </p:nvSpPr>
        <p:spPr>
          <a:xfrm>
            <a:off x="471023" y="6720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dirty="0"/>
          </a:p>
        </p:txBody>
      </p:sp>
      <p:pic>
        <p:nvPicPr>
          <p:cNvPr id="3" name="Image 2">
            <a:extLst>
              <a:ext uri="{FF2B5EF4-FFF2-40B4-BE49-F238E27FC236}">
                <a16:creationId xmlns:a16="http://schemas.microsoft.com/office/drawing/2014/main" id="{2EED67B0-36DA-799D-D54C-DB2F4EDD5AE8}"/>
              </a:ext>
            </a:extLst>
          </p:cNvPr>
          <p:cNvPicPr>
            <a:picLocks noChangeAspect="1"/>
          </p:cNvPicPr>
          <p:nvPr/>
        </p:nvPicPr>
        <p:blipFill>
          <a:blip r:embed="rId3"/>
          <a:stretch>
            <a:fillRect/>
          </a:stretch>
        </p:blipFill>
        <p:spPr>
          <a:xfrm>
            <a:off x="471022" y="798233"/>
            <a:ext cx="4351553" cy="623936"/>
          </a:xfrm>
          <a:prstGeom prst="rect">
            <a:avLst/>
          </a:prstGeom>
        </p:spPr>
      </p:pic>
      <p:pic>
        <p:nvPicPr>
          <p:cNvPr id="5" name="Image 4">
            <a:extLst>
              <a:ext uri="{FF2B5EF4-FFF2-40B4-BE49-F238E27FC236}">
                <a16:creationId xmlns:a16="http://schemas.microsoft.com/office/drawing/2014/main" id="{001ECA3D-6774-3261-CC70-75D1280B1045}"/>
              </a:ext>
            </a:extLst>
          </p:cNvPr>
          <p:cNvPicPr>
            <a:picLocks noChangeAspect="1"/>
          </p:cNvPicPr>
          <p:nvPr/>
        </p:nvPicPr>
        <p:blipFill>
          <a:blip r:embed="rId4"/>
          <a:stretch>
            <a:fillRect/>
          </a:stretch>
        </p:blipFill>
        <p:spPr>
          <a:xfrm>
            <a:off x="668066" y="1834860"/>
            <a:ext cx="3478448" cy="3897725"/>
          </a:xfrm>
          <a:prstGeom prst="rect">
            <a:avLst/>
          </a:prstGeom>
        </p:spPr>
      </p:pic>
      <p:sp>
        <p:nvSpPr>
          <p:cNvPr id="6" name="ZoneTexte 5">
            <a:extLst>
              <a:ext uri="{FF2B5EF4-FFF2-40B4-BE49-F238E27FC236}">
                <a16:creationId xmlns:a16="http://schemas.microsoft.com/office/drawing/2014/main" id="{01F5BA6D-D915-2171-4588-16B4161E5A53}"/>
              </a:ext>
            </a:extLst>
          </p:cNvPr>
          <p:cNvSpPr txBox="1"/>
          <p:nvPr/>
        </p:nvSpPr>
        <p:spPr>
          <a:xfrm>
            <a:off x="5097808" y="1834860"/>
            <a:ext cx="7094192" cy="3046988"/>
          </a:xfrm>
          <a:prstGeom prst="rect">
            <a:avLst/>
          </a:prstGeom>
          <a:noFill/>
        </p:spPr>
        <p:txBody>
          <a:bodyPr wrap="square" rtlCol="0">
            <a:spAutoFit/>
          </a:bodyPr>
          <a:lstStyle/>
          <a:p>
            <a:pPr marL="342900" indent="-342900">
              <a:buFont typeface="Wingdings" panose="05000000000000000000" pitchFamily="2" charset="2"/>
              <a:buChar char="Ø"/>
            </a:pPr>
            <a:r>
              <a:rPr lang="fr-FR" sz="2400" dirty="0"/>
              <a:t>Les compétences s’appuient sur les acquis des enseignants …</a:t>
            </a:r>
          </a:p>
          <a:p>
            <a:endParaRPr lang="fr-FR" sz="2400" dirty="0"/>
          </a:p>
          <a:p>
            <a:pPr marL="342900" indent="-342900">
              <a:buFont typeface="Wingdings" panose="05000000000000000000" pitchFamily="2" charset="2"/>
              <a:buChar char="Ø"/>
            </a:pPr>
            <a:r>
              <a:rPr lang="fr-FR" sz="2400" dirty="0"/>
              <a:t>… et émanent des savoirs faire ancrés dans les pratiques </a:t>
            </a:r>
          </a:p>
          <a:p>
            <a:endParaRPr lang="fr-FR" sz="2400" dirty="0"/>
          </a:p>
          <a:p>
            <a:pPr algn="ctr"/>
            <a:r>
              <a:rPr lang="fr-FR" sz="2400" b="1" dirty="0">
                <a:solidFill>
                  <a:srgbClr val="002060"/>
                </a:solidFill>
                <a:sym typeface="Wingdings" panose="05000000000000000000" pitchFamily="2" charset="2"/>
              </a:rPr>
              <a:t> </a:t>
            </a:r>
            <a:r>
              <a:rPr lang="fr-FR" sz="2400" b="1" dirty="0">
                <a:solidFill>
                  <a:srgbClr val="002060"/>
                </a:solidFill>
              </a:rPr>
              <a:t>Evolution plus que Révolution</a:t>
            </a:r>
          </a:p>
          <a:p>
            <a:endParaRPr lang="fr-FR" sz="2400" dirty="0"/>
          </a:p>
        </p:txBody>
      </p:sp>
    </p:spTree>
    <p:extLst>
      <p:ext uri="{BB962C8B-B14F-4D97-AF65-F5344CB8AC3E}">
        <p14:creationId xmlns:p14="http://schemas.microsoft.com/office/powerpoint/2010/main" val="300688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a:extLst>
              <a:ext uri="{FF2B5EF4-FFF2-40B4-BE49-F238E27FC236}">
                <a16:creationId xmlns:a16="http://schemas.microsoft.com/office/drawing/2014/main" id="{59933300-EF70-35F9-470A-122373C93A27}"/>
              </a:ext>
            </a:extLst>
          </p:cNvPr>
          <p:cNvSpPr txBox="1">
            <a:spLocks/>
          </p:cNvSpPr>
          <p:nvPr/>
        </p:nvSpPr>
        <p:spPr>
          <a:xfrm>
            <a:off x="471023" y="6720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dirty="0"/>
          </a:p>
        </p:txBody>
      </p:sp>
      <p:pic>
        <p:nvPicPr>
          <p:cNvPr id="3" name="Image 2">
            <a:extLst>
              <a:ext uri="{FF2B5EF4-FFF2-40B4-BE49-F238E27FC236}">
                <a16:creationId xmlns:a16="http://schemas.microsoft.com/office/drawing/2014/main" id="{2EED67B0-36DA-799D-D54C-DB2F4EDD5AE8}"/>
              </a:ext>
            </a:extLst>
          </p:cNvPr>
          <p:cNvPicPr>
            <a:picLocks noChangeAspect="1"/>
          </p:cNvPicPr>
          <p:nvPr/>
        </p:nvPicPr>
        <p:blipFill>
          <a:blip r:embed="rId3"/>
          <a:stretch>
            <a:fillRect/>
          </a:stretch>
        </p:blipFill>
        <p:spPr>
          <a:xfrm>
            <a:off x="471022" y="798233"/>
            <a:ext cx="4351553" cy="623936"/>
          </a:xfrm>
          <a:prstGeom prst="rect">
            <a:avLst/>
          </a:prstGeom>
        </p:spPr>
      </p:pic>
      <p:pic>
        <p:nvPicPr>
          <p:cNvPr id="5" name="Image 4">
            <a:extLst>
              <a:ext uri="{FF2B5EF4-FFF2-40B4-BE49-F238E27FC236}">
                <a16:creationId xmlns:a16="http://schemas.microsoft.com/office/drawing/2014/main" id="{38F3DC4B-2881-F2A7-F2C6-7089E324D525}"/>
              </a:ext>
            </a:extLst>
          </p:cNvPr>
          <p:cNvPicPr>
            <a:picLocks noChangeAspect="1"/>
          </p:cNvPicPr>
          <p:nvPr/>
        </p:nvPicPr>
        <p:blipFill>
          <a:blip r:embed="rId4"/>
          <a:stretch>
            <a:fillRect/>
          </a:stretch>
        </p:blipFill>
        <p:spPr>
          <a:xfrm>
            <a:off x="610360" y="1548373"/>
            <a:ext cx="4245981" cy="3949750"/>
          </a:xfrm>
          <a:prstGeom prst="rect">
            <a:avLst/>
          </a:prstGeom>
        </p:spPr>
      </p:pic>
      <p:sp>
        <p:nvSpPr>
          <p:cNvPr id="6" name="ZoneTexte 5">
            <a:extLst>
              <a:ext uri="{FF2B5EF4-FFF2-40B4-BE49-F238E27FC236}">
                <a16:creationId xmlns:a16="http://schemas.microsoft.com/office/drawing/2014/main" id="{BCDDB0FD-5F33-6B50-A871-C607BDB43A65}"/>
              </a:ext>
            </a:extLst>
          </p:cNvPr>
          <p:cNvSpPr txBox="1"/>
          <p:nvPr/>
        </p:nvSpPr>
        <p:spPr>
          <a:xfrm>
            <a:off x="5354515" y="1252499"/>
            <a:ext cx="6837485" cy="3416320"/>
          </a:xfrm>
          <a:prstGeom prst="rect">
            <a:avLst/>
          </a:prstGeom>
          <a:noFill/>
        </p:spPr>
        <p:txBody>
          <a:bodyPr wrap="square" rtlCol="0">
            <a:spAutoFit/>
          </a:bodyPr>
          <a:lstStyle/>
          <a:p>
            <a:r>
              <a:rPr lang="fr-FR" sz="2400" dirty="0"/>
              <a:t>Les compétences sont communes : </a:t>
            </a:r>
          </a:p>
          <a:p>
            <a:endParaRPr lang="fr-FR" sz="2400" dirty="0"/>
          </a:p>
          <a:p>
            <a:pPr marL="342900" indent="-342900">
              <a:buFontTx/>
              <a:buChar char="-"/>
            </a:pPr>
            <a:r>
              <a:rPr lang="fr-FR" sz="2400" dirty="0"/>
              <a:t>Dans la même matière</a:t>
            </a:r>
          </a:p>
          <a:p>
            <a:pPr marL="342900" indent="-342900">
              <a:buFontTx/>
              <a:buChar char="-"/>
            </a:pPr>
            <a:endParaRPr lang="fr-FR" sz="2400" dirty="0"/>
          </a:p>
          <a:p>
            <a:pPr marL="342900" indent="-342900">
              <a:buFontTx/>
              <a:buChar char="-"/>
            </a:pPr>
            <a:r>
              <a:rPr lang="fr-FR" sz="2400" dirty="0"/>
              <a:t>Entre les matières</a:t>
            </a:r>
          </a:p>
          <a:p>
            <a:endParaRPr lang="fr-FR" sz="2400" dirty="0"/>
          </a:p>
          <a:p>
            <a:r>
              <a:rPr lang="fr-FR" sz="2400" dirty="0">
                <a:solidFill>
                  <a:srgbClr val="002060"/>
                </a:solidFill>
                <a:sym typeface="Wingdings" panose="05000000000000000000" pitchFamily="2" charset="2"/>
              </a:rPr>
              <a:t> Les synergies sont possibles, de même que le gain de temps a postériori </a:t>
            </a:r>
            <a:endParaRPr lang="fr-FR" sz="2400" dirty="0">
              <a:solidFill>
                <a:srgbClr val="002060"/>
              </a:solidFill>
            </a:endParaRPr>
          </a:p>
          <a:p>
            <a:endParaRPr lang="fr-FR" sz="2400" dirty="0"/>
          </a:p>
        </p:txBody>
      </p:sp>
    </p:spTree>
    <p:extLst>
      <p:ext uri="{BB962C8B-B14F-4D97-AF65-F5344CB8AC3E}">
        <p14:creationId xmlns:p14="http://schemas.microsoft.com/office/powerpoint/2010/main" val="2196926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40791A-C788-8E1B-1448-6BADC17BBF95}"/>
              </a:ext>
            </a:extLst>
          </p:cNvPr>
          <p:cNvSpPr>
            <a:spLocks noGrp="1"/>
          </p:cNvSpPr>
          <p:nvPr>
            <p:ph type="title"/>
          </p:nvPr>
        </p:nvSpPr>
        <p:spPr/>
        <p:txBody>
          <a:bodyPr/>
          <a:lstStyle/>
          <a:p>
            <a:r>
              <a:rPr lang="en-US" dirty="0" err="1">
                <a:solidFill>
                  <a:srgbClr val="0070C0"/>
                </a:solidFill>
              </a:rPr>
              <a:t>iI</a:t>
            </a:r>
            <a:r>
              <a:rPr lang="en-US" dirty="0">
                <a:solidFill>
                  <a:srgbClr val="0070C0"/>
                </a:solidFill>
              </a:rPr>
              <a:t>] </a:t>
            </a:r>
            <a:r>
              <a:rPr lang="en-US" dirty="0" err="1">
                <a:solidFill>
                  <a:srgbClr val="0070C0"/>
                </a:solidFill>
              </a:rPr>
              <a:t>Progressivite</a:t>
            </a:r>
            <a:r>
              <a:rPr lang="en-US" dirty="0">
                <a:solidFill>
                  <a:srgbClr val="0070C0"/>
                </a:solidFill>
              </a:rPr>
              <a:t> de la competence sur le</a:t>
            </a:r>
            <a:br>
              <a:rPr lang="en-US" dirty="0">
                <a:solidFill>
                  <a:srgbClr val="0070C0"/>
                </a:solidFill>
              </a:rPr>
            </a:br>
            <a:r>
              <a:rPr lang="en-US" dirty="0">
                <a:solidFill>
                  <a:srgbClr val="0070C0"/>
                </a:solidFill>
              </a:rPr>
              <a:t>     cycle 4</a:t>
            </a:r>
          </a:p>
        </p:txBody>
      </p:sp>
      <p:sp>
        <p:nvSpPr>
          <p:cNvPr id="3" name="Espace réservé de la date 2">
            <a:extLst>
              <a:ext uri="{FF2B5EF4-FFF2-40B4-BE49-F238E27FC236}">
                <a16:creationId xmlns:a16="http://schemas.microsoft.com/office/drawing/2014/main" id="{2C614FE2-B722-E922-499E-C5862DC183DA}"/>
              </a:ext>
            </a:extLst>
          </p:cNvPr>
          <p:cNvSpPr>
            <a:spLocks noGrp="1"/>
          </p:cNvSpPr>
          <p:nvPr>
            <p:ph type="dt" sz="half" idx="10"/>
          </p:nvPr>
        </p:nvSpPr>
        <p:spPr/>
        <p:txBody>
          <a:bodyPr anchor="ctr">
            <a:normAutofit/>
          </a:bodyPr>
          <a:lstStyle/>
          <a:p>
            <a:pPr rtl="0">
              <a:spcAft>
                <a:spcPts val="600"/>
              </a:spcAft>
            </a:pPr>
            <a:fld id="{0FAEC910-4AAA-42A1-A49C-7DDC64BC53C6}" type="datetime1">
              <a:rPr lang="fr-FR" smtClean="0"/>
              <a:pPr rtl="0">
                <a:spcAft>
                  <a:spcPts val="600"/>
                </a:spcAft>
              </a:pPr>
              <a:t>16/09/2022</a:t>
            </a:fld>
            <a:endParaRPr lang="en-US"/>
          </a:p>
        </p:txBody>
      </p:sp>
      <p:sp>
        <p:nvSpPr>
          <p:cNvPr id="4" name="Espace réservé du texte 1">
            <a:extLst>
              <a:ext uri="{FF2B5EF4-FFF2-40B4-BE49-F238E27FC236}">
                <a16:creationId xmlns:a16="http://schemas.microsoft.com/office/drawing/2014/main" id="{F73B25E8-2D64-DD33-5455-3BE094FB41EB}"/>
              </a:ext>
            </a:extLst>
          </p:cNvPr>
          <p:cNvSpPr>
            <a:spLocks noGrp="1"/>
          </p:cNvSpPr>
          <p:nvPr>
            <p:ph type="body" idx="1"/>
          </p:nvPr>
        </p:nvSpPr>
        <p:spPr>
          <a:xfrm>
            <a:off x="581193" y="4690886"/>
            <a:ext cx="11029615" cy="600556"/>
          </a:xfrm>
        </p:spPr>
        <p:txBody>
          <a:bodyPr/>
          <a:lstStyle/>
          <a:p>
            <a:pPr algn="ctr"/>
            <a:r>
              <a:rPr lang="fr-FR" b="1" dirty="0">
                <a:latin typeface="Arial" panose="020B0604020202020204" pitchFamily="34" charset="0"/>
                <a:cs typeface="Arial" panose="020B0604020202020204" pitchFamily="34" charset="0"/>
              </a:rPr>
              <a:t>Enseigner par compétences</a:t>
            </a:r>
          </a:p>
        </p:txBody>
      </p:sp>
    </p:spTree>
    <p:extLst>
      <p:ext uri="{BB962C8B-B14F-4D97-AF65-F5344CB8AC3E}">
        <p14:creationId xmlns:p14="http://schemas.microsoft.com/office/powerpoint/2010/main" val="16395793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74880B9-0804-3135-4E93-035E83432BBD}"/>
              </a:ext>
            </a:extLst>
          </p:cNvPr>
          <p:cNvSpPr txBox="1">
            <a:spLocks/>
          </p:cNvSpPr>
          <p:nvPr/>
        </p:nvSpPr>
        <p:spPr>
          <a:xfrm>
            <a:off x="471023" y="6720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dirty="0"/>
          </a:p>
        </p:txBody>
      </p:sp>
      <p:sp>
        <p:nvSpPr>
          <p:cNvPr id="4" name="Titre 2">
            <a:extLst>
              <a:ext uri="{FF2B5EF4-FFF2-40B4-BE49-F238E27FC236}">
                <a16:creationId xmlns:a16="http://schemas.microsoft.com/office/drawing/2014/main" id="{96DDD5BD-462E-32AC-AA43-3A705D57A5BD}"/>
              </a:ext>
            </a:extLst>
          </p:cNvPr>
          <p:cNvSpPr txBox="1">
            <a:spLocks/>
          </p:cNvSpPr>
          <p:nvPr/>
        </p:nvSpPr>
        <p:spPr>
          <a:xfrm>
            <a:off x="623423" y="8244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Progressivité de la compétence sur le cycle 4</a:t>
            </a:r>
          </a:p>
        </p:txBody>
      </p:sp>
      <p:sp>
        <p:nvSpPr>
          <p:cNvPr id="5" name="ZoneTexte 4">
            <a:extLst>
              <a:ext uri="{FF2B5EF4-FFF2-40B4-BE49-F238E27FC236}">
                <a16:creationId xmlns:a16="http://schemas.microsoft.com/office/drawing/2014/main" id="{3CE2D400-15F6-757D-2577-AE2A3F259713}"/>
              </a:ext>
            </a:extLst>
          </p:cNvPr>
          <p:cNvSpPr txBox="1"/>
          <p:nvPr/>
        </p:nvSpPr>
        <p:spPr>
          <a:xfrm>
            <a:off x="581192" y="1448365"/>
            <a:ext cx="11029615" cy="1077218"/>
          </a:xfrm>
          <a:prstGeom prst="rect">
            <a:avLst/>
          </a:prstGeom>
          <a:noFill/>
        </p:spPr>
        <p:txBody>
          <a:bodyPr wrap="square" rtlCol="0">
            <a:spAutoFit/>
          </a:bodyPr>
          <a:lstStyle/>
          <a:p>
            <a:pPr algn="ctr"/>
            <a:r>
              <a:rPr lang="fr-FR" sz="3200" b="1" dirty="0"/>
              <a:t>Objectif : comment passer de la compétence donnée par le programme à la compétence utilisable en classe ? </a:t>
            </a:r>
          </a:p>
        </p:txBody>
      </p:sp>
      <p:graphicFrame>
        <p:nvGraphicFramePr>
          <p:cNvPr id="6" name="Tableau 5">
            <a:extLst>
              <a:ext uri="{FF2B5EF4-FFF2-40B4-BE49-F238E27FC236}">
                <a16:creationId xmlns:a16="http://schemas.microsoft.com/office/drawing/2014/main" id="{C7592A42-29CB-6A4B-E428-5FF85B49FA3D}"/>
              </a:ext>
            </a:extLst>
          </p:cNvPr>
          <p:cNvGraphicFramePr>
            <a:graphicFrameLocks noGrp="1"/>
          </p:cNvGraphicFramePr>
          <p:nvPr>
            <p:extLst>
              <p:ext uri="{D42A27DB-BD31-4B8C-83A1-F6EECF244321}">
                <p14:modId xmlns:p14="http://schemas.microsoft.com/office/powerpoint/2010/main" val="4294256687"/>
              </p:ext>
            </p:extLst>
          </p:nvPr>
        </p:nvGraphicFramePr>
        <p:xfrm>
          <a:off x="1670307" y="2972236"/>
          <a:ext cx="8631048" cy="3061335"/>
        </p:xfrm>
        <a:graphic>
          <a:graphicData uri="http://schemas.openxmlformats.org/drawingml/2006/table">
            <a:tbl>
              <a:tblPr firstRow="1" bandRow="1">
                <a:tableStyleId>{5C22544A-7EE6-4342-B048-85BDC9FD1C3A}</a:tableStyleId>
              </a:tblPr>
              <a:tblGrid>
                <a:gridCol w="8631048">
                  <a:extLst>
                    <a:ext uri="{9D8B030D-6E8A-4147-A177-3AD203B41FA5}">
                      <a16:colId xmlns:a16="http://schemas.microsoft.com/office/drawing/2014/main" val="1479294138"/>
                    </a:ext>
                  </a:extLst>
                </a:gridCol>
              </a:tblGrid>
              <a:tr h="365715">
                <a:tc>
                  <a:txBody>
                    <a:bodyPr/>
                    <a:lstStyle/>
                    <a:p>
                      <a:r>
                        <a:rPr lang="fr-FR" dirty="0"/>
                        <a:t>Les compétences en HGEMC </a:t>
                      </a:r>
                    </a:p>
                  </a:txBody>
                  <a:tcPr/>
                </a:tc>
                <a:extLst>
                  <a:ext uri="{0D108BD9-81ED-4DB2-BD59-A6C34878D82A}">
                    <a16:rowId xmlns:a16="http://schemas.microsoft.com/office/drawing/2014/main" val="196122796"/>
                  </a:ext>
                </a:extLst>
              </a:tr>
              <a:tr h="426720">
                <a:tc>
                  <a:txBody>
                    <a:bodyPr/>
                    <a:lstStyle/>
                    <a:p>
                      <a:r>
                        <a:rPr lang="fr-FR" dirty="0"/>
                        <a:t>Se repérer dans le temps : construire des repères historiques</a:t>
                      </a:r>
                    </a:p>
                  </a:txBody>
                  <a:tcPr/>
                </a:tc>
                <a:extLst>
                  <a:ext uri="{0D108BD9-81ED-4DB2-BD59-A6C34878D82A}">
                    <a16:rowId xmlns:a16="http://schemas.microsoft.com/office/drawing/2014/main" val="3175590421"/>
                  </a:ext>
                </a:extLst>
              </a:tr>
              <a:tr h="390525">
                <a:tc>
                  <a:txBody>
                    <a:bodyPr/>
                    <a:lstStyle/>
                    <a:p>
                      <a:r>
                        <a:rPr lang="fr-FR" dirty="0"/>
                        <a:t>Se repérer dans l’espace : construire des repères géographiques</a:t>
                      </a:r>
                    </a:p>
                  </a:txBody>
                  <a:tcPr/>
                </a:tc>
                <a:extLst>
                  <a:ext uri="{0D108BD9-81ED-4DB2-BD59-A6C34878D82A}">
                    <a16:rowId xmlns:a16="http://schemas.microsoft.com/office/drawing/2014/main" val="2662784352"/>
                  </a:ext>
                </a:extLst>
              </a:tr>
              <a:tr h="390525">
                <a:tc>
                  <a:txBody>
                    <a:bodyPr/>
                    <a:lstStyle/>
                    <a:p>
                      <a:r>
                        <a:rPr lang="fr-FR" dirty="0"/>
                        <a:t>Analyser et comprendre un document</a:t>
                      </a:r>
                    </a:p>
                  </a:txBody>
                  <a:tcPr/>
                </a:tc>
                <a:extLst>
                  <a:ext uri="{0D108BD9-81ED-4DB2-BD59-A6C34878D82A}">
                    <a16:rowId xmlns:a16="http://schemas.microsoft.com/office/drawing/2014/main" val="211092099"/>
                  </a:ext>
                </a:extLst>
              </a:tr>
              <a:tr h="390525">
                <a:tc>
                  <a:txBody>
                    <a:bodyPr/>
                    <a:lstStyle/>
                    <a:p>
                      <a:r>
                        <a:rPr lang="fr-FR" dirty="0"/>
                        <a:t>Pratiquer différents langages en histoire et en géographie</a:t>
                      </a:r>
                    </a:p>
                  </a:txBody>
                  <a:tcPr/>
                </a:tc>
                <a:extLst>
                  <a:ext uri="{0D108BD9-81ED-4DB2-BD59-A6C34878D82A}">
                    <a16:rowId xmlns:a16="http://schemas.microsoft.com/office/drawing/2014/main" val="2821158563"/>
                  </a:ext>
                </a:extLst>
              </a:tr>
              <a:tr h="352425">
                <a:tc>
                  <a:txBody>
                    <a:bodyPr/>
                    <a:lstStyle/>
                    <a:p>
                      <a:r>
                        <a:rPr lang="fr-FR" dirty="0"/>
                        <a:t>Raisonner, justifier une démarche et les choix effectués</a:t>
                      </a:r>
                    </a:p>
                  </a:txBody>
                  <a:tcPr/>
                </a:tc>
                <a:extLst>
                  <a:ext uri="{0D108BD9-81ED-4DB2-BD59-A6C34878D82A}">
                    <a16:rowId xmlns:a16="http://schemas.microsoft.com/office/drawing/2014/main" val="525994588"/>
                  </a:ext>
                </a:extLst>
              </a:tr>
              <a:tr h="352425">
                <a:tc>
                  <a:txBody>
                    <a:bodyPr/>
                    <a:lstStyle/>
                    <a:p>
                      <a:r>
                        <a:rPr lang="fr-FR" dirty="0"/>
                        <a:t>S’informer dans le monde du numérique</a:t>
                      </a:r>
                    </a:p>
                  </a:txBody>
                  <a:tcPr/>
                </a:tc>
                <a:extLst>
                  <a:ext uri="{0D108BD9-81ED-4DB2-BD59-A6C34878D82A}">
                    <a16:rowId xmlns:a16="http://schemas.microsoft.com/office/drawing/2014/main" val="2711155103"/>
                  </a:ext>
                </a:extLst>
              </a:tr>
              <a:tr h="352425">
                <a:tc>
                  <a:txBody>
                    <a:bodyPr/>
                    <a:lstStyle/>
                    <a:p>
                      <a:r>
                        <a:rPr lang="fr-FR" dirty="0"/>
                        <a:t>Coopérer et mutualiser</a:t>
                      </a:r>
                    </a:p>
                  </a:txBody>
                  <a:tcPr/>
                </a:tc>
                <a:extLst>
                  <a:ext uri="{0D108BD9-81ED-4DB2-BD59-A6C34878D82A}">
                    <a16:rowId xmlns:a16="http://schemas.microsoft.com/office/drawing/2014/main" val="4184446734"/>
                  </a:ext>
                </a:extLst>
              </a:tr>
            </a:tbl>
          </a:graphicData>
        </a:graphic>
      </p:graphicFrame>
    </p:spTree>
    <p:extLst>
      <p:ext uri="{BB962C8B-B14F-4D97-AF65-F5344CB8AC3E}">
        <p14:creationId xmlns:p14="http://schemas.microsoft.com/office/powerpoint/2010/main" val="1326549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6FD32484-DAE1-AE41-8B5E-7635CC31234D}"/>
              </a:ext>
            </a:extLst>
          </p:cNvPr>
          <p:cNvGraphicFramePr/>
          <p:nvPr>
            <p:extLst>
              <p:ext uri="{D42A27DB-BD31-4B8C-83A1-F6EECF244321}">
                <p14:modId xmlns:p14="http://schemas.microsoft.com/office/powerpoint/2010/main" val="3029110035"/>
              </p:ext>
            </p:extLst>
          </p:nvPr>
        </p:nvGraphicFramePr>
        <p:xfrm>
          <a:off x="-172581" y="719666"/>
          <a:ext cx="8828066" cy="5894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èche : bas 8">
            <a:extLst>
              <a:ext uri="{FF2B5EF4-FFF2-40B4-BE49-F238E27FC236}">
                <a16:creationId xmlns:a16="http://schemas.microsoft.com/office/drawing/2014/main" id="{023B00BE-21D2-6330-A0EA-277C865DE31A}"/>
              </a:ext>
            </a:extLst>
          </p:cNvPr>
          <p:cNvSpPr/>
          <p:nvPr/>
        </p:nvSpPr>
        <p:spPr>
          <a:xfrm>
            <a:off x="7866345" y="844926"/>
            <a:ext cx="1402915" cy="2709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bas 9">
            <a:extLst>
              <a:ext uri="{FF2B5EF4-FFF2-40B4-BE49-F238E27FC236}">
                <a16:creationId xmlns:a16="http://schemas.microsoft.com/office/drawing/2014/main" id="{DFC0B4EF-FD26-DECD-B6AB-38FDCBF49CF2}"/>
              </a:ext>
            </a:extLst>
          </p:cNvPr>
          <p:cNvSpPr/>
          <p:nvPr/>
        </p:nvSpPr>
        <p:spPr>
          <a:xfrm>
            <a:off x="7866345" y="3679520"/>
            <a:ext cx="1402915" cy="2884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9FFEF9B9-4089-DDD6-0BEC-777C5BAFCF6F}"/>
              </a:ext>
            </a:extLst>
          </p:cNvPr>
          <p:cNvSpPr txBox="1"/>
          <p:nvPr/>
        </p:nvSpPr>
        <p:spPr>
          <a:xfrm rot="5400000">
            <a:off x="7716032" y="1878904"/>
            <a:ext cx="1703540" cy="369332"/>
          </a:xfrm>
          <a:prstGeom prst="rect">
            <a:avLst/>
          </a:prstGeom>
          <a:noFill/>
        </p:spPr>
        <p:txBody>
          <a:bodyPr wrap="square" rtlCol="0">
            <a:spAutoFit/>
          </a:bodyPr>
          <a:lstStyle/>
          <a:p>
            <a:r>
              <a:rPr lang="fr-FR" dirty="0"/>
              <a:t>Progressivité</a:t>
            </a:r>
          </a:p>
        </p:txBody>
      </p:sp>
      <p:sp>
        <p:nvSpPr>
          <p:cNvPr id="12" name="ZoneTexte 11">
            <a:extLst>
              <a:ext uri="{FF2B5EF4-FFF2-40B4-BE49-F238E27FC236}">
                <a16:creationId xmlns:a16="http://schemas.microsoft.com/office/drawing/2014/main" id="{4B371D08-3FE3-04C9-8B71-E4DF28547871}"/>
              </a:ext>
            </a:extLst>
          </p:cNvPr>
          <p:cNvSpPr txBox="1"/>
          <p:nvPr/>
        </p:nvSpPr>
        <p:spPr>
          <a:xfrm rot="5400000">
            <a:off x="7742696" y="4788166"/>
            <a:ext cx="1703540" cy="369332"/>
          </a:xfrm>
          <a:prstGeom prst="rect">
            <a:avLst/>
          </a:prstGeom>
          <a:noFill/>
        </p:spPr>
        <p:txBody>
          <a:bodyPr wrap="square" rtlCol="0">
            <a:spAutoFit/>
          </a:bodyPr>
          <a:lstStyle/>
          <a:p>
            <a:r>
              <a:rPr lang="fr-FR" dirty="0"/>
              <a:t>Progressivité</a:t>
            </a:r>
          </a:p>
        </p:txBody>
      </p:sp>
    </p:spTree>
    <p:extLst>
      <p:ext uri="{BB962C8B-B14F-4D97-AF65-F5344CB8AC3E}">
        <p14:creationId xmlns:p14="http://schemas.microsoft.com/office/powerpoint/2010/main" val="54292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9" grpId="0" animBg="1"/>
      <p:bldP spid="10" grpId="0" animBg="1"/>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F60993F-F027-4744-8629-A3194963763C}"/>
              </a:ext>
            </a:extLst>
          </p:cNvPr>
          <p:cNvSpPr txBox="1"/>
          <p:nvPr/>
        </p:nvSpPr>
        <p:spPr>
          <a:xfrm>
            <a:off x="1257300" y="1577340"/>
            <a:ext cx="10092690" cy="3539430"/>
          </a:xfrm>
          <a:prstGeom prst="rect">
            <a:avLst/>
          </a:prstGeom>
          <a:noFill/>
        </p:spPr>
        <p:txBody>
          <a:bodyPr wrap="square" rtlCol="0">
            <a:spAutoFit/>
          </a:bodyPr>
          <a:lstStyle/>
          <a:p>
            <a:r>
              <a:rPr lang="fr-FR" sz="3200" b="1" dirty="0"/>
              <a:t>Les éléments de ressources</a:t>
            </a:r>
          </a:p>
          <a:p>
            <a:endParaRPr lang="fr-FR" sz="3200" dirty="0"/>
          </a:p>
          <a:p>
            <a:pPr marL="457200" indent="-457200">
              <a:buFontTx/>
              <a:buChar char="-"/>
            </a:pPr>
            <a:r>
              <a:rPr lang="fr-FR" sz="3200" dirty="0"/>
              <a:t>7 compétences en Histoire Géographie EMC</a:t>
            </a:r>
          </a:p>
          <a:p>
            <a:endParaRPr lang="fr-FR" sz="3200" dirty="0"/>
          </a:p>
          <a:p>
            <a:pPr marL="457200" indent="-457200">
              <a:buFontTx/>
              <a:buChar char="-"/>
            </a:pPr>
            <a:r>
              <a:rPr lang="fr-FR" sz="3200" dirty="0"/>
              <a:t>La déclinaison des 7 compétences au travers de fiches synthétiques (Fiche Eduscol Repères Annuels)</a:t>
            </a:r>
          </a:p>
          <a:p>
            <a:endParaRPr lang="fr-FR" sz="3200" dirty="0"/>
          </a:p>
        </p:txBody>
      </p:sp>
    </p:spTree>
    <p:extLst>
      <p:ext uri="{BB962C8B-B14F-4D97-AF65-F5344CB8AC3E}">
        <p14:creationId xmlns:p14="http://schemas.microsoft.com/office/powerpoint/2010/main" val="2150766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2787027-1A3E-4B51-836B-C9FE66D93193}"/>
              </a:ext>
            </a:extLst>
          </p:cNvPr>
          <p:cNvSpPr txBox="1"/>
          <p:nvPr/>
        </p:nvSpPr>
        <p:spPr>
          <a:xfrm>
            <a:off x="399419" y="1049919"/>
            <a:ext cx="11309896" cy="584775"/>
          </a:xfrm>
          <a:prstGeom prst="rect">
            <a:avLst/>
          </a:prstGeom>
          <a:noFill/>
        </p:spPr>
        <p:txBody>
          <a:bodyPr wrap="square" rtlCol="0">
            <a:spAutoFit/>
          </a:bodyPr>
          <a:lstStyle/>
          <a:p>
            <a:r>
              <a:rPr lang="fr-FR" sz="3200" b="1" dirty="0"/>
              <a:t>Contenu des fiches Eduscol Repères Annuels</a:t>
            </a:r>
          </a:p>
        </p:txBody>
      </p:sp>
      <p:pic>
        <p:nvPicPr>
          <p:cNvPr id="4" name="Image 3">
            <a:extLst>
              <a:ext uri="{FF2B5EF4-FFF2-40B4-BE49-F238E27FC236}">
                <a16:creationId xmlns:a16="http://schemas.microsoft.com/office/drawing/2014/main" id="{D6713FD7-3B52-4B7B-A188-E0EE279F1DC1}"/>
              </a:ext>
            </a:extLst>
          </p:cNvPr>
          <p:cNvPicPr>
            <a:picLocks noChangeAspect="1"/>
          </p:cNvPicPr>
          <p:nvPr/>
        </p:nvPicPr>
        <p:blipFill>
          <a:blip r:embed="rId3"/>
          <a:stretch>
            <a:fillRect/>
          </a:stretch>
        </p:blipFill>
        <p:spPr>
          <a:xfrm>
            <a:off x="511718" y="2184629"/>
            <a:ext cx="3784793" cy="584775"/>
          </a:xfrm>
          <a:prstGeom prst="rect">
            <a:avLst/>
          </a:prstGeom>
          <a:ln>
            <a:noFill/>
          </a:ln>
        </p:spPr>
      </p:pic>
      <p:pic>
        <p:nvPicPr>
          <p:cNvPr id="5" name="Image 4">
            <a:extLst>
              <a:ext uri="{FF2B5EF4-FFF2-40B4-BE49-F238E27FC236}">
                <a16:creationId xmlns:a16="http://schemas.microsoft.com/office/drawing/2014/main" id="{99D76D17-EA16-4B0E-95F2-CAF3EC1A314B}"/>
              </a:ext>
            </a:extLst>
          </p:cNvPr>
          <p:cNvPicPr>
            <a:picLocks noChangeAspect="1"/>
          </p:cNvPicPr>
          <p:nvPr/>
        </p:nvPicPr>
        <p:blipFill>
          <a:blip r:embed="rId4"/>
          <a:stretch>
            <a:fillRect/>
          </a:stretch>
        </p:blipFill>
        <p:spPr>
          <a:xfrm>
            <a:off x="511718" y="3026952"/>
            <a:ext cx="5267290" cy="547252"/>
          </a:xfrm>
          <a:prstGeom prst="rect">
            <a:avLst/>
          </a:prstGeom>
          <a:ln>
            <a:noFill/>
          </a:ln>
        </p:spPr>
      </p:pic>
      <p:pic>
        <p:nvPicPr>
          <p:cNvPr id="6" name="Image 5">
            <a:extLst>
              <a:ext uri="{FF2B5EF4-FFF2-40B4-BE49-F238E27FC236}">
                <a16:creationId xmlns:a16="http://schemas.microsoft.com/office/drawing/2014/main" id="{6C2BD95D-0D03-4A60-93A5-0B5EBF312C45}"/>
              </a:ext>
            </a:extLst>
          </p:cNvPr>
          <p:cNvPicPr>
            <a:picLocks noChangeAspect="1"/>
          </p:cNvPicPr>
          <p:nvPr/>
        </p:nvPicPr>
        <p:blipFill>
          <a:blip r:embed="rId5"/>
          <a:stretch>
            <a:fillRect/>
          </a:stretch>
        </p:blipFill>
        <p:spPr>
          <a:xfrm>
            <a:off x="399419" y="3889224"/>
            <a:ext cx="10594188" cy="1105899"/>
          </a:xfrm>
          <a:prstGeom prst="rect">
            <a:avLst/>
          </a:prstGeom>
        </p:spPr>
      </p:pic>
      <p:pic>
        <p:nvPicPr>
          <p:cNvPr id="7" name="Image 6">
            <a:extLst>
              <a:ext uri="{FF2B5EF4-FFF2-40B4-BE49-F238E27FC236}">
                <a16:creationId xmlns:a16="http://schemas.microsoft.com/office/drawing/2014/main" id="{03117176-C295-4904-B872-08ED52CBDCA0}"/>
              </a:ext>
            </a:extLst>
          </p:cNvPr>
          <p:cNvPicPr>
            <a:picLocks noChangeAspect="1"/>
          </p:cNvPicPr>
          <p:nvPr/>
        </p:nvPicPr>
        <p:blipFill>
          <a:blip r:embed="rId6"/>
          <a:stretch>
            <a:fillRect/>
          </a:stretch>
        </p:blipFill>
        <p:spPr>
          <a:xfrm>
            <a:off x="511718" y="5207922"/>
            <a:ext cx="11197596" cy="997806"/>
          </a:xfrm>
          <a:prstGeom prst="rect">
            <a:avLst/>
          </a:prstGeom>
        </p:spPr>
      </p:pic>
    </p:spTree>
    <p:extLst>
      <p:ext uri="{BB962C8B-B14F-4D97-AF65-F5344CB8AC3E}">
        <p14:creationId xmlns:p14="http://schemas.microsoft.com/office/powerpoint/2010/main" val="663898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1305B-BF97-A68A-5DD3-30A339953070}"/>
              </a:ext>
            </a:extLst>
          </p:cNvPr>
          <p:cNvSpPr>
            <a:spLocks noGrp="1"/>
          </p:cNvSpPr>
          <p:nvPr>
            <p:ph type="title"/>
          </p:nvPr>
        </p:nvSpPr>
        <p:spPr/>
        <p:txBody>
          <a:bodyPr/>
          <a:lstStyle/>
          <a:p>
            <a:pPr algn="ctr"/>
            <a:r>
              <a:rPr lang="fr-FR" sz="5400" dirty="0"/>
              <a:t>Plan</a:t>
            </a:r>
            <a:r>
              <a:rPr lang="fr-FR" dirty="0"/>
              <a:t> </a:t>
            </a:r>
          </a:p>
        </p:txBody>
      </p:sp>
      <p:sp>
        <p:nvSpPr>
          <p:cNvPr id="5" name="ZoneTexte 4">
            <a:extLst>
              <a:ext uri="{FF2B5EF4-FFF2-40B4-BE49-F238E27FC236}">
                <a16:creationId xmlns:a16="http://schemas.microsoft.com/office/drawing/2014/main" id="{03AC2AC6-FFB1-02BE-347A-CB42ACFF65D9}"/>
              </a:ext>
            </a:extLst>
          </p:cNvPr>
          <p:cNvSpPr txBox="1"/>
          <p:nvPr/>
        </p:nvSpPr>
        <p:spPr>
          <a:xfrm>
            <a:off x="575894" y="2109216"/>
            <a:ext cx="11238154" cy="2031325"/>
          </a:xfrm>
          <a:prstGeom prst="rect">
            <a:avLst/>
          </a:prstGeom>
          <a:noFill/>
        </p:spPr>
        <p:txBody>
          <a:bodyPr wrap="square" rtlCol="0">
            <a:spAutoFit/>
          </a:bodyPr>
          <a:lstStyle/>
          <a:p>
            <a:r>
              <a:rPr lang="fr-FR" dirty="0"/>
              <a:t>I Eléments de définition</a:t>
            </a:r>
          </a:p>
          <a:p>
            <a:endParaRPr lang="fr-FR" dirty="0"/>
          </a:p>
          <a:p>
            <a:r>
              <a:rPr lang="fr-FR" dirty="0"/>
              <a:t>II La progressivité de la compétence sur le cycle 4</a:t>
            </a:r>
          </a:p>
          <a:p>
            <a:endParaRPr lang="fr-FR" dirty="0"/>
          </a:p>
          <a:p>
            <a:r>
              <a:rPr lang="fr-FR" dirty="0"/>
              <a:t>III Concevoir une séquence à partir des compétences et de leur progressivité</a:t>
            </a:r>
          </a:p>
          <a:p>
            <a:endParaRPr lang="fr-FR" dirty="0"/>
          </a:p>
          <a:p>
            <a:r>
              <a:rPr lang="fr-FR" dirty="0"/>
              <a:t>IV Quelle place pour l’auto évaluation des élèves dans le processus d’acquisition des compétences ? </a:t>
            </a:r>
          </a:p>
        </p:txBody>
      </p:sp>
    </p:spTree>
    <p:extLst>
      <p:ext uri="{BB962C8B-B14F-4D97-AF65-F5344CB8AC3E}">
        <p14:creationId xmlns:p14="http://schemas.microsoft.com/office/powerpoint/2010/main" val="2612075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0CEC8B31-FDEA-4848-BC35-C66A69CC2581}"/>
              </a:ext>
            </a:extLst>
          </p:cNvPr>
          <p:cNvGraphicFramePr/>
          <p:nvPr>
            <p:extLst>
              <p:ext uri="{D42A27DB-BD31-4B8C-83A1-F6EECF244321}">
                <p14:modId xmlns:p14="http://schemas.microsoft.com/office/powerpoint/2010/main" val="750970367"/>
              </p:ext>
            </p:extLst>
          </p:nvPr>
        </p:nvGraphicFramePr>
        <p:xfrm>
          <a:off x="435429" y="544178"/>
          <a:ext cx="11321141" cy="6215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9EE93E2F-A384-A0EA-975A-9A4FE76D36E3}"/>
              </a:ext>
            </a:extLst>
          </p:cNvPr>
          <p:cNvSpPr txBox="1"/>
          <p:nvPr/>
        </p:nvSpPr>
        <p:spPr>
          <a:xfrm>
            <a:off x="4267199" y="2128609"/>
            <a:ext cx="3657599" cy="3046988"/>
          </a:xfrm>
          <a:prstGeom prst="rect">
            <a:avLst/>
          </a:prstGeom>
          <a:solidFill>
            <a:srgbClr val="00B0F0"/>
          </a:solidFill>
        </p:spPr>
        <p:txBody>
          <a:bodyPr wrap="square" rtlCol="0">
            <a:spAutoFit/>
          </a:bodyPr>
          <a:lstStyle/>
          <a:p>
            <a:pPr algn="ctr"/>
            <a:r>
              <a:rPr lang="fr-FR" sz="3200" b="1" dirty="0">
                <a:latin typeface="Arial" panose="020B0604020202020204" pitchFamily="34" charset="0"/>
                <a:cs typeface="Arial" panose="020B0604020202020204" pitchFamily="34" charset="0"/>
              </a:rPr>
              <a:t>S’approprier les compétences du socle travaillée à partir des fiches Eduscol Repères Annuels</a:t>
            </a:r>
            <a:endParaRPr lang="fr-NC"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671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D025A2D4-992B-4D51-8C9B-DD7F58068DBA}"/>
                                            </p:graphicEl>
                                          </p:spTgt>
                                        </p:tgtEl>
                                        <p:attrNameLst>
                                          <p:attrName>style.visibility</p:attrName>
                                        </p:attrNameLst>
                                      </p:cBhvr>
                                      <p:to>
                                        <p:strVal val="visible"/>
                                      </p:to>
                                    </p:set>
                                    <p:animEffect transition="in" filter="wipe(left)">
                                      <p:cBhvr>
                                        <p:cTn id="7" dur="1000"/>
                                        <p:tgtEl>
                                          <p:spTgt spid="3">
                                            <p:graphicEl>
                                              <a:dgm id="{D025A2D4-992B-4D51-8C9B-DD7F58068DB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FD91B3D1-CA46-4F43-93E6-9FA697D73D46}"/>
                                            </p:graphicEl>
                                          </p:spTgt>
                                        </p:tgtEl>
                                        <p:attrNameLst>
                                          <p:attrName>style.visibility</p:attrName>
                                        </p:attrNameLst>
                                      </p:cBhvr>
                                      <p:to>
                                        <p:strVal val="visible"/>
                                      </p:to>
                                    </p:set>
                                    <p:animEffect transition="in" filter="wipe(left)">
                                      <p:cBhvr>
                                        <p:cTn id="12" dur="1000"/>
                                        <p:tgtEl>
                                          <p:spTgt spid="3">
                                            <p:graphicEl>
                                              <a:dgm id="{FD91B3D1-CA46-4F43-93E6-9FA697D73D46}"/>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graphicEl>
                                              <a:dgm id="{A84BC085-9190-4F9C-A5B2-7137B34F54DF}"/>
                                            </p:graphicEl>
                                          </p:spTgt>
                                        </p:tgtEl>
                                        <p:attrNameLst>
                                          <p:attrName>style.visibility</p:attrName>
                                        </p:attrNameLst>
                                      </p:cBhvr>
                                      <p:to>
                                        <p:strVal val="visible"/>
                                      </p:to>
                                    </p:set>
                                    <p:animEffect transition="in" filter="wipe(left)">
                                      <p:cBhvr>
                                        <p:cTn id="15" dur="1000"/>
                                        <p:tgtEl>
                                          <p:spTgt spid="3">
                                            <p:graphicEl>
                                              <a:dgm id="{A84BC085-9190-4F9C-A5B2-7137B34F54D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graphicEl>
                                              <a:dgm id="{EA58F78E-8D2A-4F0A-AA34-BDA721D96E87}"/>
                                            </p:graphicEl>
                                          </p:spTgt>
                                        </p:tgtEl>
                                        <p:attrNameLst>
                                          <p:attrName>style.visibility</p:attrName>
                                        </p:attrNameLst>
                                      </p:cBhvr>
                                      <p:to>
                                        <p:strVal val="visible"/>
                                      </p:to>
                                    </p:set>
                                    <p:animEffect transition="in" filter="wipe(left)">
                                      <p:cBhvr>
                                        <p:cTn id="20" dur="1000"/>
                                        <p:tgtEl>
                                          <p:spTgt spid="3">
                                            <p:graphicEl>
                                              <a:dgm id="{EA58F78E-8D2A-4F0A-AA34-BDA721D96E87}"/>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graphicEl>
                                              <a:dgm id="{A0C6155B-139D-4926-9E52-1FDA9E58A2BE}"/>
                                            </p:graphicEl>
                                          </p:spTgt>
                                        </p:tgtEl>
                                        <p:attrNameLst>
                                          <p:attrName>style.visibility</p:attrName>
                                        </p:attrNameLst>
                                      </p:cBhvr>
                                      <p:to>
                                        <p:strVal val="visible"/>
                                      </p:to>
                                    </p:set>
                                    <p:animEffect transition="in" filter="wipe(left)">
                                      <p:cBhvr>
                                        <p:cTn id="23" dur="1000"/>
                                        <p:tgtEl>
                                          <p:spTgt spid="3">
                                            <p:graphicEl>
                                              <a:dgm id="{A0C6155B-139D-4926-9E52-1FDA9E58A2B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graphicEl>
                                              <a:dgm id="{930FD0E2-7E80-44A6-8BC4-D8F1A0EE9C00}"/>
                                            </p:graphicEl>
                                          </p:spTgt>
                                        </p:tgtEl>
                                        <p:attrNameLst>
                                          <p:attrName>style.visibility</p:attrName>
                                        </p:attrNameLst>
                                      </p:cBhvr>
                                      <p:to>
                                        <p:strVal val="visible"/>
                                      </p:to>
                                    </p:set>
                                    <p:animEffect transition="in" filter="wipe(left)">
                                      <p:cBhvr>
                                        <p:cTn id="28" dur="1000"/>
                                        <p:tgtEl>
                                          <p:spTgt spid="3">
                                            <p:graphicEl>
                                              <a:dgm id="{930FD0E2-7E80-44A6-8BC4-D8F1A0EE9C00}"/>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graphicEl>
                                              <a:dgm id="{7D33C762-EFBF-4F20-9002-58E226890671}"/>
                                            </p:graphicEl>
                                          </p:spTgt>
                                        </p:tgtEl>
                                        <p:attrNameLst>
                                          <p:attrName>style.visibility</p:attrName>
                                        </p:attrNameLst>
                                      </p:cBhvr>
                                      <p:to>
                                        <p:strVal val="visible"/>
                                      </p:to>
                                    </p:set>
                                    <p:animEffect transition="in" filter="wipe(left)">
                                      <p:cBhvr>
                                        <p:cTn id="31" dur="1000"/>
                                        <p:tgtEl>
                                          <p:spTgt spid="3">
                                            <p:graphicEl>
                                              <a:dgm id="{7D33C762-EFBF-4F20-9002-58E22689067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graphicEl>
                                              <a:dgm id="{D77E4318-1A6E-4468-A7C9-8DF52B0F9ECF}"/>
                                            </p:graphicEl>
                                          </p:spTgt>
                                        </p:tgtEl>
                                        <p:attrNameLst>
                                          <p:attrName>style.visibility</p:attrName>
                                        </p:attrNameLst>
                                      </p:cBhvr>
                                      <p:to>
                                        <p:strVal val="visible"/>
                                      </p:to>
                                    </p:set>
                                    <p:animEffect transition="in" filter="wipe(left)">
                                      <p:cBhvr>
                                        <p:cTn id="36" dur="1000"/>
                                        <p:tgtEl>
                                          <p:spTgt spid="3">
                                            <p:graphicEl>
                                              <a:dgm id="{D77E4318-1A6E-4468-A7C9-8DF52B0F9EC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graphicEl>
                                              <a:dgm id="{1397169A-9CDD-4D28-9AEB-BDD84E7F7D96}"/>
                                            </p:graphicEl>
                                          </p:spTgt>
                                        </p:tgtEl>
                                        <p:attrNameLst>
                                          <p:attrName>style.visibility</p:attrName>
                                        </p:attrNameLst>
                                      </p:cBhvr>
                                      <p:to>
                                        <p:strVal val="visible"/>
                                      </p:to>
                                    </p:set>
                                    <p:animEffect transition="in" filter="wipe(left)">
                                      <p:cBhvr>
                                        <p:cTn id="39" dur="1000"/>
                                        <p:tgtEl>
                                          <p:spTgt spid="3">
                                            <p:graphicEl>
                                              <a:dgm id="{1397169A-9CDD-4D28-9AEB-BDD84E7F7D9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graphicEl>
                                              <a:dgm id="{CAB7AC7F-70AF-4AC5-B556-C7FC54ED243F}"/>
                                            </p:graphicEl>
                                          </p:spTgt>
                                        </p:tgtEl>
                                        <p:attrNameLst>
                                          <p:attrName>style.visibility</p:attrName>
                                        </p:attrNameLst>
                                      </p:cBhvr>
                                      <p:to>
                                        <p:strVal val="visible"/>
                                      </p:to>
                                    </p:set>
                                    <p:animEffect transition="in" filter="wipe(left)">
                                      <p:cBhvr>
                                        <p:cTn id="44" dur="1000"/>
                                        <p:tgtEl>
                                          <p:spTgt spid="3">
                                            <p:graphicEl>
                                              <a:dgm id="{CAB7AC7F-70AF-4AC5-B556-C7FC54ED243F}"/>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
                                            <p:graphicEl>
                                              <a:dgm id="{5B4D51A5-F018-4F6A-AA0A-F9E500A194FD}"/>
                                            </p:graphicEl>
                                          </p:spTgt>
                                        </p:tgtEl>
                                        <p:attrNameLst>
                                          <p:attrName>style.visibility</p:attrName>
                                        </p:attrNameLst>
                                      </p:cBhvr>
                                      <p:to>
                                        <p:strVal val="visible"/>
                                      </p:to>
                                    </p:set>
                                    <p:animEffect transition="in" filter="wipe(left)">
                                      <p:cBhvr>
                                        <p:cTn id="47" dur="1000"/>
                                        <p:tgtEl>
                                          <p:spTgt spid="3">
                                            <p:graphicEl>
                                              <a:dgm id="{5B4D51A5-F018-4F6A-AA0A-F9E500A194FD}"/>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
                                            <p:graphicEl>
                                              <a:dgm id="{BDE4C099-494C-4A48-8BDB-FD74FB48B063}"/>
                                            </p:graphicEl>
                                          </p:spTgt>
                                        </p:tgtEl>
                                        <p:attrNameLst>
                                          <p:attrName>style.visibility</p:attrName>
                                        </p:attrNameLst>
                                      </p:cBhvr>
                                      <p:to>
                                        <p:strVal val="visible"/>
                                      </p:to>
                                    </p:set>
                                    <p:animEffect transition="in" filter="wipe(left)">
                                      <p:cBhvr>
                                        <p:cTn id="50" dur="1000"/>
                                        <p:tgtEl>
                                          <p:spTgt spid="3">
                                            <p:graphicEl>
                                              <a:dgm id="{BDE4C099-494C-4A48-8BDB-FD74FB48B06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D4390D5-83E3-47C0-8906-753C75293BE5}"/>
              </a:ext>
            </a:extLst>
          </p:cNvPr>
          <p:cNvPicPr>
            <a:picLocks noChangeAspect="1"/>
          </p:cNvPicPr>
          <p:nvPr/>
        </p:nvPicPr>
        <p:blipFill>
          <a:blip r:embed="rId3"/>
          <a:stretch>
            <a:fillRect/>
          </a:stretch>
        </p:blipFill>
        <p:spPr>
          <a:xfrm>
            <a:off x="4326238" y="1702000"/>
            <a:ext cx="7500002" cy="1068250"/>
          </a:xfrm>
          <a:prstGeom prst="rect">
            <a:avLst/>
          </a:prstGeom>
        </p:spPr>
      </p:pic>
      <p:graphicFrame>
        <p:nvGraphicFramePr>
          <p:cNvPr id="4" name="Diagramme 3">
            <a:extLst>
              <a:ext uri="{FF2B5EF4-FFF2-40B4-BE49-F238E27FC236}">
                <a16:creationId xmlns:a16="http://schemas.microsoft.com/office/drawing/2014/main" id="{3CEA0F3B-F48F-453A-BF85-F1224D4D154D}"/>
              </a:ext>
            </a:extLst>
          </p:cNvPr>
          <p:cNvGraphicFramePr/>
          <p:nvPr/>
        </p:nvGraphicFramePr>
        <p:xfrm>
          <a:off x="219826" y="2236125"/>
          <a:ext cx="6762866" cy="43974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ZoneTexte 4">
            <a:extLst>
              <a:ext uri="{FF2B5EF4-FFF2-40B4-BE49-F238E27FC236}">
                <a16:creationId xmlns:a16="http://schemas.microsoft.com/office/drawing/2014/main" id="{6089BCBE-4A88-4D4C-BD88-0DFF54BE9B59}"/>
              </a:ext>
            </a:extLst>
          </p:cNvPr>
          <p:cNvSpPr txBox="1"/>
          <p:nvPr/>
        </p:nvSpPr>
        <p:spPr>
          <a:xfrm>
            <a:off x="4049221" y="1117225"/>
            <a:ext cx="8142779" cy="584775"/>
          </a:xfrm>
          <a:prstGeom prst="rect">
            <a:avLst/>
          </a:prstGeom>
          <a:noFill/>
        </p:spPr>
        <p:txBody>
          <a:bodyPr wrap="square" rtlCol="0">
            <a:spAutoFit/>
          </a:bodyPr>
          <a:lstStyle/>
          <a:p>
            <a:r>
              <a:rPr lang="fr-FR" sz="3200" b="1" dirty="0"/>
              <a:t>1 Identification de la compétence</a:t>
            </a:r>
          </a:p>
        </p:txBody>
      </p:sp>
    </p:spTree>
    <p:extLst>
      <p:ext uri="{BB962C8B-B14F-4D97-AF65-F5344CB8AC3E}">
        <p14:creationId xmlns:p14="http://schemas.microsoft.com/office/powerpoint/2010/main" val="227304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4AEDD49-AE9E-46EE-8621-4A14EF5E85C3}"/>
                                            </p:graphicEl>
                                          </p:spTgt>
                                        </p:tgtEl>
                                        <p:attrNameLst>
                                          <p:attrName>style.visibility</p:attrName>
                                        </p:attrNameLst>
                                      </p:cBhvr>
                                      <p:to>
                                        <p:strVal val="visible"/>
                                      </p:to>
                                    </p:set>
                                    <p:animEffect transition="in" filter="fade">
                                      <p:cBhvr>
                                        <p:cTn id="12" dur="500"/>
                                        <p:tgtEl>
                                          <p:spTgt spid="4">
                                            <p:graphicEl>
                                              <a:dgm id="{C4AEDD49-AE9E-46EE-8621-4A14EF5E85C3}"/>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dgm id="{5E83348F-41BE-4230-994C-88703B69BCE2}"/>
                                            </p:graphicEl>
                                          </p:spTgt>
                                        </p:tgtEl>
                                        <p:attrNameLst>
                                          <p:attrName>style.visibility</p:attrName>
                                        </p:attrNameLst>
                                      </p:cBhvr>
                                      <p:to>
                                        <p:strVal val="visible"/>
                                      </p:to>
                                    </p:set>
                                    <p:animEffect transition="in" filter="wipe(left)">
                                      <p:cBhvr>
                                        <p:cTn id="15" dur="500"/>
                                        <p:tgtEl>
                                          <p:spTgt spid="4">
                                            <p:graphicEl>
                                              <a:dgm id="{5E83348F-41BE-4230-994C-88703B69BCE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dgm id="{BBB96606-1A4A-450D-AC14-DE19523C3765}"/>
                                            </p:graphicEl>
                                          </p:spTgt>
                                        </p:tgtEl>
                                        <p:attrNameLst>
                                          <p:attrName>style.visibility</p:attrName>
                                        </p:attrNameLst>
                                      </p:cBhvr>
                                      <p:to>
                                        <p:strVal val="visible"/>
                                      </p:to>
                                    </p:set>
                                    <p:animEffect transition="in" filter="wipe(left)">
                                      <p:cBhvr>
                                        <p:cTn id="20" dur="500"/>
                                        <p:tgtEl>
                                          <p:spTgt spid="4">
                                            <p:graphicEl>
                                              <a:dgm id="{BBB96606-1A4A-450D-AC14-DE19523C3765}"/>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graphicEl>
                                              <a:dgm id="{4FD904F6-E877-46F1-8686-29581BABA25F}"/>
                                            </p:graphicEl>
                                          </p:spTgt>
                                        </p:tgtEl>
                                        <p:attrNameLst>
                                          <p:attrName>style.visibility</p:attrName>
                                        </p:attrNameLst>
                                      </p:cBhvr>
                                      <p:to>
                                        <p:strVal val="visible"/>
                                      </p:to>
                                    </p:set>
                                    <p:animEffect transition="in" filter="wipe(left)">
                                      <p:cBhvr>
                                        <p:cTn id="25" dur="500"/>
                                        <p:tgtEl>
                                          <p:spTgt spid="4">
                                            <p:graphicEl>
                                              <a:dgm id="{4FD904F6-E877-46F1-8686-29581BABA25F}"/>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graphicEl>
                                              <a:dgm id="{553DEFD4-063D-493B-AFDA-4BC899EC5710}"/>
                                            </p:graphicEl>
                                          </p:spTgt>
                                        </p:tgtEl>
                                        <p:attrNameLst>
                                          <p:attrName>style.visibility</p:attrName>
                                        </p:attrNameLst>
                                      </p:cBhvr>
                                      <p:to>
                                        <p:strVal val="visible"/>
                                      </p:to>
                                    </p:set>
                                    <p:animEffect transition="in" filter="wipe(left)">
                                      <p:cBhvr>
                                        <p:cTn id="28" dur="500"/>
                                        <p:tgtEl>
                                          <p:spTgt spid="4">
                                            <p:graphicEl>
                                              <a:dgm id="{553DEFD4-063D-493B-AFDA-4BC899EC571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graphicEl>
                                              <a:dgm id="{44382671-CB4C-4E1C-99C8-6C31EF192799}"/>
                                            </p:graphicEl>
                                          </p:spTgt>
                                        </p:tgtEl>
                                        <p:attrNameLst>
                                          <p:attrName>style.visibility</p:attrName>
                                        </p:attrNameLst>
                                      </p:cBhvr>
                                      <p:to>
                                        <p:strVal val="visible"/>
                                      </p:to>
                                    </p:set>
                                    <p:animEffect transition="in" filter="wipe(left)">
                                      <p:cBhvr>
                                        <p:cTn id="33" dur="500"/>
                                        <p:tgtEl>
                                          <p:spTgt spid="4">
                                            <p:graphicEl>
                                              <a:dgm id="{44382671-CB4C-4E1C-99C8-6C31EF19279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graphicEl>
                                              <a:dgm id="{2D2E558A-7E6E-4D04-9F80-CFC552F0D5C7}"/>
                                            </p:graphicEl>
                                          </p:spTgt>
                                        </p:tgtEl>
                                        <p:attrNameLst>
                                          <p:attrName>style.visibility</p:attrName>
                                        </p:attrNameLst>
                                      </p:cBhvr>
                                      <p:to>
                                        <p:strVal val="visible"/>
                                      </p:to>
                                    </p:set>
                                    <p:animEffect transition="in" filter="wipe(left)">
                                      <p:cBhvr>
                                        <p:cTn id="38" dur="500"/>
                                        <p:tgtEl>
                                          <p:spTgt spid="4">
                                            <p:graphicEl>
                                              <a:dgm id="{2D2E558A-7E6E-4D04-9F80-CFC552F0D5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1195D4D-19FE-4349-B8DC-BD189CCD26B3}"/>
              </a:ext>
            </a:extLst>
          </p:cNvPr>
          <p:cNvSpPr txBox="1"/>
          <p:nvPr/>
        </p:nvSpPr>
        <p:spPr>
          <a:xfrm>
            <a:off x="5578764" y="874476"/>
            <a:ext cx="6142181" cy="584775"/>
          </a:xfrm>
          <a:prstGeom prst="rect">
            <a:avLst/>
          </a:prstGeom>
          <a:noFill/>
        </p:spPr>
        <p:txBody>
          <a:bodyPr wrap="square" rtlCol="0">
            <a:spAutoFit/>
          </a:bodyPr>
          <a:lstStyle/>
          <a:p>
            <a:r>
              <a:rPr lang="fr-FR" sz="3200" b="1" dirty="0"/>
              <a:t>2 Identification des enjeux</a:t>
            </a:r>
          </a:p>
        </p:txBody>
      </p:sp>
      <p:sp>
        <p:nvSpPr>
          <p:cNvPr id="4" name="ZoneTexte 3">
            <a:extLst>
              <a:ext uri="{FF2B5EF4-FFF2-40B4-BE49-F238E27FC236}">
                <a16:creationId xmlns:a16="http://schemas.microsoft.com/office/drawing/2014/main" id="{2734B57C-1881-4042-8F75-F7FD29A1532F}"/>
              </a:ext>
            </a:extLst>
          </p:cNvPr>
          <p:cNvSpPr txBox="1"/>
          <p:nvPr/>
        </p:nvSpPr>
        <p:spPr>
          <a:xfrm>
            <a:off x="211513" y="1625599"/>
            <a:ext cx="6142181" cy="584775"/>
          </a:xfrm>
          <a:prstGeom prst="rect">
            <a:avLst/>
          </a:prstGeom>
          <a:noFill/>
        </p:spPr>
        <p:txBody>
          <a:bodyPr wrap="square" rtlCol="0">
            <a:spAutoFit/>
          </a:bodyPr>
          <a:lstStyle/>
          <a:p>
            <a:endParaRPr lang="fr-FR" sz="3200" dirty="0"/>
          </a:p>
        </p:txBody>
      </p:sp>
      <p:pic>
        <p:nvPicPr>
          <p:cNvPr id="8" name="Image 7">
            <a:extLst>
              <a:ext uri="{FF2B5EF4-FFF2-40B4-BE49-F238E27FC236}">
                <a16:creationId xmlns:a16="http://schemas.microsoft.com/office/drawing/2014/main" id="{2372730D-775D-405B-A4BD-B3D3AA4B67C8}"/>
              </a:ext>
            </a:extLst>
          </p:cNvPr>
          <p:cNvPicPr>
            <a:picLocks noChangeAspect="1"/>
          </p:cNvPicPr>
          <p:nvPr/>
        </p:nvPicPr>
        <p:blipFill>
          <a:blip r:embed="rId3"/>
          <a:stretch>
            <a:fillRect/>
          </a:stretch>
        </p:blipFill>
        <p:spPr>
          <a:xfrm>
            <a:off x="1066581" y="1625599"/>
            <a:ext cx="9636048" cy="4357925"/>
          </a:xfrm>
          <a:prstGeom prst="rect">
            <a:avLst/>
          </a:prstGeom>
        </p:spPr>
      </p:pic>
    </p:spTree>
    <p:extLst>
      <p:ext uri="{BB962C8B-B14F-4D97-AF65-F5344CB8AC3E}">
        <p14:creationId xmlns:p14="http://schemas.microsoft.com/office/powerpoint/2010/main" val="1781414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734B57C-1881-4042-8F75-F7FD29A1532F}"/>
              </a:ext>
            </a:extLst>
          </p:cNvPr>
          <p:cNvSpPr txBox="1"/>
          <p:nvPr/>
        </p:nvSpPr>
        <p:spPr>
          <a:xfrm>
            <a:off x="211513" y="1625599"/>
            <a:ext cx="6142181" cy="584775"/>
          </a:xfrm>
          <a:prstGeom prst="rect">
            <a:avLst/>
          </a:prstGeom>
          <a:noFill/>
        </p:spPr>
        <p:txBody>
          <a:bodyPr wrap="square" rtlCol="0">
            <a:spAutoFit/>
          </a:bodyPr>
          <a:lstStyle/>
          <a:p>
            <a:endParaRPr lang="fr-FR" sz="3200" dirty="0"/>
          </a:p>
        </p:txBody>
      </p:sp>
      <p:sp>
        <p:nvSpPr>
          <p:cNvPr id="5" name="ZoneTexte 4">
            <a:extLst>
              <a:ext uri="{FF2B5EF4-FFF2-40B4-BE49-F238E27FC236}">
                <a16:creationId xmlns:a16="http://schemas.microsoft.com/office/drawing/2014/main" id="{52672106-D7DE-46A4-AC3D-2A068E6E6355}"/>
              </a:ext>
            </a:extLst>
          </p:cNvPr>
          <p:cNvSpPr txBox="1"/>
          <p:nvPr/>
        </p:nvSpPr>
        <p:spPr>
          <a:xfrm>
            <a:off x="387926" y="1343356"/>
            <a:ext cx="11592561" cy="1077218"/>
          </a:xfrm>
          <a:prstGeom prst="rect">
            <a:avLst/>
          </a:prstGeom>
          <a:noFill/>
        </p:spPr>
        <p:txBody>
          <a:bodyPr wrap="square" rtlCol="0">
            <a:spAutoFit/>
          </a:bodyPr>
          <a:lstStyle/>
          <a:p>
            <a:r>
              <a:rPr lang="fr-FR" sz="3200" b="1" dirty="0">
                <a:effectLst/>
                <a:ea typeface="Calibri" panose="020F0502020204030204" pitchFamily="34" charset="0"/>
                <a:cs typeface="Times New Roman" panose="02020603050405020304" pitchFamily="18" charset="0"/>
              </a:rPr>
              <a:t>A la fin du cycle 4 l’élève doit être capable d’exercer un esprit critique en  :  </a:t>
            </a:r>
            <a:endParaRPr lang="fr-FR" sz="3200" b="1" dirty="0"/>
          </a:p>
        </p:txBody>
      </p:sp>
      <p:sp>
        <p:nvSpPr>
          <p:cNvPr id="7" name="ZoneTexte 6">
            <a:extLst>
              <a:ext uri="{FF2B5EF4-FFF2-40B4-BE49-F238E27FC236}">
                <a16:creationId xmlns:a16="http://schemas.microsoft.com/office/drawing/2014/main" id="{7D92CC2F-BB9D-42CA-8465-B81F022269EC}"/>
              </a:ext>
            </a:extLst>
          </p:cNvPr>
          <p:cNvSpPr txBox="1"/>
          <p:nvPr/>
        </p:nvSpPr>
        <p:spPr>
          <a:xfrm>
            <a:off x="211512" y="2702817"/>
            <a:ext cx="11592561" cy="3323987"/>
          </a:xfrm>
          <a:prstGeom prst="rect">
            <a:avLst/>
          </a:prstGeom>
          <a:noFill/>
        </p:spPr>
        <p:txBody>
          <a:bodyPr wrap="square" rtlCol="0">
            <a:spAutoFit/>
          </a:bodyPr>
          <a:lstStyle/>
          <a:p>
            <a:pPr marL="742950" lvl="1" indent="-285750" algn="just">
              <a:spcAft>
                <a:spcPts val="0"/>
              </a:spcAft>
              <a:buFont typeface="Wingdings" panose="05000000000000000000" pitchFamily="2" charset="2"/>
              <a:buChar char=""/>
            </a:pPr>
            <a:r>
              <a:rPr lang="fr-FR" sz="3200" dirty="0">
                <a:effectLst/>
                <a:latin typeface="Arial" panose="020B0604020202020204" pitchFamily="34" charset="0"/>
                <a:ea typeface="Calibri" panose="020F0502020204030204" pitchFamily="34" charset="0"/>
                <a:cs typeface="Times New Roman" panose="02020603050405020304" pitchFamily="18" charset="0"/>
              </a:rPr>
              <a:t>émettant des hypothèses</a:t>
            </a:r>
          </a:p>
          <a:p>
            <a:pPr lvl="1" algn="just">
              <a:spcAft>
                <a:spcPts val="0"/>
              </a:spcAft>
            </a:pPr>
            <a:endParaRPr lang="fr-FR" sz="3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Wingdings" panose="05000000000000000000" pitchFamily="2" charset="2"/>
              <a:buChar char=""/>
            </a:pPr>
            <a:r>
              <a:rPr lang="fr-FR" sz="3200" dirty="0">
                <a:effectLst/>
                <a:latin typeface="Arial" panose="020B0604020202020204" pitchFamily="34" charset="0"/>
                <a:ea typeface="Calibri" panose="020F0502020204030204" pitchFamily="34" charset="0"/>
                <a:cs typeface="Times New Roman" panose="02020603050405020304" pitchFamily="18" charset="0"/>
              </a:rPr>
              <a:t>justifiant ses hypothèses</a:t>
            </a:r>
          </a:p>
          <a:p>
            <a:pPr lvl="1" algn="just">
              <a:spcAft>
                <a:spcPts val="0"/>
              </a:spcAft>
            </a:pPr>
            <a:endParaRPr lang="fr-FR" sz="3200" dirty="0">
              <a:effectLst/>
              <a:latin typeface="Arial" panose="020B0604020202020204" pitchFamily="34" charset="0"/>
              <a:ea typeface="Calibri" panose="020F0502020204030204" pitchFamily="34" charset="0"/>
              <a:cs typeface="Times New Roman" panose="02020603050405020304" pitchFamily="18" charset="0"/>
            </a:endParaRPr>
          </a:p>
          <a:p>
            <a:pPr marL="742950" lvl="1" indent="-285750" algn="just">
              <a:spcAft>
                <a:spcPts val="0"/>
              </a:spcAft>
              <a:buFont typeface="Wingdings" panose="05000000000000000000" pitchFamily="2" charset="2"/>
              <a:buChar char=""/>
            </a:pPr>
            <a:r>
              <a:rPr lang="fr-FR" sz="3200" dirty="0">
                <a:effectLst/>
                <a:latin typeface="Arial" panose="020B0604020202020204" pitchFamily="34" charset="0"/>
                <a:ea typeface="Calibri" panose="020F0502020204030204" pitchFamily="34" charset="0"/>
                <a:cs typeface="Times New Roman" panose="02020603050405020304" pitchFamily="18" charset="0"/>
              </a:rPr>
              <a:t>sélectionnant la réponse la plus cohérente à la question posée</a:t>
            </a:r>
          </a:p>
          <a:p>
            <a:endParaRPr lang="fr-FR" dirty="0"/>
          </a:p>
        </p:txBody>
      </p:sp>
    </p:spTree>
    <p:extLst>
      <p:ext uri="{BB962C8B-B14F-4D97-AF65-F5344CB8AC3E}">
        <p14:creationId xmlns:p14="http://schemas.microsoft.com/office/powerpoint/2010/main" val="1901179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BF1BF8A-C65A-4442-8E13-6814F3B7FBDD}"/>
              </a:ext>
            </a:extLst>
          </p:cNvPr>
          <p:cNvSpPr txBox="1"/>
          <p:nvPr/>
        </p:nvSpPr>
        <p:spPr>
          <a:xfrm>
            <a:off x="3615557" y="499243"/>
            <a:ext cx="7281949" cy="584775"/>
          </a:xfrm>
          <a:prstGeom prst="rect">
            <a:avLst/>
          </a:prstGeom>
          <a:noFill/>
        </p:spPr>
        <p:txBody>
          <a:bodyPr wrap="square" rtlCol="0">
            <a:spAutoFit/>
          </a:bodyPr>
          <a:lstStyle/>
          <a:p>
            <a:r>
              <a:rPr lang="fr-FR" sz="3200" b="1" dirty="0"/>
              <a:t>3 Démarches de mise en œuvre</a:t>
            </a:r>
          </a:p>
        </p:txBody>
      </p:sp>
      <p:pic>
        <p:nvPicPr>
          <p:cNvPr id="3" name="Image 2">
            <a:extLst>
              <a:ext uri="{FF2B5EF4-FFF2-40B4-BE49-F238E27FC236}">
                <a16:creationId xmlns:a16="http://schemas.microsoft.com/office/drawing/2014/main" id="{1526C9B1-F33F-49C3-AE4E-26033DA4E01A}"/>
              </a:ext>
            </a:extLst>
          </p:cNvPr>
          <p:cNvPicPr>
            <a:picLocks noChangeAspect="1"/>
          </p:cNvPicPr>
          <p:nvPr/>
        </p:nvPicPr>
        <p:blipFill>
          <a:blip r:embed="rId3"/>
          <a:stretch>
            <a:fillRect/>
          </a:stretch>
        </p:blipFill>
        <p:spPr>
          <a:xfrm>
            <a:off x="370145" y="1209848"/>
            <a:ext cx="8899998" cy="2107468"/>
          </a:xfrm>
          <a:prstGeom prst="rect">
            <a:avLst/>
          </a:prstGeom>
        </p:spPr>
      </p:pic>
      <p:pic>
        <p:nvPicPr>
          <p:cNvPr id="7" name="Image 6">
            <a:extLst>
              <a:ext uri="{FF2B5EF4-FFF2-40B4-BE49-F238E27FC236}">
                <a16:creationId xmlns:a16="http://schemas.microsoft.com/office/drawing/2014/main" id="{1A342CF6-094C-3C0B-C317-D06FE19DAFE7}"/>
              </a:ext>
            </a:extLst>
          </p:cNvPr>
          <p:cNvPicPr>
            <a:picLocks noChangeAspect="1"/>
          </p:cNvPicPr>
          <p:nvPr/>
        </p:nvPicPr>
        <p:blipFill>
          <a:blip r:embed="rId4"/>
          <a:stretch>
            <a:fillRect/>
          </a:stretch>
        </p:blipFill>
        <p:spPr>
          <a:xfrm>
            <a:off x="370145" y="3429000"/>
            <a:ext cx="9314164" cy="3410367"/>
          </a:xfrm>
          <a:prstGeom prst="rect">
            <a:avLst/>
          </a:prstGeom>
        </p:spPr>
      </p:pic>
    </p:spTree>
    <p:extLst>
      <p:ext uri="{BB962C8B-B14F-4D97-AF65-F5344CB8AC3E}">
        <p14:creationId xmlns:p14="http://schemas.microsoft.com/office/powerpoint/2010/main" val="109851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E5FCFAA-0ED5-4492-AF13-D729D0E35C29}"/>
              </a:ext>
            </a:extLst>
          </p:cNvPr>
          <p:cNvSpPr txBox="1"/>
          <p:nvPr/>
        </p:nvSpPr>
        <p:spPr>
          <a:xfrm>
            <a:off x="814333" y="1410278"/>
            <a:ext cx="5137265" cy="584775"/>
          </a:xfrm>
          <a:prstGeom prst="rect">
            <a:avLst/>
          </a:prstGeom>
          <a:noFill/>
        </p:spPr>
        <p:txBody>
          <a:bodyPr wrap="square" rtlCol="0">
            <a:spAutoFit/>
          </a:bodyPr>
          <a:lstStyle/>
          <a:p>
            <a:r>
              <a:rPr lang="fr-FR" sz="3200" b="1" dirty="0"/>
              <a:t>La situation d’enquête </a:t>
            </a:r>
          </a:p>
        </p:txBody>
      </p:sp>
      <p:pic>
        <p:nvPicPr>
          <p:cNvPr id="4" name="Image 3">
            <a:extLst>
              <a:ext uri="{FF2B5EF4-FFF2-40B4-BE49-F238E27FC236}">
                <a16:creationId xmlns:a16="http://schemas.microsoft.com/office/drawing/2014/main" id="{786F92A5-EF1B-47BA-804C-B87E0DF188B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219142" y="1519785"/>
            <a:ext cx="595191" cy="584775"/>
          </a:xfrm>
          <a:prstGeom prst="rect">
            <a:avLst/>
          </a:prstGeom>
        </p:spPr>
      </p:pic>
      <p:sp>
        <p:nvSpPr>
          <p:cNvPr id="6" name="ZoneTexte 5">
            <a:extLst>
              <a:ext uri="{FF2B5EF4-FFF2-40B4-BE49-F238E27FC236}">
                <a16:creationId xmlns:a16="http://schemas.microsoft.com/office/drawing/2014/main" id="{3A21B0DC-B1E7-4B4E-9AC6-DC915DA4068C}"/>
              </a:ext>
            </a:extLst>
          </p:cNvPr>
          <p:cNvSpPr txBox="1"/>
          <p:nvPr/>
        </p:nvSpPr>
        <p:spPr>
          <a:xfrm>
            <a:off x="7054735" y="1410277"/>
            <a:ext cx="5137265" cy="584775"/>
          </a:xfrm>
          <a:prstGeom prst="rect">
            <a:avLst/>
          </a:prstGeom>
          <a:noFill/>
        </p:spPr>
        <p:txBody>
          <a:bodyPr wrap="square" rtlCol="0">
            <a:spAutoFit/>
          </a:bodyPr>
          <a:lstStyle/>
          <a:p>
            <a:r>
              <a:rPr lang="fr-FR" sz="3200" b="1" dirty="0"/>
              <a:t>Modes de raisonnement</a:t>
            </a:r>
          </a:p>
        </p:txBody>
      </p:sp>
      <p:pic>
        <p:nvPicPr>
          <p:cNvPr id="8" name="Image 7">
            <a:extLst>
              <a:ext uri="{FF2B5EF4-FFF2-40B4-BE49-F238E27FC236}">
                <a16:creationId xmlns:a16="http://schemas.microsoft.com/office/drawing/2014/main" id="{BDA3762F-31B5-4AE3-A0D7-303747C6DCA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469959" y="1519784"/>
            <a:ext cx="584776" cy="584776"/>
          </a:xfrm>
          <a:prstGeom prst="rect">
            <a:avLst/>
          </a:prstGeom>
        </p:spPr>
      </p:pic>
      <p:sp>
        <p:nvSpPr>
          <p:cNvPr id="9" name="ZoneTexte 8">
            <a:extLst>
              <a:ext uri="{FF2B5EF4-FFF2-40B4-BE49-F238E27FC236}">
                <a16:creationId xmlns:a16="http://schemas.microsoft.com/office/drawing/2014/main" id="{9EFD7D3B-684C-40F1-948A-5F604A31931C}"/>
              </a:ext>
            </a:extLst>
          </p:cNvPr>
          <p:cNvSpPr txBox="1"/>
          <p:nvPr/>
        </p:nvSpPr>
        <p:spPr>
          <a:xfrm>
            <a:off x="219142" y="2460567"/>
            <a:ext cx="5549891" cy="1569660"/>
          </a:xfrm>
          <a:prstGeom prst="rect">
            <a:avLst/>
          </a:prstGeom>
          <a:noFill/>
        </p:spPr>
        <p:txBody>
          <a:bodyPr wrap="square" rtlCol="0">
            <a:spAutoFit/>
          </a:bodyPr>
          <a:lstStyle/>
          <a:p>
            <a:r>
              <a:rPr lang="fr-FR" sz="3200" dirty="0"/>
              <a:t>Questionner</a:t>
            </a:r>
          </a:p>
          <a:p>
            <a:pPr algn="ctr"/>
            <a:r>
              <a:rPr lang="fr-FR" sz="3200" dirty="0"/>
              <a:t>Analyser</a:t>
            </a:r>
          </a:p>
          <a:p>
            <a:pPr algn="r"/>
            <a:r>
              <a:rPr lang="fr-FR" sz="3200" dirty="0"/>
              <a:t>Justifier</a:t>
            </a:r>
          </a:p>
        </p:txBody>
      </p:sp>
      <p:sp>
        <p:nvSpPr>
          <p:cNvPr id="10" name="ZoneTexte 9">
            <a:extLst>
              <a:ext uri="{FF2B5EF4-FFF2-40B4-BE49-F238E27FC236}">
                <a16:creationId xmlns:a16="http://schemas.microsoft.com/office/drawing/2014/main" id="{93CAD167-D6E9-4382-8195-20AE6D9F9487}"/>
              </a:ext>
            </a:extLst>
          </p:cNvPr>
          <p:cNvSpPr txBox="1"/>
          <p:nvPr/>
        </p:nvSpPr>
        <p:spPr>
          <a:xfrm>
            <a:off x="6422969" y="2460567"/>
            <a:ext cx="5549891" cy="2554545"/>
          </a:xfrm>
          <a:prstGeom prst="rect">
            <a:avLst/>
          </a:prstGeom>
          <a:noFill/>
        </p:spPr>
        <p:txBody>
          <a:bodyPr wrap="square" rtlCol="0">
            <a:spAutoFit/>
          </a:bodyPr>
          <a:lstStyle/>
          <a:p>
            <a:r>
              <a:rPr lang="fr-FR" sz="3200" dirty="0"/>
              <a:t>Comparer</a:t>
            </a:r>
          </a:p>
          <a:p>
            <a:pPr algn="ctr"/>
            <a:r>
              <a:rPr lang="fr-FR" sz="3200" dirty="0"/>
              <a:t>Corréler</a:t>
            </a:r>
          </a:p>
          <a:p>
            <a:pPr algn="r"/>
            <a:r>
              <a:rPr lang="fr-FR" sz="3200" dirty="0"/>
              <a:t>Argumenter</a:t>
            </a:r>
          </a:p>
          <a:p>
            <a:r>
              <a:rPr lang="fr-FR" sz="3200" dirty="0"/>
              <a:t>Classer</a:t>
            </a:r>
          </a:p>
          <a:p>
            <a:pPr algn="ctr"/>
            <a:r>
              <a:rPr lang="fr-FR" sz="3200" dirty="0"/>
              <a:t>Identifier</a:t>
            </a:r>
          </a:p>
        </p:txBody>
      </p:sp>
    </p:spTree>
    <p:extLst>
      <p:ext uri="{BB962C8B-B14F-4D97-AF65-F5344CB8AC3E}">
        <p14:creationId xmlns:p14="http://schemas.microsoft.com/office/powerpoint/2010/main" val="2916876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fade">
                                      <p:cBhvr>
                                        <p:cTn id="34" dur="500"/>
                                        <p:tgtEl>
                                          <p:spTgt spid="10">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500"/>
                                        <p:tgtEl>
                                          <p:spTgt spid="10">
                                            <p:txEl>
                                              <p:pRg st="2" end="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fade">
                                      <p:cBhvr>
                                        <p:cTn id="43" dur="500"/>
                                        <p:tgtEl>
                                          <p:spTgt spid="10">
                                            <p:txEl>
                                              <p:pRg st="3" end="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fade">
                                      <p:cBhvr>
                                        <p:cTn id="4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AF721-17A9-4D41-A8FA-96B642F91BFE}"/>
              </a:ext>
            </a:extLst>
          </p:cNvPr>
          <p:cNvSpPr>
            <a:spLocks noGrp="1"/>
          </p:cNvSpPr>
          <p:nvPr>
            <p:ph type="title"/>
          </p:nvPr>
        </p:nvSpPr>
        <p:spPr>
          <a:xfrm>
            <a:off x="5023658" y="250679"/>
            <a:ext cx="5999018" cy="848296"/>
          </a:xfrm>
        </p:spPr>
        <p:txBody>
          <a:bodyPr>
            <a:normAutofit/>
          </a:bodyPr>
          <a:lstStyle/>
          <a:p>
            <a:pPr algn="l"/>
            <a:r>
              <a:rPr lang="fr-FR" sz="3200" b="1" dirty="0">
                <a:latin typeface="+mn-lt"/>
              </a:rPr>
              <a:t>4 </a:t>
            </a:r>
            <a:r>
              <a:rPr lang="fr-FR" sz="3200" b="1" cap="none" dirty="0">
                <a:latin typeface="+mn-lt"/>
              </a:rPr>
              <a:t>Les repères de progressivité</a:t>
            </a:r>
            <a:endParaRPr lang="fr-FR" sz="3200" b="1" dirty="0">
              <a:latin typeface="+mn-lt"/>
            </a:endParaRPr>
          </a:p>
        </p:txBody>
      </p:sp>
      <p:pic>
        <p:nvPicPr>
          <p:cNvPr id="3" name="Image 2">
            <a:extLst>
              <a:ext uri="{FF2B5EF4-FFF2-40B4-BE49-F238E27FC236}">
                <a16:creationId xmlns:a16="http://schemas.microsoft.com/office/drawing/2014/main" id="{11759B38-0E7A-4321-A5D7-076C21AAA5C8}"/>
              </a:ext>
            </a:extLst>
          </p:cNvPr>
          <p:cNvPicPr>
            <a:picLocks noChangeAspect="1"/>
          </p:cNvPicPr>
          <p:nvPr/>
        </p:nvPicPr>
        <p:blipFill>
          <a:blip r:embed="rId3"/>
          <a:stretch>
            <a:fillRect/>
          </a:stretch>
        </p:blipFill>
        <p:spPr>
          <a:xfrm>
            <a:off x="2759825" y="1098975"/>
            <a:ext cx="7939030" cy="3936843"/>
          </a:xfrm>
          <a:prstGeom prst="rect">
            <a:avLst/>
          </a:prstGeom>
        </p:spPr>
      </p:pic>
      <p:sp>
        <p:nvSpPr>
          <p:cNvPr id="7" name="Flèche : droite 6">
            <a:extLst>
              <a:ext uri="{FF2B5EF4-FFF2-40B4-BE49-F238E27FC236}">
                <a16:creationId xmlns:a16="http://schemas.microsoft.com/office/drawing/2014/main" id="{E657AEB3-5BD1-4BF4-9091-E2575A0AB431}"/>
              </a:ext>
            </a:extLst>
          </p:cNvPr>
          <p:cNvSpPr/>
          <p:nvPr/>
        </p:nvSpPr>
        <p:spPr>
          <a:xfrm>
            <a:off x="2759824" y="4721629"/>
            <a:ext cx="8828117" cy="2101690"/>
          </a:xfrm>
          <a:prstGeom prst="rightArrow">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13140214-7AD5-41BB-8D41-AF32465CC8B8}"/>
              </a:ext>
            </a:extLst>
          </p:cNvPr>
          <p:cNvSpPr txBox="1"/>
          <p:nvPr/>
        </p:nvSpPr>
        <p:spPr>
          <a:xfrm>
            <a:off x="3823854" y="5353396"/>
            <a:ext cx="6234545" cy="584775"/>
          </a:xfrm>
          <a:prstGeom prst="rect">
            <a:avLst/>
          </a:prstGeom>
          <a:noFill/>
        </p:spPr>
        <p:txBody>
          <a:bodyPr wrap="square" rtlCol="0">
            <a:spAutoFit/>
          </a:bodyPr>
          <a:lstStyle/>
          <a:p>
            <a:r>
              <a:rPr lang="fr-FR" sz="3200" dirty="0"/>
              <a:t>Du cycle 3……….au cycle 4</a:t>
            </a:r>
          </a:p>
        </p:txBody>
      </p:sp>
    </p:spTree>
    <p:extLst>
      <p:ext uri="{BB962C8B-B14F-4D97-AF65-F5344CB8AC3E}">
        <p14:creationId xmlns:p14="http://schemas.microsoft.com/office/powerpoint/2010/main" val="1871071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7C12DB8-EA57-4003-A3CC-2E4EAD9498ED}"/>
              </a:ext>
            </a:extLst>
          </p:cNvPr>
          <p:cNvSpPr txBox="1"/>
          <p:nvPr/>
        </p:nvSpPr>
        <p:spPr>
          <a:xfrm>
            <a:off x="4754880" y="548640"/>
            <a:ext cx="7032567" cy="584775"/>
          </a:xfrm>
          <a:prstGeom prst="rect">
            <a:avLst/>
          </a:prstGeom>
          <a:noFill/>
        </p:spPr>
        <p:txBody>
          <a:bodyPr wrap="square" rtlCol="0">
            <a:spAutoFit/>
          </a:bodyPr>
          <a:lstStyle/>
          <a:p>
            <a:r>
              <a:rPr lang="fr-FR" sz="3200" b="1" dirty="0"/>
              <a:t>5 Construction de la compétence</a:t>
            </a:r>
          </a:p>
        </p:txBody>
      </p:sp>
      <p:sp>
        <p:nvSpPr>
          <p:cNvPr id="5" name="ZoneTexte 4">
            <a:extLst>
              <a:ext uri="{FF2B5EF4-FFF2-40B4-BE49-F238E27FC236}">
                <a16:creationId xmlns:a16="http://schemas.microsoft.com/office/drawing/2014/main" id="{33F3F473-7EB3-48C7-AED0-DA7DA51E7E71}"/>
              </a:ext>
            </a:extLst>
          </p:cNvPr>
          <p:cNvSpPr txBox="1"/>
          <p:nvPr/>
        </p:nvSpPr>
        <p:spPr>
          <a:xfrm>
            <a:off x="399011" y="1695796"/>
            <a:ext cx="5353396" cy="1569660"/>
          </a:xfrm>
          <a:prstGeom prst="rect">
            <a:avLst/>
          </a:prstGeom>
          <a:noFill/>
        </p:spPr>
        <p:txBody>
          <a:bodyPr wrap="square" rtlCol="0">
            <a:spAutoFit/>
          </a:bodyPr>
          <a:lstStyle/>
          <a:p>
            <a:r>
              <a:rPr lang="fr-FR" sz="3200" dirty="0"/>
              <a:t>Se poser des questions</a:t>
            </a:r>
          </a:p>
          <a:p>
            <a:endParaRPr lang="fr-FR" sz="3200" dirty="0"/>
          </a:p>
          <a:p>
            <a:r>
              <a:rPr lang="fr-FR" sz="3200" dirty="0"/>
              <a:t>Formuler des hypothèses</a:t>
            </a:r>
          </a:p>
        </p:txBody>
      </p:sp>
      <p:sp>
        <p:nvSpPr>
          <p:cNvPr id="6" name="ZoneTexte 5">
            <a:extLst>
              <a:ext uri="{FF2B5EF4-FFF2-40B4-BE49-F238E27FC236}">
                <a16:creationId xmlns:a16="http://schemas.microsoft.com/office/drawing/2014/main" id="{E8A64D53-B7A8-4039-AED7-425F782AF40B}"/>
              </a:ext>
            </a:extLst>
          </p:cNvPr>
          <p:cNvSpPr txBox="1"/>
          <p:nvPr/>
        </p:nvSpPr>
        <p:spPr>
          <a:xfrm>
            <a:off x="6434051" y="1695796"/>
            <a:ext cx="5353396" cy="2062103"/>
          </a:xfrm>
          <a:prstGeom prst="rect">
            <a:avLst/>
          </a:prstGeom>
          <a:noFill/>
        </p:spPr>
        <p:txBody>
          <a:bodyPr wrap="square" rtlCol="0">
            <a:spAutoFit/>
          </a:bodyPr>
          <a:lstStyle/>
          <a:p>
            <a:r>
              <a:rPr lang="fr-FR" sz="3200" dirty="0"/>
              <a:t>Vérifier </a:t>
            </a:r>
          </a:p>
          <a:p>
            <a:endParaRPr lang="fr-FR" sz="3200" dirty="0"/>
          </a:p>
          <a:p>
            <a:r>
              <a:rPr lang="fr-FR" sz="3200" dirty="0"/>
              <a:t>Justifier une démarche, une interprétation</a:t>
            </a:r>
          </a:p>
        </p:txBody>
      </p:sp>
      <p:sp>
        <p:nvSpPr>
          <p:cNvPr id="7" name="Flèche : droite 6">
            <a:extLst>
              <a:ext uri="{FF2B5EF4-FFF2-40B4-BE49-F238E27FC236}">
                <a16:creationId xmlns:a16="http://schemas.microsoft.com/office/drawing/2014/main" id="{3B03AAD4-B8AC-4CFA-B0B0-34A6FC2DBE63}"/>
              </a:ext>
            </a:extLst>
          </p:cNvPr>
          <p:cNvSpPr/>
          <p:nvPr/>
        </p:nvSpPr>
        <p:spPr>
          <a:xfrm rot="5400000">
            <a:off x="2108000" y="3910416"/>
            <a:ext cx="1180407" cy="1323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CBDE7D4A-2828-4724-8105-FEF800A6632A}"/>
              </a:ext>
            </a:extLst>
          </p:cNvPr>
          <p:cNvSpPr/>
          <p:nvPr/>
        </p:nvSpPr>
        <p:spPr>
          <a:xfrm rot="5400000">
            <a:off x="8242010" y="3910415"/>
            <a:ext cx="1180407" cy="1323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CD1008E-3C76-4F1C-A51A-2E4A2EF8F006}"/>
              </a:ext>
            </a:extLst>
          </p:cNvPr>
          <p:cNvSpPr txBox="1"/>
          <p:nvPr/>
        </p:nvSpPr>
        <p:spPr>
          <a:xfrm>
            <a:off x="6254603" y="5232142"/>
            <a:ext cx="4967578" cy="1077218"/>
          </a:xfrm>
          <a:prstGeom prst="rect">
            <a:avLst/>
          </a:prstGeom>
          <a:noFill/>
        </p:spPr>
        <p:txBody>
          <a:bodyPr wrap="square" rtlCol="0">
            <a:spAutoFit/>
          </a:bodyPr>
          <a:lstStyle/>
          <a:p>
            <a:pPr algn="ctr"/>
            <a:r>
              <a:rPr lang="fr-FR" sz="3200" b="1" dirty="0"/>
              <a:t>Justifier une démarche, les choix effectués</a:t>
            </a:r>
          </a:p>
        </p:txBody>
      </p:sp>
      <p:sp>
        <p:nvSpPr>
          <p:cNvPr id="11" name="ZoneTexte 10">
            <a:extLst>
              <a:ext uri="{FF2B5EF4-FFF2-40B4-BE49-F238E27FC236}">
                <a16:creationId xmlns:a16="http://schemas.microsoft.com/office/drawing/2014/main" id="{BEDD8E5F-9F2B-4083-9AF7-8E14E0B3F699}"/>
              </a:ext>
            </a:extLst>
          </p:cNvPr>
          <p:cNvSpPr txBox="1"/>
          <p:nvPr/>
        </p:nvSpPr>
        <p:spPr>
          <a:xfrm>
            <a:off x="214414" y="5478363"/>
            <a:ext cx="4967578" cy="584775"/>
          </a:xfrm>
          <a:prstGeom prst="rect">
            <a:avLst/>
          </a:prstGeom>
          <a:noFill/>
        </p:spPr>
        <p:txBody>
          <a:bodyPr wrap="square" rtlCol="0">
            <a:spAutoFit/>
          </a:bodyPr>
          <a:lstStyle/>
          <a:p>
            <a:pPr algn="ctr"/>
            <a:r>
              <a:rPr lang="fr-FR" sz="3200" b="1" dirty="0"/>
              <a:t>Raisonner</a:t>
            </a:r>
          </a:p>
        </p:txBody>
      </p:sp>
    </p:spTree>
    <p:extLst>
      <p:ext uri="{BB962C8B-B14F-4D97-AF65-F5344CB8AC3E}">
        <p14:creationId xmlns:p14="http://schemas.microsoft.com/office/powerpoint/2010/main" val="2732374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animBg="1"/>
      <p:bldP spid="8" grpId="0" animBg="1"/>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E2E8FB8-6414-4A24-964F-89CF1DF878E4}"/>
              </a:ext>
            </a:extLst>
          </p:cNvPr>
          <p:cNvPicPr>
            <a:picLocks noChangeAspect="1"/>
          </p:cNvPicPr>
          <p:nvPr/>
        </p:nvPicPr>
        <p:blipFill>
          <a:blip r:embed="rId3"/>
          <a:stretch>
            <a:fillRect/>
          </a:stretch>
        </p:blipFill>
        <p:spPr>
          <a:xfrm>
            <a:off x="575673" y="1475536"/>
            <a:ext cx="4655245" cy="1770584"/>
          </a:xfrm>
          <a:prstGeom prst="rect">
            <a:avLst/>
          </a:prstGeom>
        </p:spPr>
      </p:pic>
      <p:pic>
        <p:nvPicPr>
          <p:cNvPr id="10" name="Image 9">
            <a:extLst>
              <a:ext uri="{FF2B5EF4-FFF2-40B4-BE49-F238E27FC236}">
                <a16:creationId xmlns:a16="http://schemas.microsoft.com/office/drawing/2014/main" id="{E66DEBF6-2E7D-441A-9FBB-20CD6B2BEF04}"/>
              </a:ext>
            </a:extLst>
          </p:cNvPr>
          <p:cNvPicPr>
            <a:picLocks noChangeAspect="1"/>
          </p:cNvPicPr>
          <p:nvPr/>
        </p:nvPicPr>
        <p:blipFill>
          <a:blip r:embed="rId4"/>
          <a:stretch>
            <a:fillRect/>
          </a:stretch>
        </p:blipFill>
        <p:spPr>
          <a:xfrm>
            <a:off x="7551163" y="1475536"/>
            <a:ext cx="4214793" cy="1988798"/>
          </a:xfrm>
          <a:prstGeom prst="rect">
            <a:avLst/>
          </a:prstGeom>
        </p:spPr>
      </p:pic>
      <p:sp>
        <p:nvSpPr>
          <p:cNvPr id="11" name="ZoneTexte 10">
            <a:extLst>
              <a:ext uri="{FF2B5EF4-FFF2-40B4-BE49-F238E27FC236}">
                <a16:creationId xmlns:a16="http://schemas.microsoft.com/office/drawing/2014/main" id="{AA220AEF-2D37-440E-AF1E-911BE9C164FB}"/>
              </a:ext>
            </a:extLst>
          </p:cNvPr>
          <p:cNvSpPr txBox="1"/>
          <p:nvPr/>
        </p:nvSpPr>
        <p:spPr>
          <a:xfrm>
            <a:off x="5081289" y="448887"/>
            <a:ext cx="2732675" cy="584775"/>
          </a:xfrm>
          <a:prstGeom prst="rect">
            <a:avLst/>
          </a:prstGeom>
          <a:noFill/>
        </p:spPr>
        <p:txBody>
          <a:bodyPr wrap="square" rtlCol="0">
            <a:spAutoFit/>
          </a:bodyPr>
          <a:lstStyle/>
          <a:p>
            <a:pPr algn="ctr"/>
            <a:r>
              <a:rPr lang="fr-FR" sz="3200" b="1" dirty="0"/>
              <a:t>Raisonner</a:t>
            </a:r>
          </a:p>
        </p:txBody>
      </p:sp>
      <p:cxnSp>
        <p:nvCxnSpPr>
          <p:cNvPr id="13" name="Connecteur droit avec flèche 12">
            <a:extLst>
              <a:ext uri="{FF2B5EF4-FFF2-40B4-BE49-F238E27FC236}">
                <a16:creationId xmlns:a16="http://schemas.microsoft.com/office/drawing/2014/main" id="{CC254AB5-29AB-4E8B-9354-AAE406DD7995}"/>
              </a:ext>
            </a:extLst>
          </p:cNvPr>
          <p:cNvCxnSpPr>
            <a:stCxn id="11" idx="2"/>
          </p:cNvCxnSpPr>
          <p:nvPr/>
        </p:nvCxnSpPr>
        <p:spPr>
          <a:xfrm flipH="1">
            <a:off x="4089862" y="1033662"/>
            <a:ext cx="2357765" cy="4418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42F108F4-FB39-41A6-BD8F-A770997C72E2}"/>
              </a:ext>
            </a:extLst>
          </p:cNvPr>
          <p:cNvCxnSpPr>
            <a:cxnSpLocks/>
            <a:stCxn id="11" idx="2"/>
          </p:cNvCxnSpPr>
          <p:nvPr/>
        </p:nvCxnSpPr>
        <p:spPr>
          <a:xfrm>
            <a:off x="6447627" y="1033662"/>
            <a:ext cx="2097857" cy="4418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8AEB0215-995B-4CD2-9360-CE241421B913}"/>
              </a:ext>
            </a:extLst>
          </p:cNvPr>
          <p:cNvSpPr txBox="1"/>
          <p:nvPr/>
        </p:nvSpPr>
        <p:spPr>
          <a:xfrm>
            <a:off x="4818488" y="3395606"/>
            <a:ext cx="2732675" cy="584775"/>
          </a:xfrm>
          <a:prstGeom prst="rect">
            <a:avLst/>
          </a:prstGeom>
          <a:noFill/>
        </p:spPr>
        <p:txBody>
          <a:bodyPr wrap="square" rtlCol="0">
            <a:spAutoFit/>
          </a:bodyPr>
          <a:lstStyle/>
          <a:p>
            <a:pPr algn="ctr"/>
            <a:r>
              <a:rPr lang="fr-FR" sz="3200" b="1" dirty="0"/>
              <a:t>Justifier</a:t>
            </a:r>
          </a:p>
        </p:txBody>
      </p:sp>
      <p:cxnSp>
        <p:nvCxnSpPr>
          <p:cNvPr id="22" name="Connecteur droit avec flèche 21">
            <a:extLst>
              <a:ext uri="{FF2B5EF4-FFF2-40B4-BE49-F238E27FC236}">
                <a16:creationId xmlns:a16="http://schemas.microsoft.com/office/drawing/2014/main" id="{00E0A7FF-0E54-4DCA-9B73-AD2B9607EDBD}"/>
              </a:ext>
            </a:extLst>
          </p:cNvPr>
          <p:cNvCxnSpPr>
            <a:stCxn id="21" idx="2"/>
          </p:cNvCxnSpPr>
          <p:nvPr/>
        </p:nvCxnSpPr>
        <p:spPr>
          <a:xfrm flipH="1">
            <a:off x="3827061" y="3980381"/>
            <a:ext cx="2357765" cy="4418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0A077C85-7591-4D7B-AA43-CABEF1CE474B}"/>
              </a:ext>
            </a:extLst>
          </p:cNvPr>
          <p:cNvPicPr>
            <a:picLocks noChangeAspect="1"/>
          </p:cNvPicPr>
          <p:nvPr/>
        </p:nvPicPr>
        <p:blipFill>
          <a:blip r:embed="rId5"/>
          <a:stretch>
            <a:fillRect/>
          </a:stretch>
        </p:blipFill>
        <p:spPr>
          <a:xfrm>
            <a:off x="657443" y="4497172"/>
            <a:ext cx="4611301" cy="1770584"/>
          </a:xfrm>
          <a:prstGeom prst="rect">
            <a:avLst/>
          </a:prstGeom>
        </p:spPr>
      </p:pic>
      <p:pic>
        <p:nvPicPr>
          <p:cNvPr id="18" name="Image 17">
            <a:extLst>
              <a:ext uri="{FF2B5EF4-FFF2-40B4-BE49-F238E27FC236}">
                <a16:creationId xmlns:a16="http://schemas.microsoft.com/office/drawing/2014/main" id="{4EDB1C5B-28D2-40AE-89F2-144BF40E02B6}"/>
              </a:ext>
            </a:extLst>
          </p:cNvPr>
          <p:cNvPicPr>
            <a:picLocks noChangeAspect="1"/>
          </p:cNvPicPr>
          <p:nvPr/>
        </p:nvPicPr>
        <p:blipFill>
          <a:blip r:embed="rId6"/>
          <a:stretch>
            <a:fillRect/>
          </a:stretch>
        </p:blipFill>
        <p:spPr>
          <a:xfrm>
            <a:off x="7517081" y="4422255"/>
            <a:ext cx="3838103" cy="2247596"/>
          </a:xfrm>
          <a:prstGeom prst="rect">
            <a:avLst/>
          </a:prstGeom>
        </p:spPr>
      </p:pic>
      <p:cxnSp>
        <p:nvCxnSpPr>
          <p:cNvPr id="23" name="Connecteur droit avec flèche 22">
            <a:extLst>
              <a:ext uri="{FF2B5EF4-FFF2-40B4-BE49-F238E27FC236}">
                <a16:creationId xmlns:a16="http://schemas.microsoft.com/office/drawing/2014/main" id="{D59C5F60-F539-499B-B8B6-CB5F8EBCB3B3}"/>
              </a:ext>
            </a:extLst>
          </p:cNvPr>
          <p:cNvCxnSpPr>
            <a:cxnSpLocks/>
            <a:stCxn id="21" idx="2"/>
          </p:cNvCxnSpPr>
          <p:nvPr/>
        </p:nvCxnSpPr>
        <p:spPr>
          <a:xfrm>
            <a:off x="6184826" y="3980381"/>
            <a:ext cx="2097857" cy="44187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54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3B381F9-DFCB-454C-BF79-5B5706771652}"/>
              </a:ext>
            </a:extLst>
          </p:cNvPr>
          <p:cNvSpPr txBox="1"/>
          <p:nvPr/>
        </p:nvSpPr>
        <p:spPr>
          <a:xfrm>
            <a:off x="4505498" y="581890"/>
            <a:ext cx="7148945" cy="584775"/>
          </a:xfrm>
          <a:prstGeom prst="rect">
            <a:avLst/>
          </a:prstGeom>
          <a:noFill/>
        </p:spPr>
        <p:txBody>
          <a:bodyPr wrap="square" rtlCol="0">
            <a:spAutoFit/>
          </a:bodyPr>
          <a:lstStyle/>
          <a:p>
            <a:r>
              <a:rPr lang="fr-FR" sz="3200" dirty="0"/>
              <a:t>Mise en œuvre de la progressivité</a:t>
            </a:r>
          </a:p>
        </p:txBody>
      </p:sp>
      <p:graphicFrame>
        <p:nvGraphicFramePr>
          <p:cNvPr id="3" name="Tableau 2">
            <a:extLst>
              <a:ext uri="{FF2B5EF4-FFF2-40B4-BE49-F238E27FC236}">
                <a16:creationId xmlns:a16="http://schemas.microsoft.com/office/drawing/2014/main" id="{3018238C-E6E8-45A1-BD1A-673E9A025E12}"/>
              </a:ext>
            </a:extLst>
          </p:cNvPr>
          <p:cNvGraphicFramePr>
            <a:graphicFrameLocks noGrp="1"/>
          </p:cNvGraphicFramePr>
          <p:nvPr>
            <p:extLst>
              <p:ext uri="{D42A27DB-BD31-4B8C-83A1-F6EECF244321}">
                <p14:modId xmlns:p14="http://schemas.microsoft.com/office/powerpoint/2010/main" val="1215790856"/>
              </p:ext>
            </p:extLst>
          </p:nvPr>
        </p:nvGraphicFramePr>
        <p:xfrm>
          <a:off x="398352" y="1482549"/>
          <a:ext cx="11256090" cy="5119489"/>
        </p:xfrm>
        <a:graphic>
          <a:graphicData uri="http://schemas.openxmlformats.org/drawingml/2006/table">
            <a:tbl>
              <a:tblPr firstRow="1" firstCol="1" bandRow="1">
                <a:tableStyleId>{5C22544A-7EE6-4342-B048-85BDC9FD1C3A}</a:tableStyleId>
              </a:tblPr>
              <a:tblGrid>
                <a:gridCol w="2251218">
                  <a:extLst>
                    <a:ext uri="{9D8B030D-6E8A-4147-A177-3AD203B41FA5}">
                      <a16:colId xmlns:a16="http://schemas.microsoft.com/office/drawing/2014/main" val="2190994098"/>
                    </a:ext>
                  </a:extLst>
                </a:gridCol>
                <a:gridCol w="2251218">
                  <a:extLst>
                    <a:ext uri="{9D8B030D-6E8A-4147-A177-3AD203B41FA5}">
                      <a16:colId xmlns:a16="http://schemas.microsoft.com/office/drawing/2014/main" val="4034036558"/>
                    </a:ext>
                  </a:extLst>
                </a:gridCol>
                <a:gridCol w="2251218">
                  <a:extLst>
                    <a:ext uri="{9D8B030D-6E8A-4147-A177-3AD203B41FA5}">
                      <a16:colId xmlns:a16="http://schemas.microsoft.com/office/drawing/2014/main" val="64709050"/>
                    </a:ext>
                  </a:extLst>
                </a:gridCol>
                <a:gridCol w="2251218">
                  <a:extLst>
                    <a:ext uri="{9D8B030D-6E8A-4147-A177-3AD203B41FA5}">
                      <a16:colId xmlns:a16="http://schemas.microsoft.com/office/drawing/2014/main" val="1172173401"/>
                    </a:ext>
                  </a:extLst>
                </a:gridCol>
                <a:gridCol w="2251218">
                  <a:extLst>
                    <a:ext uri="{9D8B030D-6E8A-4147-A177-3AD203B41FA5}">
                      <a16:colId xmlns:a16="http://schemas.microsoft.com/office/drawing/2014/main" val="3037773774"/>
                    </a:ext>
                  </a:extLst>
                </a:gridCol>
              </a:tblGrid>
              <a:tr h="324649">
                <a:tc>
                  <a:txBody>
                    <a:bodyPr/>
                    <a:lstStyle/>
                    <a:p>
                      <a:pPr algn="ctr">
                        <a:spcAft>
                          <a:spcPts val="0"/>
                        </a:spcAft>
                      </a:pPr>
                      <a:r>
                        <a:rPr lang="fr-FR" sz="1200" dirty="0">
                          <a:effectLst/>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fr-FR" sz="1200" dirty="0">
                          <a:effectLst/>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tc gridSpan="3">
                  <a:txBody>
                    <a:bodyPr/>
                    <a:lstStyle/>
                    <a:p>
                      <a:pPr algn="ctr">
                        <a:spcAft>
                          <a:spcPts val="0"/>
                        </a:spcAft>
                      </a:pPr>
                      <a:r>
                        <a:rPr lang="fr-FR" sz="2000" dirty="0">
                          <a:effectLst/>
                        </a:rPr>
                        <a:t>Cycle 4</a:t>
                      </a:r>
                      <a:endParaRPr lang="fr-FR"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96156674"/>
                  </a:ext>
                </a:extLst>
              </a:tr>
              <a:tr h="324649">
                <a:tc>
                  <a:txBody>
                    <a:bodyPr/>
                    <a:lstStyle/>
                    <a:p>
                      <a:pPr algn="ctr">
                        <a:spcAft>
                          <a:spcPts val="0"/>
                        </a:spcAft>
                      </a:pPr>
                      <a:r>
                        <a:rPr lang="fr-FR" sz="1200" dirty="0">
                          <a:effectLst/>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fr-FR" sz="2000" dirty="0">
                          <a:effectLst/>
                        </a:rPr>
                        <a:t>Rappels 6</a:t>
                      </a:r>
                      <a:r>
                        <a:rPr lang="fr-FR" sz="2000" baseline="30000" dirty="0">
                          <a:effectLst/>
                        </a:rPr>
                        <a:t>ème</a:t>
                      </a:r>
                      <a:endParaRPr lang="fr-FR"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5</a:t>
                      </a:r>
                      <a:r>
                        <a:rPr lang="fr-FR" sz="2000" baseline="30000" dirty="0">
                          <a:effectLst/>
                        </a:rPr>
                        <a:t>ème</a:t>
                      </a:r>
                      <a:endParaRPr lang="fr-FR"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4</a:t>
                      </a:r>
                      <a:r>
                        <a:rPr lang="fr-FR" sz="2000" baseline="30000" dirty="0">
                          <a:effectLst/>
                        </a:rPr>
                        <a:t>ème</a:t>
                      </a:r>
                      <a:endParaRPr lang="fr-FR"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2000" dirty="0">
                          <a:effectLst/>
                        </a:rPr>
                        <a:t>3</a:t>
                      </a:r>
                      <a:r>
                        <a:rPr lang="fr-FR" sz="2000" baseline="30000" dirty="0">
                          <a:effectLst/>
                        </a:rPr>
                        <a:t>ème</a:t>
                      </a:r>
                      <a:endParaRPr lang="fr-FR"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8412993"/>
                  </a:ext>
                </a:extLst>
              </a:tr>
              <a:tr h="1915796">
                <a:tc>
                  <a:txBody>
                    <a:bodyPr/>
                    <a:lstStyle/>
                    <a:p>
                      <a:pPr algn="ctr">
                        <a:spcAft>
                          <a:spcPts val="0"/>
                        </a:spcAft>
                      </a:pPr>
                      <a:r>
                        <a:rPr lang="fr-FR" sz="1800" dirty="0">
                          <a:effectLst/>
                        </a:rPr>
                        <a:t>Raisonner, justifier une démarche et les choix effectués</a:t>
                      </a:r>
                    </a:p>
                    <a:p>
                      <a:pPr algn="ctr">
                        <a:spcAft>
                          <a:spcPts val="0"/>
                        </a:spcAft>
                      </a:pPr>
                      <a:r>
                        <a:rPr lang="fr-FR" sz="1800" dirty="0">
                          <a:solidFill>
                            <a:schemeClr val="tx1"/>
                          </a:solidFill>
                          <a:effectLst/>
                        </a:rPr>
                        <a:t>Raisonner</a:t>
                      </a:r>
                      <a:endParaRPr lang="fr-FR"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effectLst/>
                        </a:rPr>
                        <a:t>Se poser des questions simples pour répondre à une hypothèse</a:t>
                      </a: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effectLst/>
                        </a:rPr>
                        <a:t>Se poser des questions et savoir où chercher les réponses</a:t>
                      </a: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effectLst/>
                        </a:rPr>
                        <a:t>Formuler des hypothèses et croiser des sources</a:t>
                      </a: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effectLst/>
                        </a:rPr>
                        <a:t>Formuler des hypothèses et les vérifier</a:t>
                      </a: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14357368"/>
                  </a:ext>
                </a:extLst>
              </a:tr>
              <a:tr h="2554395">
                <a:tc>
                  <a:txBody>
                    <a:bodyPr/>
                    <a:lstStyle/>
                    <a:p>
                      <a:pPr algn="ctr">
                        <a:spcAft>
                          <a:spcPts val="0"/>
                        </a:spcAft>
                      </a:pPr>
                      <a:r>
                        <a:rPr lang="fr-FR" sz="1800" dirty="0">
                          <a:effectLst/>
                        </a:rPr>
                        <a:t>Raisonner, justifier une démarche et les choix effectués</a:t>
                      </a:r>
                    </a:p>
                    <a:p>
                      <a:pPr algn="ctr">
                        <a:spcAft>
                          <a:spcPts val="0"/>
                        </a:spcAft>
                      </a:pPr>
                      <a:r>
                        <a:rPr lang="fr-FR" sz="1800" dirty="0">
                          <a:solidFill>
                            <a:schemeClr val="tx1"/>
                          </a:solidFill>
                          <a:effectLst/>
                        </a:rPr>
                        <a:t>Justifier sa démarche</a:t>
                      </a:r>
                    </a:p>
                    <a:p>
                      <a:pPr algn="ctr">
                        <a:spcAft>
                          <a:spcPts val="0"/>
                        </a:spcAft>
                      </a:pPr>
                      <a:r>
                        <a:rPr lang="fr-FR" sz="1800" dirty="0">
                          <a:solidFill>
                            <a:schemeClr val="tx1"/>
                          </a:solidFill>
                          <a:effectLst/>
                        </a:rPr>
                        <a:t>et argumenter</a:t>
                      </a:r>
                      <a:endParaRPr lang="fr-FR"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effectLst/>
                        </a:rPr>
                        <a:t>Expliquer son avis à l'aide d'éléments tirés des documents</a:t>
                      </a: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effectLst/>
                        </a:rPr>
                        <a:t>Comparer des documents et les utiliser pour justifier simplement sa réponse</a:t>
                      </a: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effectLst/>
                        </a:rPr>
                        <a:t>Argumenter sur une idée</a:t>
                      </a: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fr-FR" sz="1800" dirty="0">
                          <a:effectLst/>
                        </a:rPr>
                        <a:t>Argumenter et classer  plusieurs idées</a:t>
                      </a:r>
                      <a:endParaRPr lang="fr-FR"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2436969"/>
                  </a:ext>
                </a:extLst>
              </a:tr>
            </a:tbl>
          </a:graphicData>
        </a:graphic>
      </p:graphicFrame>
      <p:sp>
        <p:nvSpPr>
          <p:cNvPr id="4" name="Rectangle 1">
            <a:extLst>
              <a:ext uri="{FF2B5EF4-FFF2-40B4-BE49-F238E27FC236}">
                <a16:creationId xmlns:a16="http://schemas.microsoft.com/office/drawing/2014/main" id="{CEC762B3-994E-4163-905B-B9D209887519}"/>
              </a:ext>
            </a:extLst>
          </p:cNvPr>
          <p:cNvSpPr>
            <a:spLocks noChangeArrowheads="1"/>
          </p:cNvSpPr>
          <p:nvPr/>
        </p:nvSpPr>
        <p:spPr bwMode="auto">
          <a:xfrm>
            <a:off x="3038475" y="2925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597786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40791A-C788-8E1B-1448-6BADC17BBF95}"/>
              </a:ext>
            </a:extLst>
          </p:cNvPr>
          <p:cNvSpPr>
            <a:spLocks noGrp="1"/>
          </p:cNvSpPr>
          <p:nvPr>
            <p:ph type="title"/>
          </p:nvPr>
        </p:nvSpPr>
        <p:spPr/>
        <p:txBody>
          <a:bodyPr/>
          <a:lstStyle/>
          <a:p>
            <a:r>
              <a:rPr lang="en-US" dirty="0" err="1">
                <a:solidFill>
                  <a:srgbClr val="0070C0"/>
                </a:solidFill>
              </a:rPr>
              <a:t>i</a:t>
            </a:r>
            <a:r>
              <a:rPr lang="en-US" dirty="0">
                <a:solidFill>
                  <a:srgbClr val="0070C0"/>
                </a:solidFill>
              </a:rPr>
              <a:t>] </a:t>
            </a:r>
            <a:r>
              <a:rPr lang="en-US" dirty="0" err="1">
                <a:solidFill>
                  <a:srgbClr val="0070C0"/>
                </a:solidFill>
              </a:rPr>
              <a:t>éLéMENTS</a:t>
            </a:r>
            <a:r>
              <a:rPr lang="en-US" dirty="0">
                <a:solidFill>
                  <a:srgbClr val="0070C0"/>
                </a:solidFill>
              </a:rPr>
              <a:t> DE </a:t>
            </a:r>
            <a:r>
              <a:rPr lang="en-US" dirty="0" err="1">
                <a:solidFill>
                  <a:srgbClr val="0070C0"/>
                </a:solidFill>
              </a:rPr>
              <a:t>DéFINITION</a:t>
            </a:r>
            <a:endParaRPr lang="en-US" dirty="0">
              <a:solidFill>
                <a:srgbClr val="0070C0"/>
              </a:solidFill>
            </a:endParaRPr>
          </a:p>
        </p:txBody>
      </p:sp>
      <p:sp>
        <p:nvSpPr>
          <p:cNvPr id="3" name="Espace réservé de la date 2">
            <a:extLst>
              <a:ext uri="{FF2B5EF4-FFF2-40B4-BE49-F238E27FC236}">
                <a16:creationId xmlns:a16="http://schemas.microsoft.com/office/drawing/2014/main" id="{2C614FE2-B722-E922-499E-C5862DC183DA}"/>
              </a:ext>
            </a:extLst>
          </p:cNvPr>
          <p:cNvSpPr>
            <a:spLocks noGrp="1"/>
          </p:cNvSpPr>
          <p:nvPr>
            <p:ph type="dt" sz="half" idx="10"/>
          </p:nvPr>
        </p:nvSpPr>
        <p:spPr/>
        <p:txBody>
          <a:bodyPr anchor="ctr">
            <a:normAutofit/>
          </a:bodyPr>
          <a:lstStyle/>
          <a:p>
            <a:pPr rtl="0">
              <a:spcAft>
                <a:spcPts val="600"/>
              </a:spcAft>
            </a:pPr>
            <a:fld id="{0FAEC910-4AAA-42A1-A49C-7DDC64BC53C6}" type="datetime1">
              <a:rPr lang="fr-FR" smtClean="0"/>
              <a:pPr rtl="0">
                <a:spcAft>
                  <a:spcPts val="600"/>
                </a:spcAft>
              </a:pPr>
              <a:t>16/09/2022</a:t>
            </a:fld>
            <a:endParaRPr lang="en-US"/>
          </a:p>
        </p:txBody>
      </p:sp>
      <p:sp>
        <p:nvSpPr>
          <p:cNvPr id="6" name="Espace réservé du texte 1">
            <a:extLst>
              <a:ext uri="{FF2B5EF4-FFF2-40B4-BE49-F238E27FC236}">
                <a16:creationId xmlns:a16="http://schemas.microsoft.com/office/drawing/2014/main" id="{7650A9D3-532A-6661-2B0E-A9B0A45CBD07}"/>
              </a:ext>
            </a:extLst>
          </p:cNvPr>
          <p:cNvSpPr>
            <a:spLocks noGrp="1"/>
          </p:cNvSpPr>
          <p:nvPr>
            <p:ph type="body" idx="1"/>
          </p:nvPr>
        </p:nvSpPr>
        <p:spPr>
          <a:xfrm>
            <a:off x="581193" y="4690886"/>
            <a:ext cx="11029615" cy="600556"/>
          </a:xfrm>
        </p:spPr>
        <p:txBody>
          <a:bodyPr/>
          <a:lstStyle/>
          <a:p>
            <a:pPr algn="ctr"/>
            <a:r>
              <a:rPr lang="fr-FR" b="1" dirty="0">
                <a:latin typeface="Arial" panose="020B0604020202020204" pitchFamily="34" charset="0"/>
                <a:cs typeface="Arial" panose="020B0604020202020204" pitchFamily="34" charset="0"/>
              </a:rPr>
              <a:t>Etat des lieux</a:t>
            </a:r>
          </a:p>
        </p:txBody>
      </p:sp>
    </p:spTree>
    <p:extLst>
      <p:ext uri="{BB962C8B-B14F-4D97-AF65-F5344CB8AC3E}">
        <p14:creationId xmlns:p14="http://schemas.microsoft.com/office/powerpoint/2010/main" val="22441563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8B291786-811A-8957-D4DE-4410AD3DC241}"/>
              </a:ext>
            </a:extLst>
          </p:cNvPr>
          <p:cNvGraphicFramePr>
            <a:graphicFrameLocks noGrp="1"/>
          </p:cNvGraphicFramePr>
          <p:nvPr>
            <p:extLst>
              <p:ext uri="{D42A27DB-BD31-4B8C-83A1-F6EECF244321}">
                <p14:modId xmlns:p14="http://schemas.microsoft.com/office/powerpoint/2010/main" val="2563369776"/>
              </p:ext>
            </p:extLst>
          </p:nvPr>
        </p:nvGraphicFramePr>
        <p:xfrm>
          <a:off x="469552" y="805515"/>
          <a:ext cx="11430173" cy="5858331"/>
        </p:xfrm>
        <a:graphic>
          <a:graphicData uri="http://schemas.openxmlformats.org/drawingml/2006/table">
            <a:tbl>
              <a:tblPr>
                <a:tableStyleId>{5C22544A-7EE6-4342-B048-85BDC9FD1C3A}</a:tableStyleId>
              </a:tblPr>
              <a:tblGrid>
                <a:gridCol w="1872481">
                  <a:extLst>
                    <a:ext uri="{9D8B030D-6E8A-4147-A177-3AD203B41FA5}">
                      <a16:colId xmlns:a16="http://schemas.microsoft.com/office/drawing/2014/main" val="1996633783"/>
                    </a:ext>
                  </a:extLst>
                </a:gridCol>
                <a:gridCol w="2389423">
                  <a:extLst>
                    <a:ext uri="{9D8B030D-6E8A-4147-A177-3AD203B41FA5}">
                      <a16:colId xmlns:a16="http://schemas.microsoft.com/office/drawing/2014/main" val="1526259585"/>
                    </a:ext>
                  </a:extLst>
                </a:gridCol>
                <a:gridCol w="2389423">
                  <a:extLst>
                    <a:ext uri="{9D8B030D-6E8A-4147-A177-3AD203B41FA5}">
                      <a16:colId xmlns:a16="http://schemas.microsoft.com/office/drawing/2014/main" val="3308402311"/>
                    </a:ext>
                  </a:extLst>
                </a:gridCol>
                <a:gridCol w="2389423">
                  <a:extLst>
                    <a:ext uri="{9D8B030D-6E8A-4147-A177-3AD203B41FA5}">
                      <a16:colId xmlns:a16="http://schemas.microsoft.com/office/drawing/2014/main" val="4208109641"/>
                    </a:ext>
                  </a:extLst>
                </a:gridCol>
                <a:gridCol w="2389423">
                  <a:extLst>
                    <a:ext uri="{9D8B030D-6E8A-4147-A177-3AD203B41FA5}">
                      <a16:colId xmlns:a16="http://schemas.microsoft.com/office/drawing/2014/main" val="3944529577"/>
                    </a:ext>
                  </a:extLst>
                </a:gridCol>
              </a:tblGrid>
              <a:tr h="344608">
                <a:tc gridSpan="5">
                  <a:txBody>
                    <a:bodyPr/>
                    <a:lstStyle/>
                    <a:p>
                      <a:pPr algn="ctr" fontAlgn="ctr"/>
                      <a:r>
                        <a:rPr lang="fr-FR" sz="1800" u="none" strike="noStrike" dirty="0">
                          <a:effectLst/>
                          <a:latin typeface="Arial" panose="020B0604020202020204" pitchFamily="34" charset="0"/>
                          <a:cs typeface="Arial" panose="020B0604020202020204" pitchFamily="34" charset="0"/>
                        </a:rPr>
                        <a:t>Progression cycle 4</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00B0F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3551873"/>
                  </a:ext>
                </a:extLst>
              </a:tr>
              <a:tr h="344608">
                <a:tc>
                  <a:txBody>
                    <a:bodyPr/>
                    <a:lstStyle/>
                    <a:p>
                      <a:pPr algn="ctr" fontAlgn="ctr"/>
                      <a:r>
                        <a:rPr lang="fr-FR" sz="1800" u="none" strike="noStrike" dirty="0">
                          <a:effectLst/>
                          <a:latin typeface="Arial" panose="020B0604020202020204" pitchFamily="34" charset="0"/>
                          <a:cs typeface="Arial" panose="020B0604020202020204" pitchFamily="34" charset="0"/>
                        </a:rPr>
                        <a:t> </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800" u="none" strike="noStrike" dirty="0">
                          <a:effectLst/>
                          <a:latin typeface="Arial" panose="020B0604020202020204" pitchFamily="34" charset="0"/>
                          <a:cs typeface="Arial" panose="020B0604020202020204" pitchFamily="34" charset="0"/>
                        </a:rPr>
                        <a:t>Rappel 6ème</a:t>
                      </a:r>
                      <a:endParaRPr lang="fr-FR" sz="1800" b="1" i="0" u="none" strike="noStrike" dirty="0">
                        <a:solidFill>
                          <a:srgbClr val="FF0066"/>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5ème</a:t>
                      </a:r>
                      <a:endParaRPr lang="fr-FR" sz="1800" b="1" i="0" u="none" strike="noStrike" dirty="0">
                        <a:solidFill>
                          <a:srgbClr val="0000FF"/>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4ème</a:t>
                      </a:r>
                      <a:endParaRPr lang="fr-FR" sz="1800" b="1" i="0" u="none" strike="noStrike" dirty="0">
                        <a:solidFill>
                          <a:srgbClr val="CC3300"/>
                        </a:solidFill>
                        <a:effectLst/>
                        <a:latin typeface="Arial" panose="020B0604020202020204" pitchFamily="34" charset="0"/>
                        <a:cs typeface="Arial" panose="020B0604020202020204" pitchFamily="34" charset="0"/>
                      </a:endParaRPr>
                    </a:p>
                  </a:txBody>
                  <a:tcPr marL="0" marR="0" marT="0" marB="0" anchor="ctr">
                    <a:solidFill>
                      <a:schemeClr val="accent3">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3ème</a:t>
                      </a:r>
                      <a:endParaRPr lang="fr-FR" sz="1800" b="1" i="0" u="none" strike="noStrike" dirty="0">
                        <a:solidFill>
                          <a:srgbClr val="0099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5040908"/>
                  </a:ext>
                </a:extLst>
              </a:tr>
              <a:tr h="2067646">
                <a:tc>
                  <a:txBody>
                    <a:bodyPr/>
                    <a:lstStyle/>
                    <a:p>
                      <a:pPr algn="ctr" fontAlgn="ctr"/>
                      <a:r>
                        <a:rPr lang="fr-FR" sz="1800" u="none" strike="noStrike" dirty="0">
                          <a:effectLst/>
                          <a:latin typeface="Arial" panose="020B0604020202020204" pitchFamily="34" charset="0"/>
                          <a:cs typeface="Arial" panose="020B0604020202020204" pitchFamily="34" charset="0"/>
                        </a:rPr>
                        <a:t>Se repérer dans le temps</a:t>
                      </a:r>
                      <a:br>
                        <a:rPr lang="fr-FR" sz="1800" u="none" strike="noStrike" dirty="0">
                          <a:effectLst/>
                          <a:latin typeface="Arial" panose="020B0604020202020204" pitchFamily="34" charset="0"/>
                          <a:cs typeface="Arial" panose="020B0604020202020204" pitchFamily="34" charset="0"/>
                        </a:rPr>
                      </a:br>
                      <a:r>
                        <a:rPr lang="fr-FR" sz="1800" b="1" u="none" strike="noStrike" dirty="0">
                          <a:effectLst/>
                          <a:latin typeface="Arial" panose="020B0604020202020204" pitchFamily="34" charset="0"/>
                          <a:cs typeface="Arial" panose="020B0604020202020204" pitchFamily="34" charset="0"/>
                        </a:rPr>
                        <a:t>Mémoriser</a:t>
                      </a:r>
                      <a:endParaRPr lang="fr-FR" sz="18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800" u="none" strike="noStrike" dirty="0">
                          <a:effectLst/>
                          <a:latin typeface="Arial" panose="020B0604020202020204" pitchFamily="34" charset="0"/>
                          <a:cs typeface="Arial" panose="020B0604020202020204" pitchFamily="34" charset="0"/>
                        </a:rPr>
                        <a:t>Connaître les dates d'une période ou d'un personnage et savoir la présenter</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Nommer, dater, expliquer l'importance</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 d'un fait, d'un personnage ou d'une période</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Mettre en relation des faits d'une</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période donnée</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Mettre en relation des faits de</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périodes différentes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2220423067"/>
                  </a:ext>
                </a:extLst>
              </a:tr>
              <a:tr h="2067646">
                <a:tc>
                  <a:txBody>
                    <a:bodyPr/>
                    <a:lstStyle/>
                    <a:p>
                      <a:pPr algn="ctr" fontAlgn="ctr"/>
                      <a:r>
                        <a:rPr lang="fr-FR" sz="1800" u="none" strike="noStrike" dirty="0">
                          <a:effectLst/>
                          <a:latin typeface="Arial" panose="020B0604020202020204" pitchFamily="34" charset="0"/>
                          <a:cs typeface="Arial" panose="020B0604020202020204" pitchFamily="34" charset="0"/>
                        </a:rPr>
                        <a:t>Se repérer dans le temps</a:t>
                      </a:r>
                      <a:br>
                        <a:rPr lang="fr-FR" sz="1800" u="none" strike="noStrike" dirty="0">
                          <a:effectLst/>
                          <a:latin typeface="Arial" panose="020B0604020202020204" pitchFamily="34" charset="0"/>
                          <a:cs typeface="Arial" panose="020B0604020202020204" pitchFamily="34" charset="0"/>
                        </a:rPr>
                      </a:br>
                      <a:r>
                        <a:rPr lang="fr-FR" sz="1800" b="1" u="none" strike="noStrike" dirty="0">
                          <a:effectLst/>
                          <a:latin typeface="Arial" panose="020B0604020202020204" pitchFamily="34" charset="0"/>
                          <a:cs typeface="Arial" panose="020B0604020202020204" pitchFamily="34" charset="0"/>
                        </a:rPr>
                        <a:t>Contextualiser et réinvestir</a:t>
                      </a:r>
                      <a:br>
                        <a:rPr lang="fr-FR" sz="1800" b="1" u="none" strike="noStrike" dirty="0">
                          <a:effectLst/>
                          <a:latin typeface="Arial" panose="020B0604020202020204" pitchFamily="34" charset="0"/>
                          <a:cs typeface="Arial" panose="020B0604020202020204" pitchFamily="34" charset="0"/>
                        </a:rPr>
                      </a:br>
                      <a:r>
                        <a:rPr lang="fr-FR" sz="1800" b="1" u="none" strike="noStrike" dirty="0">
                          <a:effectLst/>
                          <a:latin typeface="Arial" panose="020B0604020202020204" pitchFamily="34" charset="0"/>
                          <a:cs typeface="Arial" panose="020B0604020202020204" pitchFamily="34" charset="0"/>
                        </a:rPr>
                        <a:t>les repères</a:t>
                      </a:r>
                      <a:endParaRPr lang="fr-FR" sz="18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800" u="none" strike="noStrike" dirty="0">
                          <a:effectLst/>
                          <a:latin typeface="Arial" panose="020B0604020202020204" pitchFamily="34" charset="0"/>
                          <a:cs typeface="Arial" panose="020B0604020202020204" pitchFamily="34" charset="0"/>
                        </a:rPr>
                        <a:t>Savoir ordonner des faits</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Identifier les grandes périodes</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historiques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gridSpan="2">
                  <a:txBody>
                    <a:bodyPr/>
                    <a:lstStyle/>
                    <a:p>
                      <a:pPr algn="ctr" fontAlgn="ctr"/>
                      <a:r>
                        <a:rPr lang="fr-FR" sz="1800" u="none" strike="noStrike" dirty="0">
                          <a:effectLst/>
                          <a:latin typeface="Arial" panose="020B0604020202020204" pitchFamily="34" charset="0"/>
                          <a:cs typeface="Arial" panose="020B0604020202020204" pitchFamily="34" charset="0"/>
                        </a:rPr>
                        <a:t>Manipuler les différentes échelles temporelles à l'aide de différentes représentations du temps</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Expliquer les causes et les conséquences d'une rupture ou d'une évolution historique</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40000"/>
                        <a:lumOff val="60000"/>
                      </a:schemeClr>
                    </a:solidFill>
                  </a:tcPr>
                </a:tc>
                <a:tc hMerge="1">
                  <a:txBody>
                    <a:bodyPr/>
                    <a:lstStyle/>
                    <a:p>
                      <a:endParaRPr lang="fr-FR"/>
                    </a:p>
                  </a:txBody>
                  <a:tcPr/>
                </a:tc>
                <a:extLst>
                  <a:ext uri="{0D108BD9-81ED-4DB2-BD59-A6C34878D82A}">
                    <a16:rowId xmlns:a16="http://schemas.microsoft.com/office/drawing/2014/main" val="387096946"/>
                  </a:ext>
                </a:extLst>
              </a:tr>
              <a:tr h="1033823">
                <a:tc>
                  <a:txBody>
                    <a:bodyPr/>
                    <a:lstStyle/>
                    <a:p>
                      <a:pPr algn="ctr" fontAlgn="ctr"/>
                      <a:r>
                        <a:rPr lang="fr-FR" sz="1800" u="none" strike="noStrike" dirty="0">
                          <a:effectLst/>
                          <a:latin typeface="Arial" panose="020B0604020202020204" pitchFamily="34" charset="0"/>
                          <a:cs typeface="Arial" panose="020B0604020202020204" pitchFamily="34" charset="0"/>
                        </a:rPr>
                        <a:t> </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noFill/>
                  </a:tcPr>
                </a:tc>
                <a:tc gridSpan="4">
                  <a:txBody>
                    <a:bodyPr/>
                    <a:lstStyle/>
                    <a:p>
                      <a:pPr algn="ctr" fontAlgn="ctr"/>
                      <a:r>
                        <a:rPr lang="fr-FR" sz="1800" u="none" strike="noStrike" dirty="0">
                          <a:effectLst/>
                          <a:latin typeface="Arial" panose="020B0604020202020204" pitchFamily="34" charset="0"/>
                          <a:cs typeface="Arial" panose="020B0604020202020204" pitchFamily="34" charset="0"/>
                        </a:rPr>
                        <a:t>Progressivité sur les 4 années (cycle 3 et cycle 4)</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Passer de "QUAND"                     à                       "QUE SE PASSE - T - IL EN?"</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gradFill flip="none" rotWithShape="1">
                      <a:gsLst>
                        <a:gs pos="0">
                          <a:schemeClr val="accent1">
                            <a:lumMod val="40000"/>
                            <a:lumOff val="60000"/>
                          </a:schemeClr>
                        </a:gs>
                        <a:gs pos="35000">
                          <a:schemeClr val="accent2">
                            <a:lumMod val="40000"/>
                            <a:lumOff val="60000"/>
                          </a:schemeClr>
                        </a:gs>
                        <a:gs pos="73000">
                          <a:schemeClr val="accent3">
                            <a:lumMod val="60000"/>
                            <a:lumOff val="40000"/>
                          </a:schemeClr>
                        </a:gs>
                        <a:gs pos="100000">
                          <a:schemeClr val="accent4">
                            <a:lumMod val="60000"/>
                            <a:lumOff val="40000"/>
                          </a:schemeClr>
                        </a:gs>
                      </a:gsLst>
                      <a:lin ang="10800000" scaled="1"/>
                      <a:tileRect/>
                    </a:gra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17932445"/>
                  </a:ext>
                </a:extLst>
              </a:tr>
            </a:tbl>
          </a:graphicData>
        </a:graphic>
      </p:graphicFrame>
      <p:cxnSp>
        <p:nvCxnSpPr>
          <p:cNvPr id="4" name="Connecteur droit avec flèche 3">
            <a:extLst>
              <a:ext uri="{FF2B5EF4-FFF2-40B4-BE49-F238E27FC236}">
                <a16:creationId xmlns:a16="http://schemas.microsoft.com/office/drawing/2014/main" id="{00000000-0008-0000-0000-000003000000}"/>
              </a:ext>
            </a:extLst>
          </p:cNvPr>
          <p:cNvCxnSpPr/>
          <p:nvPr/>
        </p:nvCxnSpPr>
        <p:spPr>
          <a:xfrm flipV="1">
            <a:off x="3260899" y="5828714"/>
            <a:ext cx="7381875" cy="190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121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8B4AE355-4282-1884-651F-34EA6E9095F2}"/>
              </a:ext>
            </a:extLst>
          </p:cNvPr>
          <p:cNvGraphicFramePr>
            <a:graphicFrameLocks noGrp="1"/>
          </p:cNvGraphicFramePr>
          <p:nvPr>
            <p:extLst>
              <p:ext uri="{D42A27DB-BD31-4B8C-83A1-F6EECF244321}">
                <p14:modId xmlns:p14="http://schemas.microsoft.com/office/powerpoint/2010/main" val="3569540960"/>
              </p:ext>
            </p:extLst>
          </p:nvPr>
        </p:nvGraphicFramePr>
        <p:xfrm>
          <a:off x="525114" y="684946"/>
          <a:ext cx="11437240" cy="6096000"/>
        </p:xfrm>
        <a:graphic>
          <a:graphicData uri="http://schemas.openxmlformats.org/drawingml/2006/table">
            <a:tbl>
              <a:tblPr>
                <a:tableStyleId>{0505E3EF-67EA-436B-97B2-0124C06EBD24}</a:tableStyleId>
              </a:tblPr>
              <a:tblGrid>
                <a:gridCol w="2287448">
                  <a:extLst>
                    <a:ext uri="{9D8B030D-6E8A-4147-A177-3AD203B41FA5}">
                      <a16:colId xmlns:a16="http://schemas.microsoft.com/office/drawing/2014/main" val="1164572684"/>
                    </a:ext>
                  </a:extLst>
                </a:gridCol>
                <a:gridCol w="2287448">
                  <a:extLst>
                    <a:ext uri="{9D8B030D-6E8A-4147-A177-3AD203B41FA5}">
                      <a16:colId xmlns:a16="http://schemas.microsoft.com/office/drawing/2014/main" val="749355346"/>
                    </a:ext>
                  </a:extLst>
                </a:gridCol>
                <a:gridCol w="2287448">
                  <a:extLst>
                    <a:ext uri="{9D8B030D-6E8A-4147-A177-3AD203B41FA5}">
                      <a16:colId xmlns:a16="http://schemas.microsoft.com/office/drawing/2014/main" val="1443330981"/>
                    </a:ext>
                  </a:extLst>
                </a:gridCol>
                <a:gridCol w="2287448">
                  <a:extLst>
                    <a:ext uri="{9D8B030D-6E8A-4147-A177-3AD203B41FA5}">
                      <a16:colId xmlns:a16="http://schemas.microsoft.com/office/drawing/2014/main" val="3865094854"/>
                    </a:ext>
                  </a:extLst>
                </a:gridCol>
                <a:gridCol w="2287448">
                  <a:extLst>
                    <a:ext uri="{9D8B030D-6E8A-4147-A177-3AD203B41FA5}">
                      <a16:colId xmlns:a16="http://schemas.microsoft.com/office/drawing/2014/main" val="644545858"/>
                    </a:ext>
                  </a:extLst>
                </a:gridCol>
              </a:tblGrid>
              <a:tr h="294741">
                <a:tc>
                  <a:txBody>
                    <a:bodyPr/>
                    <a:lstStyle/>
                    <a:p>
                      <a:pPr algn="ctr" fontAlgn="ctr"/>
                      <a:r>
                        <a:rPr lang="fr-FR" sz="2000" u="none" strike="noStrike" dirty="0">
                          <a:effectLst/>
                        </a:rPr>
                        <a:t> </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2000" u="none" strike="noStrike" dirty="0">
                          <a:effectLst/>
                        </a:rPr>
                        <a:t>Rappel 6ème</a:t>
                      </a:r>
                      <a:endParaRPr lang="fr-FR" sz="2000" b="1" i="0" u="none" strike="noStrike" dirty="0">
                        <a:solidFill>
                          <a:srgbClr val="FF0066"/>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fontAlgn="ctr"/>
                      <a:r>
                        <a:rPr lang="fr-FR" sz="2000" u="none" strike="noStrike" dirty="0">
                          <a:effectLst/>
                        </a:rPr>
                        <a:t>5ème</a:t>
                      </a:r>
                      <a:endParaRPr lang="fr-FR" sz="2000" b="1" i="0" u="none" strike="noStrike" dirty="0">
                        <a:solidFill>
                          <a:srgbClr val="0000FF"/>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2000" u="none" strike="noStrike" dirty="0">
                          <a:effectLst/>
                        </a:rPr>
                        <a:t>4ème</a:t>
                      </a:r>
                      <a:endParaRPr lang="fr-FR" sz="2000" b="1" i="0" u="none" strike="noStrike" dirty="0">
                        <a:solidFill>
                          <a:srgbClr val="CC3300"/>
                        </a:solidFill>
                        <a:effectLst/>
                        <a:latin typeface="Arial" panose="020B0604020202020204" pitchFamily="34" charset="0"/>
                        <a:cs typeface="Arial" panose="020B0604020202020204" pitchFamily="34" charset="0"/>
                      </a:endParaRPr>
                    </a:p>
                  </a:txBody>
                  <a:tcPr marL="0" marR="0" marT="0" marB="0" anchor="ctr">
                    <a:solidFill>
                      <a:schemeClr val="accent3">
                        <a:lumMod val="40000"/>
                        <a:lumOff val="60000"/>
                      </a:schemeClr>
                    </a:solidFill>
                  </a:tcPr>
                </a:tc>
                <a:tc>
                  <a:txBody>
                    <a:bodyPr/>
                    <a:lstStyle/>
                    <a:p>
                      <a:pPr algn="ctr" fontAlgn="ctr"/>
                      <a:r>
                        <a:rPr lang="fr-FR" sz="2000" u="none" strike="noStrike" dirty="0">
                          <a:effectLst/>
                        </a:rPr>
                        <a:t>3ème</a:t>
                      </a:r>
                      <a:endParaRPr lang="fr-FR" sz="2000" b="1" i="0" u="none" strike="noStrike" dirty="0">
                        <a:solidFill>
                          <a:srgbClr val="009900"/>
                        </a:solidFill>
                        <a:effectLst/>
                        <a:latin typeface="Arial" panose="020B0604020202020204" pitchFamily="34" charset="0"/>
                        <a:cs typeface="Arial" panose="020B060402020202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249263892"/>
                  </a:ext>
                </a:extLst>
              </a:tr>
              <a:tr h="1178964">
                <a:tc>
                  <a:txBody>
                    <a:bodyPr/>
                    <a:lstStyle/>
                    <a:p>
                      <a:pPr algn="ctr" fontAlgn="ctr"/>
                      <a:r>
                        <a:rPr lang="fr-FR" sz="2000" u="none" strike="noStrike" dirty="0">
                          <a:effectLst/>
                        </a:rPr>
                        <a:t>Se repérer dans</a:t>
                      </a:r>
                      <a:br>
                        <a:rPr lang="fr-FR" sz="2000" u="none" strike="noStrike" dirty="0">
                          <a:effectLst/>
                        </a:rPr>
                      </a:br>
                      <a:r>
                        <a:rPr lang="fr-FR" sz="2000" u="none" strike="noStrike" dirty="0">
                          <a:effectLst/>
                        </a:rPr>
                        <a:t> l'espace</a:t>
                      </a:r>
                      <a:br>
                        <a:rPr lang="fr-FR" sz="2000" u="none" strike="noStrike" dirty="0">
                          <a:effectLst/>
                        </a:rPr>
                      </a:br>
                      <a:r>
                        <a:rPr lang="fr-FR" sz="2000" b="1" u="none" strike="noStrike" dirty="0">
                          <a:effectLst/>
                        </a:rPr>
                        <a:t>Mémoriser les repères</a:t>
                      </a:r>
                      <a:endParaRPr lang="fr-FR" sz="2000" b="1" i="0" u="none" strike="noStrike" dirty="0">
                        <a:solidFill>
                          <a:srgbClr val="0070C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2000" u="none" strike="noStrike" dirty="0">
                          <a:effectLst/>
                        </a:rPr>
                        <a:t>Localiser un repère</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fontAlgn="ctr"/>
                      <a:r>
                        <a:rPr lang="fr-FR" sz="2000" u="none" strike="noStrike" dirty="0">
                          <a:effectLst/>
                        </a:rPr>
                        <a:t>Nommer et localiser les grands repères</a:t>
                      </a:r>
                      <a:br>
                        <a:rPr lang="fr-FR" sz="2000" u="none" strike="noStrike" dirty="0">
                          <a:effectLst/>
                        </a:rPr>
                      </a:br>
                      <a:r>
                        <a:rPr lang="fr-FR" sz="2000" u="none" strike="noStrike" dirty="0">
                          <a:effectLst/>
                        </a:rPr>
                        <a:t>géographiques …</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gridSpan="2">
                  <a:txBody>
                    <a:bodyPr/>
                    <a:lstStyle/>
                    <a:p>
                      <a:pPr algn="ctr" fontAlgn="ctr"/>
                      <a:r>
                        <a:rPr lang="fr-FR" sz="2000" u="none" strike="noStrike" dirty="0">
                          <a:effectLst/>
                        </a:rPr>
                        <a:t>… sur des représentations de l'espace</a:t>
                      </a:r>
                      <a:br>
                        <a:rPr lang="fr-FR" sz="2000" u="none" strike="noStrike" dirty="0">
                          <a:effectLst/>
                        </a:rPr>
                      </a:br>
                      <a:r>
                        <a:rPr lang="fr-FR" sz="2000" u="none" strike="noStrike" dirty="0">
                          <a:effectLst/>
                        </a:rPr>
                        <a:t> à différentes échelles et projections</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4">
                        <a:lumMod val="40000"/>
                        <a:lumOff val="60000"/>
                      </a:schemeClr>
                    </a:solidFill>
                  </a:tcPr>
                </a:tc>
                <a:tc hMerge="1">
                  <a:txBody>
                    <a:bodyPr/>
                    <a:lstStyle/>
                    <a:p>
                      <a:endParaRPr lang="fr-FR"/>
                    </a:p>
                  </a:txBody>
                  <a:tcPr/>
                </a:tc>
                <a:extLst>
                  <a:ext uri="{0D108BD9-81ED-4DB2-BD59-A6C34878D82A}">
                    <a16:rowId xmlns:a16="http://schemas.microsoft.com/office/drawing/2014/main" val="2520758281"/>
                  </a:ext>
                </a:extLst>
              </a:tr>
              <a:tr h="1178964">
                <a:tc rowSpan="2">
                  <a:txBody>
                    <a:bodyPr/>
                    <a:lstStyle/>
                    <a:p>
                      <a:pPr algn="ctr" fontAlgn="ctr"/>
                      <a:r>
                        <a:rPr lang="fr-FR" sz="2000" u="none" strike="noStrike" dirty="0">
                          <a:effectLst/>
                        </a:rPr>
                        <a:t>Se repérer dans</a:t>
                      </a:r>
                      <a:br>
                        <a:rPr lang="fr-FR" sz="2000" u="none" strike="noStrike" dirty="0">
                          <a:effectLst/>
                        </a:rPr>
                      </a:br>
                      <a:r>
                        <a:rPr lang="fr-FR" sz="2000" u="none" strike="noStrike" dirty="0">
                          <a:effectLst/>
                        </a:rPr>
                        <a:t> l'espace</a:t>
                      </a:r>
                      <a:br>
                        <a:rPr lang="fr-FR" sz="2000" u="none" strike="noStrike" dirty="0">
                          <a:effectLst/>
                        </a:rPr>
                      </a:br>
                      <a:r>
                        <a:rPr lang="fr-FR" sz="2000" b="1" u="none" strike="noStrike" dirty="0">
                          <a:effectLst/>
                        </a:rPr>
                        <a:t>Mobiliser les </a:t>
                      </a:r>
                      <a:br>
                        <a:rPr lang="fr-FR" sz="2000" b="1" u="none" strike="noStrike" dirty="0">
                          <a:effectLst/>
                        </a:rPr>
                      </a:br>
                      <a:r>
                        <a:rPr lang="fr-FR" sz="2000" b="1" u="none" strike="noStrike" dirty="0">
                          <a:effectLst/>
                        </a:rPr>
                        <a:t>repères</a:t>
                      </a:r>
                      <a:endParaRPr lang="fr-FR" sz="2000" b="1" i="0" u="none" strike="noStrike" dirty="0">
                        <a:solidFill>
                          <a:srgbClr val="0070C0"/>
                        </a:solidFill>
                        <a:effectLst/>
                        <a:latin typeface="Arial" panose="020B0604020202020204" pitchFamily="34" charset="0"/>
                        <a:cs typeface="Arial" panose="020B0604020202020204" pitchFamily="34" charset="0"/>
                      </a:endParaRPr>
                    </a:p>
                  </a:txBody>
                  <a:tcPr marL="0" marR="0" marT="0" marB="0" anchor="ctr"/>
                </a:tc>
                <a:tc rowSpan="2">
                  <a:txBody>
                    <a:bodyPr/>
                    <a:lstStyle/>
                    <a:p>
                      <a:pPr algn="ctr" fontAlgn="b"/>
                      <a:r>
                        <a:rPr lang="fr-FR" sz="2000" u="none" strike="noStrike" dirty="0">
                          <a:effectLst/>
                        </a:rPr>
                        <a:t>Les repères de l'orientation</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rowSpan="2">
                  <a:txBody>
                    <a:bodyPr/>
                    <a:lstStyle/>
                    <a:p>
                      <a:pPr algn="ctr" fontAlgn="ctr"/>
                      <a:r>
                        <a:rPr lang="fr-FR" sz="2000" u="none" strike="noStrike" dirty="0">
                          <a:effectLst/>
                        </a:rPr>
                        <a:t>Localiser le lieu en mobilisant les </a:t>
                      </a:r>
                      <a:br>
                        <a:rPr lang="fr-FR" sz="2000" u="none" strike="noStrike" dirty="0">
                          <a:effectLst/>
                        </a:rPr>
                      </a:br>
                      <a:r>
                        <a:rPr lang="fr-FR" sz="2000" u="none" strike="noStrike" dirty="0">
                          <a:effectLst/>
                        </a:rPr>
                        <a:t>repères de l'orientation (points</a:t>
                      </a:r>
                      <a:br>
                        <a:rPr lang="fr-FR" sz="2000" u="none" strike="noStrike" dirty="0">
                          <a:effectLst/>
                        </a:rPr>
                      </a:br>
                      <a:r>
                        <a:rPr lang="fr-FR" sz="2000" u="none" strike="noStrike" dirty="0">
                          <a:effectLst/>
                        </a:rPr>
                        <a:t>cardinaux, lignes imaginaires) et </a:t>
                      </a:r>
                      <a:br>
                        <a:rPr lang="fr-FR" sz="2000" u="none" strike="noStrike" dirty="0">
                          <a:effectLst/>
                        </a:rPr>
                      </a:br>
                      <a:r>
                        <a:rPr lang="fr-FR" sz="2000" u="none" strike="noStrike" dirty="0">
                          <a:effectLst/>
                        </a:rPr>
                        <a:t>leurs outils (boussole…)</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2000" u="none" strike="noStrike" dirty="0">
                          <a:effectLst/>
                        </a:rPr>
                        <a:t>Repérer le lieu et le localiser sur des</a:t>
                      </a:r>
                      <a:br>
                        <a:rPr lang="fr-FR" sz="2000" u="none" strike="noStrike" dirty="0">
                          <a:effectLst/>
                        </a:rPr>
                      </a:br>
                      <a:r>
                        <a:rPr lang="fr-FR" sz="2000" u="none" strike="noStrike" dirty="0">
                          <a:effectLst/>
                        </a:rPr>
                        <a:t>cartes à différentes échelles</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40000"/>
                        <a:lumOff val="60000"/>
                      </a:schemeClr>
                    </a:solidFill>
                  </a:tcPr>
                </a:tc>
                <a:tc>
                  <a:txBody>
                    <a:bodyPr/>
                    <a:lstStyle/>
                    <a:p>
                      <a:pPr algn="ctr" fontAlgn="ctr"/>
                      <a:r>
                        <a:rPr lang="fr-FR" sz="2000" u="none" strike="noStrike" dirty="0">
                          <a:effectLst/>
                        </a:rPr>
                        <a:t>Caractériser un espace plus </a:t>
                      </a:r>
                      <a:br>
                        <a:rPr lang="fr-FR" sz="2000" u="none" strike="noStrike" dirty="0">
                          <a:effectLst/>
                        </a:rPr>
                      </a:br>
                      <a:r>
                        <a:rPr lang="fr-FR" sz="2000" u="none" strike="noStrike" dirty="0">
                          <a:effectLst/>
                        </a:rPr>
                        <a:t>complexe</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49876920"/>
                  </a:ext>
                </a:extLst>
              </a:tr>
              <a:tr h="235792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2000" u="none" strike="noStrike" dirty="0">
                          <a:effectLst/>
                        </a:rPr>
                        <a:t>Nuancer l'éloignement et la proximité</a:t>
                      </a:r>
                      <a:br>
                        <a:rPr lang="fr-FR" sz="2000" u="none" strike="noStrike" dirty="0">
                          <a:effectLst/>
                        </a:rPr>
                      </a:br>
                      <a:r>
                        <a:rPr lang="fr-FR" sz="2000" u="none" strike="noStrike" dirty="0">
                          <a:effectLst/>
                        </a:rPr>
                        <a:t>en fonction du contexte (éloignement</a:t>
                      </a:r>
                      <a:br>
                        <a:rPr lang="fr-FR" sz="2000" u="none" strike="noStrike" dirty="0">
                          <a:effectLst/>
                        </a:rPr>
                      </a:br>
                      <a:r>
                        <a:rPr lang="fr-FR" sz="2000" u="none" strike="noStrike" dirty="0">
                          <a:effectLst/>
                        </a:rPr>
                        <a:t>en distance mais pas en temps)</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40000"/>
                        <a:lumOff val="60000"/>
                      </a:schemeClr>
                    </a:solidFill>
                  </a:tcPr>
                </a:tc>
                <a:tc>
                  <a:txBody>
                    <a:bodyPr/>
                    <a:lstStyle/>
                    <a:p>
                      <a:pPr algn="ctr" fontAlgn="ctr"/>
                      <a:r>
                        <a:rPr lang="fr-FR" sz="2000" u="none" strike="noStrike" dirty="0">
                          <a:effectLst/>
                        </a:rPr>
                        <a:t>Mobiliser d'autres repères construits</a:t>
                      </a:r>
                      <a:br>
                        <a:rPr lang="fr-FR" sz="2000" u="none" strike="noStrike" dirty="0">
                          <a:effectLst/>
                        </a:rPr>
                      </a:br>
                      <a:r>
                        <a:rPr lang="fr-FR" sz="2000" u="none" strike="noStrike" dirty="0">
                          <a:effectLst/>
                        </a:rPr>
                        <a:t>pour situer (frontières, réseaux …)</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5148522"/>
                  </a:ext>
                </a:extLst>
              </a:tr>
              <a:tr h="890604">
                <a:tc>
                  <a:txBody>
                    <a:bodyPr/>
                    <a:lstStyle/>
                    <a:p>
                      <a:pPr algn="ctr" fontAlgn="ctr"/>
                      <a:r>
                        <a:rPr lang="fr-FR" sz="2000" u="none" strike="noStrike">
                          <a:effectLst/>
                        </a:rPr>
                        <a:t> </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gridSpan="4">
                  <a:txBody>
                    <a:bodyPr/>
                    <a:lstStyle/>
                    <a:p>
                      <a:pPr algn="ctr" fontAlgn="ctr"/>
                      <a:br>
                        <a:rPr lang="fr-FR" sz="2000" u="none" strike="noStrike" dirty="0">
                          <a:effectLst/>
                        </a:rPr>
                      </a:br>
                      <a:r>
                        <a:rPr lang="fr-FR" sz="2000" u="none" strike="noStrike" dirty="0">
                          <a:effectLst/>
                        </a:rPr>
                        <a:t>Progressivité sur les 4 années (cycle 3 et cycle 4)</a:t>
                      </a:r>
                      <a:br>
                        <a:rPr lang="fr-FR" sz="2000" u="none" strike="noStrike" dirty="0">
                          <a:effectLst/>
                        </a:rPr>
                      </a:br>
                      <a:r>
                        <a:rPr lang="fr-FR" sz="2000" u="none" strike="noStrike" dirty="0">
                          <a:effectLst/>
                        </a:rPr>
                        <a:t>Utiliser les outils numériques de géolocalisation</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06397421"/>
                  </a:ext>
                </a:extLst>
              </a:tr>
            </a:tbl>
          </a:graphicData>
        </a:graphic>
      </p:graphicFrame>
      <p:cxnSp>
        <p:nvCxnSpPr>
          <p:cNvPr id="4" name="Connecteur droit avec flèche 3">
            <a:extLst>
              <a:ext uri="{FF2B5EF4-FFF2-40B4-BE49-F238E27FC236}">
                <a16:creationId xmlns:a16="http://schemas.microsoft.com/office/drawing/2014/main" id="{00000000-0008-0000-0000-000004000000}"/>
              </a:ext>
            </a:extLst>
          </p:cNvPr>
          <p:cNvCxnSpPr/>
          <p:nvPr/>
        </p:nvCxnSpPr>
        <p:spPr>
          <a:xfrm flipV="1">
            <a:off x="3771443" y="6015952"/>
            <a:ext cx="7381875" cy="190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74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0C3A076-615A-E603-40CD-1519DB41EAD8}"/>
              </a:ext>
            </a:extLst>
          </p:cNvPr>
          <p:cNvSpPr>
            <a:spLocks noGrp="1"/>
          </p:cNvSpPr>
          <p:nvPr>
            <p:ph type="dt" sz="half" idx="10"/>
          </p:nvPr>
        </p:nvSpPr>
        <p:spPr/>
        <p:txBody>
          <a:bodyPr/>
          <a:lstStyle/>
          <a:p>
            <a:pPr rtl="0"/>
            <a:fld id="{ACEC98BE-FCE2-445F-8146-3A7F8CC3881D}" type="datetime1">
              <a:rPr lang="fr-FR" smtClean="0"/>
              <a:t>16/09/2022</a:t>
            </a:fld>
            <a:endParaRPr lang="en-US" dirty="0"/>
          </a:p>
        </p:txBody>
      </p:sp>
      <p:graphicFrame>
        <p:nvGraphicFramePr>
          <p:cNvPr id="3" name="Tableau 2">
            <a:extLst>
              <a:ext uri="{FF2B5EF4-FFF2-40B4-BE49-F238E27FC236}">
                <a16:creationId xmlns:a16="http://schemas.microsoft.com/office/drawing/2014/main" id="{7FD667F5-00F5-9F7D-4029-AEFB4CA8E769}"/>
              </a:ext>
            </a:extLst>
          </p:cNvPr>
          <p:cNvGraphicFramePr>
            <a:graphicFrameLocks noGrp="1"/>
          </p:cNvGraphicFramePr>
          <p:nvPr>
            <p:extLst>
              <p:ext uri="{D42A27DB-BD31-4B8C-83A1-F6EECF244321}">
                <p14:modId xmlns:p14="http://schemas.microsoft.com/office/powerpoint/2010/main" val="3189447267"/>
              </p:ext>
            </p:extLst>
          </p:nvPr>
        </p:nvGraphicFramePr>
        <p:xfrm>
          <a:off x="281662" y="959610"/>
          <a:ext cx="11593013" cy="4956893"/>
        </p:xfrm>
        <a:graphic>
          <a:graphicData uri="http://schemas.openxmlformats.org/drawingml/2006/table">
            <a:tbl>
              <a:tblPr>
                <a:tableStyleId>{5C22544A-7EE6-4342-B048-85BDC9FD1C3A}</a:tableStyleId>
              </a:tblPr>
              <a:tblGrid>
                <a:gridCol w="1899157">
                  <a:extLst>
                    <a:ext uri="{9D8B030D-6E8A-4147-A177-3AD203B41FA5}">
                      <a16:colId xmlns:a16="http://schemas.microsoft.com/office/drawing/2014/main" val="149622150"/>
                    </a:ext>
                  </a:extLst>
                </a:gridCol>
                <a:gridCol w="2423464">
                  <a:extLst>
                    <a:ext uri="{9D8B030D-6E8A-4147-A177-3AD203B41FA5}">
                      <a16:colId xmlns:a16="http://schemas.microsoft.com/office/drawing/2014/main" val="1266683273"/>
                    </a:ext>
                  </a:extLst>
                </a:gridCol>
                <a:gridCol w="2423464">
                  <a:extLst>
                    <a:ext uri="{9D8B030D-6E8A-4147-A177-3AD203B41FA5}">
                      <a16:colId xmlns:a16="http://schemas.microsoft.com/office/drawing/2014/main" val="1972861234"/>
                    </a:ext>
                  </a:extLst>
                </a:gridCol>
                <a:gridCol w="2423464">
                  <a:extLst>
                    <a:ext uri="{9D8B030D-6E8A-4147-A177-3AD203B41FA5}">
                      <a16:colId xmlns:a16="http://schemas.microsoft.com/office/drawing/2014/main" val="2174179488"/>
                    </a:ext>
                  </a:extLst>
                </a:gridCol>
                <a:gridCol w="2423464">
                  <a:extLst>
                    <a:ext uri="{9D8B030D-6E8A-4147-A177-3AD203B41FA5}">
                      <a16:colId xmlns:a16="http://schemas.microsoft.com/office/drawing/2014/main" val="3454729021"/>
                    </a:ext>
                  </a:extLst>
                </a:gridCol>
              </a:tblGrid>
              <a:tr h="296323">
                <a:tc>
                  <a:txBody>
                    <a:bodyPr/>
                    <a:lstStyle/>
                    <a:p>
                      <a:pPr algn="ctr" fontAlgn="ctr"/>
                      <a:r>
                        <a:rPr lang="fr-FR" sz="1800" u="none" strike="noStrike" dirty="0">
                          <a:effectLst/>
                          <a:latin typeface="Arial" panose="020B0604020202020204" pitchFamily="34" charset="0"/>
                          <a:cs typeface="Arial" panose="020B0604020202020204" pitchFamily="34" charset="0"/>
                        </a:rPr>
                        <a:t> </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800" u="none" strike="noStrike" dirty="0">
                          <a:effectLst/>
                          <a:latin typeface="Arial" panose="020B0604020202020204" pitchFamily="34" charset="0"/>
                          <a:cs typeface="Arial" panose="020B0604020202020204" pitchFamily="34" charset="0"/>
                        </a:rPr>
                        <a:t>Rappel 6ème</a:t>
                      </a:r>
                      <a:endParaRPr lang="fr-FR" sz="1800" b="1" i="0" u="none" strike="noStrike" dirty="0">
                        <a:solidFill>
                          <a:srgbClr val="FF0066"/>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5ème</a:t>
                      </a:r>
                      <a:endParaRPr lang="fr-FR" sz="1800" b="1" i="0" u="none" strike="noStrike" dirty="0">
                        <a:solidFill>
                          <a:srgbClr val="0000FF"/>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4ème</a:t>
                      </a:r>
                      <a:endParaRPr lang="fr-FR" sz="1800" b="1" i="0" u="none" strike="noStrike" dirty="0">
                        <a:solidFill>
                          <a:srgbClr val="CC3300"/>
                        </a:solidFill>
                        <a:effectLst/>
                        <a:latin typeface="Arial" panose="020B0604020202020204" pitchFamily="34" charset="0"/>
                        <a:cs typeface="Arial" panose="020B0604020202020204" pitchFamily="34" charset="0"/>
                      </a:endParaRPr>
                    </a:p>
                  </a:txBody>
                  <a:tcPr marL="0" marR="0" marT="0" marB="0" anchor="ctr">
                    <a:solidFill>
                      <a:schemeClr val="accent3">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3ème</a:t>
                      </a:r>
                      <a:endParaRPr lang="fr-FR" sz="1800" b="1" i="0" u="none" strike="noStrike" dirty="0">
                        <a:solidFill>
                          <a:srgbClr val="0099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871307572"/>
                  </a:ext>
                </a:extLst>
              </a:tr>
              <a:tr h="1848491">
                <a:tc>
                  <a:txBody>
                    <a:bodyPr/>
                    <a:lstStyle/>
                    <a:p>
                      <a:pPr algn="ctr" fontAlgn="ctr"/>
                      <a:r>
                        <a:rPr lang="fr-FR" sz="1800" u="none" strike="noStrike" dirty="0">
                          <a:effectLst/>
                          <a:latin typeface="Arial" panose="020B0604020202020204" pitchFamily="34" charset="0"/>
                          <a:cs typeface="Arial" panose="020B0604020202020204" pitchFamily="34" charset="0"/>
                        </a:rPr>
                        <a:t>S'informer dans le </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monde du numérique</a:t>
                      </a:r>
                      <a:br>
                        <a:rPr lang="fr-FR" sz="1800" u="none" strike="noStrike" dirty="0">
                          <a:effectLst/>
                          <a:latin typeface="Arial" panose="020B0604020202020204" pitchFamily="34" charset="0"/>
                          <a:cs typeface="Arial" panose="020B0604020202020204" pitchFamily="34" charset="0"/>
                        </a:rPr>
                      </a:br>
                      <a:r>
                        <a:rPr lang="fr-FR" sz="1800" b="1" u="none" strike="noStrike" dirty="0">
                          <a:effectLst/>
                          <a:latin typeface="Arial" panose="020B0604020202020204" pitchFamily="34" charset="0"/>
                          <a:cs typeface="Arial" panose="020B0604020202020204" pitchFamily="34" charset="0"/>
                        </a:rPr>
                        <a:t>Trouver, sélectionner</a:t>
                      </a:r>
                      <a:br>
                        <a:rPr lang="fr-FR" sz="1800" b="1" u="none" strike="noStrike" dirty="0">
                          <a:effectLst/>
                          <a:latin typeface="Arial" panose="020B0604020202020204" pitchFamily="34" charset="0"/>
                          <a:cs typeface="Arial" panose="020B0604020202020204" pitchFamily="34" charset="0"/>
                        </a:rPr>
                      </a:br>
                      <a:r>
                        <a:rPr lang="fr-FR" sz="1800" b="1" u="none" strike="noStrike" dirty="0">
                          <a:effectLst/>
                          <a:latin typeface="Arial" panose="020B0604020202020204" pitchFamily="34" charset="0"/>
                          <a:cs typeface="Arial" panose="020B0604020202020204" pitchFamily="34" charset="0"/>
                        </a:rPr>
                        <a:t>et exploiter les </a:t>
                      </a:r>
                      <a:br>
                        <a:rPr lang="fr-FR" sz="1800" b="1" u="none" strike="noStrike" dirty="0">
                          <a:effectLst/>
                          <a:latin typeface="Arial" panose="020B0604020202020204" pitchFamily="34" charset="0"/>
                          <a:cs typeface="Arial" panose="020B0604020202020204" pitchFamily="34" charset="0"/>
                        </a:rPr>
                      </a:br>
                      <a:r>
                        <a:rPr lang="fr-FR" sz="1800" b="1" u="none" strike="noStrike" dirty="0">
                          <a:effectLst/>
                          <a:latin typeface="Arial" panose="020B0604020202020204" pitchFamily="34" charset="0"/>
                          <a:cs typeface="Arial" panose="020B0604020202020204" pitchFamily="34" charset="0"/>
                        </a:rPr>
                        <a:t>informations</a:t>
                      </a:r>
                      <a:endParaRPr lang="fr-FR" sz="1800" b="1" i="0" u="none" strike="noStrike" dirty="0">
                        <a:solidFill>
                          <a:srgbClr val="7030A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800" u="none" strike="noStrike" dirty="0">
                          <a:effectLst/>
                          <a:latin typeface="Arial" panose="020B0604020202020204" pitchFamily="34" charset="0"/>
                          <a:cs typeface="Arial" panose="020B0604020202020204" pitchFamily="34" charset="0"/>
                        </a:rPr>
                        <a:t>Trouver et sélectionner </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des informations dans des ressources données  pour répondre à des questions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Trouver des informations</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dans plusieurs ressources données</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et les utiliser pour répondre</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à des questions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Trouver ses propres</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ressources et prélever</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les informations pour répondre à des questions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Trouver plusieurs </a:t>
                      </a:r>
                      <a:r>
                        <a:rPr lang="fr-FR" sz="1800" u="none" strike="noStrike" dirty="0" err="1">
                          <a:effectLst/>
                          <a:latin typeface="Arial" panose="020B0604020202020204" pitchFamily="34" charset="0"/>
                          <a:cs typeface="Arial" panose="020B0604020202020204" pitchFamily="34" charset="0"/>
                        </a:rPr>
                        <a:t>ressoures</a:t>
                      </a:r>
                      <a:r>
                        <a:rPr lang="fr-FR" sz="1800" u="none" strike="noStrike" dirty="0">
                          <a:effectLst/>
                          <a:latin typeface="Arial" panose="020B0604020202020204" pitchFamily="34" charset="0"/>
                          <a:cs typeface="Arial" panose="020B0604020202020204" pitchFamily="34" charset="0"/>
                        </a:rPr>
                        <a:t>, croiser leurs informations</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et les citer pour répondre à des questions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3722005925"/>
                  </a:ext>
                </a:extLst>
              </a:tr>
              <a:tr h="1326398">
                <a:tc>
                  <a:txBody>
                    <a:bodyPr/>
                    <a:lstStyle/>
                    <a:p>
                      <a:pPr algn="ctr" fontAlgn="ctr"/>
                      <a:r>
                        <a:rPr lang="fr-FR" sz="1800" u="none" strike="noStrike" dirty="0">
                          <a:effectLst/>
                          <a:latin typeface="Arial" panose="020B0604020202020204" pitchFamily="34" charset="0"/>
                          <a:cs typeface="Arial" panose="020B0604020202020204" pitchFamily="34" charset="0"/>
                        </a:rPr>
                        <a:t>S'informer dans le </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monde du numérique</a:t>
                      </a:r>
                      <a:br>
                        <a:rPr lang="fr-FR" sz="1800" u="none" strike="noStrike" dirty="0">
                          <a:effectLst/>
                          <a:latin typeface="Arial" panose="020B0604020202020204" pitchFamily="34" charset="0"/>
                          <a:cs typeface="Arial" panose="020B0604020202020204" pitchFamily="34" charset="0"/>
                        </a:rPr>
                      </a:br>
                      <a:r>
                        <a:rPr lang="fr-FR" sz="1800" b="1" u="none" strike="noStrike" dirty="0">
                          <a:effectLst/>
                          <a:latin typeface="Arial" panose="020B0604020202020204" pitchFamily="34" charset="0"/>
                          <a:cs typeface="Arial" panose="020B0604020202020204" pitchFamily="34" charset="0"/>
                        </a:rPr>
                        <a:t>Exercer son esprit critique</a:t>
                      </a:r>
                      <a:endParaRPr lang="fr-FR" sz="1800" b="1" i="0" u="none" strike="noStrike" dirty="0">
                        <a:solidFill>
                          <a:srgbClr val="7030A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1800" u="none" strike="noStrike" dirty="0">
                          <a:effectLst/>
                          <a:latin typeface="Arial" panose="020B0604020202020204" pitchFamily="34" charset="0"/>
                          <a:cs typeface="Arial" panose="020B0604020202020204" pitchFamily="34" charset="0"/>
                        </a:rPr>
                        <a:t>Identifier la ressource et</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restituer l'information</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Relever les sources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Relever les sources et expliquer</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leur choix</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Relever les sources et </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expliquer leur intérêt ou leurs limites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923555835"/>
                  </a:ext>
                </a:extLst>
              </a:tr>
              <a:tr h="1368730">
                <a:tc>
                  <a:txBody>
                    <a:bodyPr/>
                    <a:lstStyle/>
                    <a:p>
                      <a:pPr algn="ctr" fontAlgn="ctr"/>
                      <a:r>
                        <a:rPr lang="fr-FR" sz="1800" u="none" strike="noStrike">
                          <a:effectLst/>
                          <a:latin typeface="Arial" panose="020B0604020202020204" pitchFamily="34" charset="0"/>
                          <a:cs typeface="Arial" panose="020B0604020202020204" pitchFamily="34" charset="0"/>
                        </a:rPr>
                        <a:t> </a:t>
                      </a:r>
                      <a:endParaRPr lang="fr-FR" sz="1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tc>
                <a:tc gridSpan="4">
                  <a:txBody>
                    <a:bodyPr/>
                    <a:lstStyle/>
                    <a:p>
                      <a:pPr algn="ctr" fontAlgn="ct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Progressivité sur les 4 années (cycle 3 et cycle 4)</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Connaître les différents systèmes d'information et les utiliser (authentifier les sites, connaître les outils pour s'informer naviguer entre différents sites)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99447343"/>
                  </a:ext>
                </a:extLst>
              </a:tr>
            </a:tbl>
          </a:graphicData>
        </a:graphic>
      </p:graphicFrame>
      <p:cxnSp>
        <p:nvCxnSpPr>
          <p:cNvPr id="4" name="Connecteur droit avec flèche 3">
            <a:extLst>
              <a:ext uri="{FF2B5EF4-FFF2-40B4-BE49-F238E27FC236}">
                <a16:creationId xmlns:a16="http://schemas.microsoft.com/office/drawing/2014/main" id="{00000000-0008-0000-0000-000005000000}"/>
              </a:ext>
            </a:extLst>
          </p:cNvPr>
          <p:cNvCxnSpPr>
            <a:cxnSpLocks/>
          </p:cNvCxnSpPr>
          <p:nvPr/>
        </p:nvCxnSpPr>
        <p:spPr>
          <a:xfrm>
            <a:off x="2281912" y="13789786"/>
            <a:ext cx="9032760" cy="91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2240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13D47C4B-1B1C-70CE-966B-28DE1DDCFF47}"/>
              </a:ext>
            </a:extLst>
          </p:cNvPr>
          <p:cNvGraphicFramePr>
            <a:graphicFrameLocks noGrp="1"/>
          </p:cNvGraphicFramePr>
          <p:nvPr>
            <p:extLst>
              <p:ext uri="{D42A27DB-BD31-4B8C-83A1-F6EECF244321}">
                <p14:modId xmlns:p14="http://schemas.microsoft.com/office/powerpoint/2010/main" val="383900356"/>
              </p:ext>
            </p:extLst>
          </p:nvPr>
        </p:nvGraphicFramePr>
        <p:xfrm>
          <a:off x="626301" y="676405"/>
          <a:ext cx="11411211" cy="4595416"/>
        </p:xfrm>
        <a:graphic>
          <a:graphicData uri="http://schemas.openxmlformats.org/drawingml/2006/table">
            <a:tbl>
              <a:tblPr>
                <a:tableStyleId>{5C22544A-7EE6-4342-B048-85BDC9FD1C3A}</a:tableStyleId>
              </a:tblPr>
              <a:tblGrid>
                <a:gridCol w="1869375">
                  <a:extLst>
                    <a:ext uri="{9D8B030D-6E8A-4147-A177-3AD203B41FA5}">
                      <a16:colId xmlns:a16="http://schemas.microsoft.com/office/drawing/2014/main" val="98309306"/>
                    </a:ext>
                  </a:extLst>
                </a:gridCol>
                <a:gridCol w="2385459">
                  <a:extLst>
                    <a:ext uri="{9D8B030D-6E8A-4147-A177-3AD203B41FA5}">
                      <a16:colId xmlns:a16="http://schemas.microsoft.com/office/drawing/2014/main" val="1568803355"/>
                    </a:ext>
                  </a:extLst>
                </a:gridCol>
                <a:gridCol w="2385459">
                  <a:extLst>
                    <a:ext uri="{9D8B030D-6E8A-4147-A177-3AD203B41FA5}">
                      <a16:colId xmlns:a16="http://schemas.microsoft.com/office/drawing/2014/main" val="491878750"/>
                    </a:ext>
                  </a:extLst>
                </a:gridCol>
                <a:gridCol w="2385459">
                  <a:extLst>
                    <a:ext uri="{9D8B030D-6E8A-4147-A177-3AD203B41FA5}">
                      <a16:colId xmlns:a16="http://schemas.microsoft.com/office/drawing/2014/main" val="3842773571"/>
                    </a:ext>
                  </a:extLst>
                </a:gridCol>
                <a:gridCol w="2385459">
                  <a:extLst>
                    <a:ext uri="{9D8B030D-6E8A-4147-A177-3AD203B41FA5}">
                      <a16:colId xmlns:a16="http://schemas.microsoft.com/office/drawing/2014/main" val="2924921586"/>
                    </a:ext>
                  </a:extLst>
                </a:gridCol>
              </a:tblGrid>
              <a:tr h="201079">
                <a:tc gridSpan="5">
                  <a:txBody>
                    <a:bodyPr/>
                    <a:lstStyle/>
                    <a:p>
                      <a:pPr algn="ctr" fontAlgn="ctr"/>
                      <a:r>
                        <a:rPr lang="fr-FR" sz="2000" u="none" strike="noStrike" dirty="0">
                          <a:effectLst/>
                          <a:latin typeface="Arial" panose="020B0604020202020204" pitchFamily="34" charset="0"/>
                          <a:cs typeface="Arial" panose="020B0604020202020204" pitchFamily="34" charset="0"/>
                        </a:rPr>
                        <a:t>Progression cycle 4</a:t>
                      </a:r>
                      <a:endParaRPr lang="fr-FR" sz="2000" b="1"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9888059"/>
                  </a:ext>
                </a:extLst>
              </a:tr>
              <a:tr h="201079">
                <a:tc>
                  <a:txBody>
                    <a:bodyPr/>
                    <a:lstStyle/>
                    <a:p>
                      <a:pPr algn="ctr" fontAlgn="ctr"/>
                      <a:r>
                        <a:rPr lang="fr-FR" sz="2000" u="none" strike="noStrike">
                          <a:effectLst/>
                          <a:latin typeface="Arial" panose="020B0604020202020204" pitchFamily="34" charset="0"/>
                          <a:cs typeface="Arial" panose="020B0604020202020204" pitchFamily="34" charset="0"/>
                        </a:rPr>
                        <a:t> </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5854" marR="5854" marT="5854" marB="0" anchor="ctr"/>
                </a:tc>
                <a:tc>
                  <a:txBody>
                    <a:bodyPr/>
                    <a:lstStyle/>
                    <a:p>
                      <a:pPr algn="ctr" fontAlgn="ctr"/>
                      <a:r>
                        <a:rPr lang="fr-FR" sz="2000" u="none" strike="noStrike" dirty="0">
                          <a:effectLst/>
                          <a:latin typeface="Arial" panose="020B0604020202020204" pitchFamily="34" charset="0"/>
                          <a:cs typeface="Arial" panose="020B0604020202020204" pitchFamily="34" charset="0"/>
                        </a:rPr>
                        <a:t>Rappel 6ème</a:t>
                      </a:r>
                      <a:endParaRPr lang="fr-FR" sz="2000" b="1" i="0" u="none" strike="noStrike" dirty="0">
                        <a:solidFill>
                          <a:srgbClr val="FF0066"/>
                        </a:solidFill>
                        <a:effectLst/>
                        <a:latin typeface="Arial" panose="020B0604020202020204" pitchFamily="34" charset="0"/>
                        <a:cs typeface="Arial" panose="020B0604020202020204" pitchFamily="34" charset="0"/>
                      </a:endParaRPr>
                    </a:p>
                  </a:txBody>
                  <a:tcPr marL="5854" marR="5854" marT="5854" marB="0" anchor="ctr">
                    <a:solidFill>
                      <a:schemeClr val="accent1">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5ème</a:t>
                      </a:r>
                      <a:endParaRPr lang="fr-FR" sz="2000" b="1" i="0" u="none" strike="noStrike" dirty="0">
                        <a:solidFill>
                          <a:srgbClr val="0000FF"/>
                        </a:solidFill>
                        <a:effectLst/>
                        <a:latin typeface="Arial" panose="020B0604020202020204" pitchFamily="34" charset="0"/>
                        <a:cs typeface="Arial" panose="020B0604020202020204" pitchFamily="34" charset="0"/>
                      </a:endParaRPr>
                    </a:p>
                  </a:txBody>
                  <a:tcPr marL="5854" marR="5854" marT="5854" marB="0" anchor="ctr">
                    <a:solidFill>
                      <a:schemeClr val="accent2">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4ème</a:t>
                      </a:r>
                      <a:endParaRPr lang="fr-FR" sz="2000" b="1" i="0" u="none" strike="noStrike" dirty="0">
                        <a:solidFill>
                          <a:srgbClr val="CC3300"/>
                        </a:solidFill>
                        <a:effectLst/>
                        <a:latin typeface="Arial" panose="020B0604020202020204" pitchFamily="34" charset="0"/>
                        <a:cs typeface="Arial" panose="020B0604020202020204" pitchFamily="34" charset="0"/>
                      </a:endParaRPr>
                    </a:p>
                  </a:txBody>
                  <a:tcPr marL="5854" marR="5854" marT="5854" marB="0" anchor="ctr">
                    <a:solidFill>
                      <a:schemeClr val="accent3">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3ème</a:t>
                      </a:r>
                      <a:endParaRPr lang="fr-FR" sz="2000" b="1" i="0" u="none" strike="noStrike" dirty="0">
                        <a:solidFill>
                          <a:srgbClr val="009900"/>
                        </a:solidFill>
                        <a:effectLst/>
                        <a:latin typeface="Arial" panose="020B0604020202020204" pitchFamily="34" charset="0"/>
                        <a:cs typeface="Arial" panose="020B0604020202020204" pitchFamily="34" charset="0"/>
                      </a:endParaRPr>
                    </a:p>
                  </a:txBody>
                  <a:tcPr marL="5854" marR="5854" marT="5854" marB="0" anchor="ctr">
                    <a:solidFill>
                      <a:schemeClr val="accent5">
                        <a:lumMod val="40000"/>
                        <a:lumOff val="60000"/>
                      </a:schemeClr>
                    </a:solidFill>
                  </a:tcPr>
                </a:tc>
                <a:extLst>
                  <a:ext uri="{0D108BD9-81ED-4DB2-BD59-A6C34878D82A}">
                    <a16:rowId xmlns:a16="http://schemas.microsoft.com/office/drawing/2014/main" val="733725806"/>
                  </a:ext>
                </a:extLst>
              </a:tr>
              <a:tr h="1091571">
                <a:tc>
                  <a:txBody>
                    <a:bodyPr/>
                    <a:lstStyle/>
                    <a:p>
                      <a:pPr algn="ctr" fontAlgn="ctr"/>
                      <a:r>
                        <a:rPr lang="fr-FR" sz="2000" u="none" strike="noStrike" dirty="0">
                          <a:effectLst/>
                          <a:latin typeface="Arial" panose="020B0604020202020204" pitchFamily="34" charset="0"/>
                          <a:cs typeface="Arial" panose="020B0604020202020204" pitchFamily="34" charset="0"/>
                        </a:rPr>
                        <a:t>Analyser et </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comprendre un document</a:t>
                      </a:r>
                      <a:br>
                        <a:rPr lang="fr-FR" sz="2000" u="none" strike="noStrike" dirty="0">
                          <a:effectLst/>
                          <a:latin typeface="Arial" panose="020B0604020202020204" pitchFamily="34" charset="0"/>
                          <a:cs typeface="Arial" panose="020B0604020202020204" pitchFamily="34" charset="0"/>
                        </a:rPr>
                      </a:br>
                      <a:r>
                        <a:rPr lang="fr-FR" sz="2000" b="1" u="none" strike="noStrike" dirty="0">
                          <a:effectLst/>
                          <a:latin typeface="Arial" panose="020B0604020202020204" pitchFamily="34" charset="0"/>
                          <a:cs typeface="Arial" panose="020B0604020202020204" pitchFamily="34" charset="0"/>
                        </a:rPr>
                        <a:t>Identifier un document</a:t>
                      </a:r>
                      <a:endParaRPr lang="fr-FR" sz="2000" b="1" i="0" u="none" strike="noStrike" dirty="0">
                        <a:solidFill>
                          <a:srgbClr val="F79646"/>
                        </a:solidFill>
                        <a:effectLst/>
                        <a:latin typeface="Arial" panose="020B0604020202020204" pitchFamily="34" charset="0"/>
                        <a:cs typeface="Arial" panose="020B0604020202020204" pitchFamily="34" charset="0"/>
                      </a:endParaRPr>
                    </a:p>
                  </a:txBody>
                  <a:tcPr marL="5854" marR="5854" marT="5854" marB="0" anchor="ctr"/>
                </a:tc>
                <a:tc>
                  <a:txBody>
                    <a:bodyPr/>
                    <a:lstStyle/>
                    <a:p>
                      <a:pPr algn="ctr" fontAlgn="ctr"/>
                      <a:r>
                        <a:rPr lang="fr-FR" sz="2000" u="none" strike="noStrike" dirty="0">
                          <a:effectLst/>
                          <a:latin typeface="Arial" panose="020B0604020202020204" pitchFamily="34" charset="0"/>
                          <a:cs typeface="Arial" panose="020B0604020202020204" pitchFamily="34" charset="0"/>
                        </a:rPr>
                        <a:t>Distinguer un document</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contemporain d'un évènement d'une reconstitution a posteriori</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1">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Présenter un document</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(ADNI)</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2">
                        <a:lumMod val="40000"/>
                        <a:lumOff val="60000"/>
                      </a:schemeClr>
                    </a:solidFill>
                  </a:tcPr>
                </a:tc>
                <a:tc gridSpan="2">
                  <a:txBody>
                    <a:bodyPr/>
                    <a:lstStyle/>
                    <a:p>
                      <a:pPr algn="ctr" fontAlgn="ctr"/>
                      <a:r>
                        <a:rPr lang="fr-FR" sz="2000" u="none" strike="noStrike" dirty="0">
                          <a:effectLst/>
                          <a:latin typeface="Arial" panose="020B0604020202020204" pitchFamily="34" charset="0"/>
                          <a:cs typeface="Arial" panose="020B0604020202020204" pitchFamily="34" charset="0"/>
                        </a:rPr>
                        <a:t>Présenter le document (ADNI) et le situer</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 dans son contexte pour en saisir le sens explicite ou implicite</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5">
                        <a:lumMod val="40000"/>
                        <a:lumOff val="60000"/>
                      </a:schemeClr>
                    </a:solidFill>
                  </a:tcPr>
                </a:tc>
                <a:tc hMerge="1">
                  <a:txBody>
                    <a:bodyPr/>
                    <a:lstStyle/>
                    <a:p>
                      <a:endParaRPr lang="fr-FR"/>
                    </a:p>
                  </a:txBody>
                  <a:tcPr/>
                </a:tc>
                <a:extLst>
                  <a:ext uri="{0D108BD9-81ED-4DB2-BD59-A6C34878D82A}">
                    <a16:rowId xmlns:a16="http://schemas.microsoft.com/office/drawing/2014/main" val="3406131774"/>
                  </a:ext>
                </a:extLst>
              </a:tr>
              <a:tr h="1292650">
                <a:tc>
                  <a:txBody>
                    <a:bodyPr/>
                    <a:lstStyle/>
                    <a:p>
                      <a:pPr algn="ctr" fontAlgn="ctr"/>
                      <a:r>
                        <a:rPr lang="fr-FR" sz="2000" u="none" strike="noStrike" dirty="0">
                          <a:effectLst/>
                          <a:latin typeface="Arial" panose="020B0604020202020204" pitchFamily="34" charset="0"/>
                          <a:cs typeface="Arial" panose="020B0604020202020204" pitchFamily="34" charset="0"/>
                        </a:rPr>
                        <a:t>Analyser et </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comprendre un document</a:t>
                      </a:r>
                      <a:br>
                        <a:rPr lang="fr-FR" sz="2000" u="none" strike="noStrike" dirty="0">
                          <a:effectLst/>
                          <a:latin typeface="Arial" panose="020B0604020202020204" pitchFamily="34" charset="0"/>
                          <a:cs typeface="Arial" panose="020B0604020202020204" pitchFamily="34" charset="0"/>
                        </a:rPr>
                      </a:br>
                      <a:r>
                        <a:rPr lang="fr-FR" sz="2000" b="1" u="none" strike="noStrike" dirty="0">
                          <a:effectLst/>
                          <a:latin typeface="Arial" panose="020B0604020202020204" pitchFamily="34" charset="0"/>
                          <a:cs typeface="Arial" panose="020B0604020202020204" pitchFamily="34" charset="0"/>
                        </a:rPr>
                        <a:t>Comprendre le sens général d'un document</a:t>
                      </a:r>
                      <a:endParaRPr lang="fr-FR" sz="2000" b="1" i="0" u="none" strike="noStrike" dirty="0">
                        <a:solidFill>
                          <a:srgbClr val="F79646"/>
                        </a:solidFill>
                        <a:effectLst/>
                        <a:latin typeface="Arial" panose="020B0604020202020204" pitchFamily="34" charset="0"/>
                        <a:cs typeface="Arial" panose="020B0604020202020204" pitchFamily="34" charset="0"/>
                      </a:endParaRPr>
                    </a:p>
                  </a:txBody>
                  <a:tcPr marL="5854" marR="5854" marT="5854" marB="0" anchor="ctr"/>
                </a:tc>
                <a:tc>
                  <a:txBody>
                    <a:bodyPr/>
                    <a:lstStyle/>
                    <a:p>
                      <a:pPr algn="ctr" fontAlgn="ctr"/>
                      <a:r>
                        <a:rPr lang="fr-FR" sz="2000" u="none" strike="noStrike" dirty="0">
                          <a:effectLst/>
                          <a:latin typeface="Arial" panose="020B0604020202020204" pitchFamily="34" charset="0"/>
                          <a:cs typeface="Arial" panose="020B0604020202020204" pitchFamily="34" charset="0"/>
                        </a:rPr>
                        <a:t>Repérer des indices pour</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permettre à l'élève d'appréhender le thème du document</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1">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Relever une information </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importante pour répondre à une question</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2">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Relever l'information et la </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reformuler pour répondre à une question</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3">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Relever les informations,</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les reformuler et les classer pour répondre à une question de manière argumentée</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5">
                        <a:lumMod val="40000"/>
                        <a:lumOff val="60000"/>
                      </a:schemeClr>
                    </a:solidFill>
                  </a:tcPr>
                </a:tc>
                <a:extLst>
                  <a:ext uri="{0D108BD9-81ED-4DB2-BD59-A6C34878D82A}">
                    <a16:rowId xmlns:a16="http://schemas.microsoft.com/office/drawing/2014/main" val="646139113"/>
                  </a:ext>
                </a:extLst>
              </a:tr>
            </a:tbl>
          </a:graphicData>
        </a:graphic>
      </p:graphicFrame>
    </p:spTree>
    <p:extLst>
      <p:ext uri="{BB962C8B-B14F-4D97-AF65-F5344CB8AC3E}">
        <p14:creationId xmlns:p14="http://schemas.microsoft.com/office/powerpoint/2010/main" val="1362762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D41DEE0F-0FCF-5DC6-A720-BCB00B2B2530}"/>
              </a:ext>
            </a:extLst>
          </p:cNvPr>
          <p:cNvGraphicFramePr>
            <a:graphicFrameLocks noGrp="1"/>
          </p:cNvGraphicFramePr>
          <p:nvPr>
            <p:extLst>
              <p:ext uri="{D42A27DB-BD31-4B8C-83A1-F6EECF244321}">
                <p14:modId xmlns:p14="http://schemas.microsoft.com/office/powerpoint/2010/main" val="785644272"/>
              </p:ext>
            </p:extLst>
          </p:nvPr>
        </p:nvGraphicFramePr>
        <p:xfrm>
          <a:off x="390395" y="1558599"/>
          <a:ext cx="11411211" cy="4888508"/>
        </p:xfrm>
        <a:graphic>
          <a:graphicData uri="http://schemas.openxmlformats.org/drawingml/2006/table">
            <a:tbl>
              <a:tblPr>
                <a:tableStyleId>{5C22544A-7EE6-4342-B048-85BDC9FD1C3A}</a:tableStyleId>
              </a:tblPr>
              <a:tblGrid>
                <a:gridCol w="1869375">
                  <a:extLst>
                    <a:ext uri="{9D8B030D-6E8A-4147-A177-3AD203B41FA5}">
                      <a16:colId xmlns:a16="http://schemas.microsoft.com/office/drawing/2014/main" val="3301097052"/>
                    </a:ext>
                  </a:extLst>
                </a:gridCol>
                <a:gridCol w="2385459">
                  <a:extLst>
                    <a:ext uri="{9D8B030D-6E8A-4147-A177-3AD203B41FA5}">
                      <a16:colId xmlns:a16="http://schemas.microsoft.com/office/drawing/2014/main" val="4015088603"/>
                    </a:ext>
                  </a:extLst>
                </a:gridCol>
                <a:gridCol w="2385459">
                  <a:extLst>
                    <a:ext uri="{9D8B030D-6E8A-4147-A177-3AD203B41FA5}">
                      <a16:colId xmlns:a16="http://schemas.microsoft.com/office/drawing/2014/main" val="1605794470"/>
                    </a:ext>
                  </a:extLst>
                </a:gridCol>
                <a:gridCol w="2385459">
                  <a:extLst>
                    <a:ext uri="{9D8B030D-6E8A-4147-A177-3AD203B41FA5}">
                      <a16:colId xmlns:a16="http://schemas.microsoft.com/office/drawing/2014/main" val="1142249963"/>
                    </a:ext>
                  </a:extLst>
                </a:gridCol>
                <a:gridCol w="2385459">
                  <a:extLst>
                    <a:ext uri="{9D8B030D-6E8A-4147-A177-3AD203B41FA5}">
                      <a16:colId xmlns:a16="http://schemas.microsoft.com/office/drawing/2014/main" val="2142551589"/>
                    </a:ext>
                  </a:extLst>
                </a:gridCol>
              </a:tblGrid>
              <a:tr h="1685233">
                <a:tc>
                  <a:txBody>
                    <a:bodyPr/>
                    <a:lstStyle/>
                    <a:p>
                      <a:pPr algn="ctr" fontAlgn="ctr"/>
                      <a:r>
                        <a:rPr lang="fr-FR" sz="2000" u="none" strike="noStrike" dirty="0">
                          <a:effectLst/>
                          <a:latin typeface="Arial" panose="020B0604020202020204" pitchFamily="34" charset="0"/>
                          <a:cs typeface="Arial" panose="020B0604020202020204" pitchFamily="34" charset="0"/>
                        </a:rPr>
                        <a:t>Analyser et </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comprendre un document</a:t>
                      </a:r>
                      <a:br>
                        <a:rPr lang="fr-FR" sz="2000" u="none" strike="noStrike" dirty="0">
                          <a:effectLst/>
                          <a:latin typeface="Arial" panose="020B0604020202020204" pitchFamily="34" charset="0"/>
                          <a:cs typeface="Arial" panose="020B0604020202020204" pitchFamily="34" charset="0"/>
                        </a:rPr>
                      </a:br>
                      <a:r>
                        <a:rPr lang="fr-FR" sz="2000" b="1" u="none" strike="noStrike" dirty="0">
                          <a:effectLst/>
                          <a:latin typeface="Arial" panose="020B0604020202020204" pitchFamily="34" charset="0"/>
                          <a:cs typeface="Arial" panose="020B0604020202020204" pitchFamily="34" charset="0"/>
                        </a:rPr>
                        <a:t>Extraire des informations pertinentes pour répondre à une question</a:t>
                      </a:r>
                      <a:endParaRPr lang="fr-FR" sz="2000" b="1" i="0" u="none" strike="noStrike" dirty="0">
                        <a:solidFill>
                          <a:srgbClr val="F79646"/>
                        </a:solidFill>
                        <a:effectLst/>
                        <a:latin typeface="Arial" panose="020B0604020202020204" pitchFamily="34" charset="0"/>
                        <a:cs typeface="Arial" panose="020B0604020202020204" pitchFamily="34" charset="0"/>
                      </a:endParaRPr>
                    </a:p>
                  </a:txBody>
                  <a:tcPr marL="5854" marR="5854" marT="5854" marB="0" anchor="ctr"/>
                </a:tc>
                <a:tc>
                  <a:txBody>
                    <a:bodyPr/>
                    <a:lstStyle/>
                    <a:p>
                      <a:pPr algn="ctr" fontAlgn="ctr"/>
                      <a:r>
                        <a:rPr lang="fr-FR" sz="2000" u="none" strike="noStrike" dirty="0">
                          <a:effectLst/>
                          <a:latin typeface="Arial" panose="020B0604020202020204" pitchFamily="34" charset="0"/>
                          <a:cs typeface="Arial" panose="020B0604020202020204" pitchFamily="34" charset="0"/>
                        </a:rPr>
                        <a:t>Combiner des informations prélevées pour </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donner du sens au document</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1">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Repérer des informations</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complémentaires ou contradictoires</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2">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Expliquer le lien ou les différences entre des </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documents</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3">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Expliquer un document grâce</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à ses connaissances </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5">
                        <a:lumMod val="40000"/>
                        <a:lumOff val="60000"/>
                      </a:schemeClr>
                    </a:solidFill>
                  </a:tcPr>
                </a:tc>
                <a:extLst>
                  <a:ext uri="{0D108BD9-81ED-4DB2-BD59-A6C34878D82A}">
                    <a16:rowId xmlns:a16="http://schemas.microsoft.com/office/drawing/2014/main" val="1147413829"/>
                  </a:ext>
                </a:extLst>
              </a:tr>
              <a:tr h="1503305">
                <a:tc>
                  <a:txBody>
                    <a:bodyPr/>
                    <a:lstStyle/>
                    <a:p>
                      <a:pPr algn="ctr" fontAlgn="ctr"/>
                      <a:r>
                        <a:rPr lang="fr-FR" sz="2000" u="none" strike="noStrike" dirty="0">
                          <a:effectLst/>
                          <a:latin typeface="Arial" panose="020B0604020202020204" pitchFamily="34" charset="0"/>
                          <a:cs typeface="Arial" panose="020B0604020202020204" pitchFamily="34" charset="0"/>
                        </a:rPr>
                        <a:t>Analyser et </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comprendre un document</a:t>
                      </a:r>
                      <a:br>
                        <a:rPr lang="fr-FR" sz="2000" u="none" strike="noStrike" dirty="0">
                          <a:effectLst/>
                          <a:latin typeface="Arial" panose="020B0604020202020204" pitchFamily="34" charset="0"/>
                          <a:cs typeface="Arial" panose="020B0604020202020204" pitchFamily="34" charset="0"/>
                        </a:rPr>
                      </a:br>
                      <a:r>
                        <a:rPr lang="fr-FR" sz="2000" b="1" u="none" strike="noStrike" dirty="0">
                          <a:effectLst/>
                          <a:latin typeface="Arial" panose="020B0604020202020204" pitchFamily="34" charset="0"/>
                          <a:cs typeface="Arial" panose="020B0604020202020204" pitchFamily="34" charset="0"/>
                        </a:rPr>
                        <a:t>Expliquer le  document et questionner son sens implicite</a:t>
                      </a:r>
                      <a:endParaRPr lang="fr-FR" sz="2000" b="1" i="0" u="none" strike="noStrike" dirty="0">
                        <a:solidFill>
                          <a:srgbClr val="F79646"/>
                        </a:solidFill>
                        <a:effectLst/>
                        <a:latin typeface="Arial" panose="020B0604020202020204" pitchFamily="34" charset="0"/>
                        <a:cs typeface="Arial" panose="020B0604020202020204" pitchFamily="34" charset="0"/>
                      </a:endParaRPr>
                    </a:p>
                  </a:txBody>
                  <a:tcPr marL="5854" marR="5854" marT="5854" marB="0" anchor="ctr"/>
                </a:tc>
                <a:tc>
                  <a:txBody>
                    <a:bodyPr/>
                    <a:lstStyle/>
                    <a:p>
                      <a:pPr algn="ctr" fontAlgn="ctr"/>
                      <a:r>
                        <a:rPr lang="fr-FR" sz="2000" u="none" strike="noStrike" dirty="0">
                          <a:effectLst/>
                          <a:latin typeface="Arial" panose="020B0604020202020204" pitchFamily="34" charset="0"/>
                          <a:cs typeface="Arial" panose="020B0604020202020204" pitchFamily="34" charset="0"/>
                        </a:rPr>
                        <a:t>Identifier l'auteur, le contexte</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et le destinataire</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1">
                        <a:lumMod val="40000"/>
                        <a:lumOff val="60000"/>
                      </a:schemeClr>
                    </a:solidFill>
                  </a:tcPr>
                </a:tc>
                <a:tc gridSpan="2">
                  <a:txBody>
                    <a:bodyPr/>
                    <a:lstStyle/>
                    <a:p>
                      <a:pPr algn="ctr" fontAlgn="ctr"/>
                      <a:r>
                        <a:rPr lang="fr-FR" sz="2000" u="none" strike="noStrike" dirty="0">
                          <a:effectLst/>
                          <a:latin typeface="Arial" panose="020B0604020202020204" pitchFamily="34" charset="0"/>
                          <a:cs typeface="Arial" panose="020B0604020202020204" pitchFamily="34" charset="0"/>
                        </a:rPr>
                        <a:t>Confronter un document</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à ses connaissances sur un sujet</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3">
                        <a:lumMod val="40000"/>
                        <a:lumOff val="60000"/>
                      </a:schemeClr>
                    </a:solidFill>
                  </a:tcPr>
                </a:tc>
                <a:tc hMerge="1">
                  <a:txBody>
                    <a:bodyPr/>
                    <a:lstStyle/>
                    <a:p>
                      <a:endParaRPr lang="fr-FR"/>
                    </a:p>
                  </a:txBody>
                  <a:tcPr/>
                </a:tc>
                <a:tc>
                  <a:txBody>
                    <a:bodyPr/>
                    <a:lstStyle/>
                    <a:p>
                      <a:pPr algn="ctr" fontAlgn="ctr"/>
                      <a:r>
                        <a:rPr lang="fr-FR" sz="2000" u="none" strike="noStrike" dirty="0">
                          <a:effectLst/>
                          <a:latin typeface="Arial" panose="020B0604020202020204" pitchFamily="34" charset="0"/>
                          <a:cs typeface="Arial" panose="020B0604020202020204" pitchFamily="34" charset="0"/>
                        </a:rPr>
                        <a:t>Comprendre le sens du document</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et porter un regard critique</a:t>
                      </a:r>
                      <a:br>
                        <a:rPr lang="fr-FR" sz="2000" u="none" strike="noStrike" dirty="0">
                          <a:effectLst/>
                          <a:latin typeface="Arial" panose="020B0604020202020204" pitchFamily="34" charset="0"/>
                          <a:cs typeface="Arial" panose="020B0604020202020204" pitchFamily="34" charset="0"/>
                        </a:rPr>
                      </a:br>
                      <a:r>
                        <a:rPr lang="fr-FR" sz="2000" u="none" strike="noStrike" dirty="0">
                          <a:effectLst/>
                          <a:latin typeface="Arial" panose="020B0604020202020204" pitchFamily="34" charset="0"/>
                          <a:cs typeface="Arial" panose="020B0604020202020204" pitchFamily="34" charset="0"/>
                        </a:rPr>
                        <a:t>(intérêt et limite du document)</a:t>
                      </a:r>
                      <a:endParaRPr lang="fr-FR" sz="20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5">
                        <a:lumMod val="40000"/>
                        <a:lumOff val="60000"/>
                      </a:schemeClr>
                    </a:solidFill>
                  </a:tcPr>
                </a:tc>
                <a:extLst>
                  <a:ext uri="{0D108BD9-81ED-4DB2-BD59-A6C34878D82A}">
                    <a16:rowId xmlns:a16="http://schemas.microsoft.com/office/drawing/2014/main" val="910468691"/>
                  </a:ext>
                </a:extLst>
              </a:tr>
            </a:tbl>
          </a:graphicData>
        </a:graphic>
      </p:graphicFrame>
      <p:graphicFrame>
        <p:nvGraphicFramePr>
          <p:cNvPr id="4" name="Tableau 3">
            <a:extLst>
              <a:ext uri="{FF2B5EF4-FFF2-40B4-BE49-F238E27FC236}">
                <a16:creationId xmlns:a16="http://schemas.microsoft.com/office/drawing/2014/main" id="{EFFCA7E5-375D-EF64-FEAC-EFEF430C66D7}"/>
              </a:ext>
            </a:extLst>
          </p:cNvPr>
          <p:cNvGraphicFramePr>
            <a:graphicFrameLocks noGrp="1"/>
          </p:cNvGraphicFramePr>
          <p:nvPr>
            <p:extLst>
              <p:ext uri="{D42A27DB-BD31-4B8C-83A1-F6EECF244321}">
                <p14:modId xmlns:p14="http://schemas.microsoft.com/office/powerpoint/2010/main" val="2676247317"/>
              </p:ext>
            </p:extLst>
          </p:nvPr>
        </p:nvGraphicFramePr>
        <p:xfrm>
          <a:off x="390394" y="937291"/>
          <a:ext cx="11411211" cy="621308"/>
        </p:xfrm>
        <a:graphic>
          <a:graphicData uri="http://schemas.openxmlformats.org/drawingml/2006/table">
            <a:tbl>
              <a:tblPr>
                <a:tableStyleId>{5C22544A-7EE6-4342-B048-85BDC9FD1C3A}</a:tableStyleId>
              </a:tblPr>
              <a:tblGrid>
                <a:gridCol w="1869375">
                  <a:extLst>
                    <a:ext uri="{9D8B030D-6E8A-4147-A177-3AD203B41FA5}">
                      <a16:colId xmlns:a16="http://schemas.microsoft.com/office/drawing/2014/main" val="1710613757"/>
                    </a:ext>
                  </a:extLst>
                </a:gridCol>
                <a:gridCol w="2385459">
                  <a:extLst>
                    <a:ext uri="{9D8B030D-6E8A-4147-A177-3AD203B41FA5}">
                      <a16:colId xmlns:a16="http://schemas.microsoft.com/office/drawing/2014/main" val="2663747071"/>
                    </a:ext>
                  </a:extLst>
                </a:gridCol>
                <a:gridCol w="2385459">
                  <a:extLst>
                    <a:ext uri="{9D8B030D-6E8A-4147-A177-3AD203B41FA5}">
                      <a16:colId xmlns:a16="http://schemas.microsoft.com/office/drawing/2014/main" val="2646732897"/>
                    </a:ext>
                  </a:extLst>
                </a:gridCol>
                <a:gridCol w="2385459">
                  <a:extLst>
                    <a:ext uri="{9D8B030D-6E8A-4147-A177-3AD203B41FA5}">
                      <a16:colId xmlns:a16="http://schemas.microsoft.com/office/drawing/2014/main" val="3933550134"/>
                    </a:ext>
                  </a:extLst>
                </a:gridCol>
                <a:gridCol w="2385459">
                  <a:extLst>
                    <a:ext uri="{9D8B030D-6E8A-4147-A177-3AD203B41FA5}">
                      <a16:colId xmlns:a16="http://schemas.microsoft.com/office/drawing/2014/main" val="3061077613"/>
                    </a:ext>
                  </a:extLst>
                </a:gridCol>
              </a:tblGrid>
              <a:tr h="255841">
                <a:tc gridSpan="5">
                  <a:txBody>
                    <a:bodyPr/>
                    <a:lstStyle/>
                    <a:p>
                      <a:pPr algn="ctr" fontAlgn="ctr"/>
                      <a:r>
                        <a:rPr lang="fr-FR" sz="2000" u="none" strike="noStrike" dirty="0">
                          <a:effectLst/>
                          <a:latin typeface="Arial" panose="020B0604020202020204" pitchFamily="34" charset="0"/>
                          <a:cs typeface="Arial" panose="020B0604020202020204" pitchFamily="34" charset="0"/>
                        </a:rPr>
                        <a:t>Progression cycle 4</a:t>
                      </a:r>
                      <a:endParaRPr lang="fr-FR" sz="2000" b="1"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864971016"/>
                  </a:ext>
                </a:extLst>
              </a:tr>
              <a:tr h="201079">
                <a:tc>
                  <a:txBody>
                    <a:bodyPr/>
                    <a:lstStyle/>
                    <a:p>
                      <a:pPr algn="ctr" fontAlgn="ctr"/>
                      <a:r>
                        <a:rPr lang="fr-FR" sz="2000" u="none" strike="noStrike">
                          <a:effectLst/>
                          <a:latin typeface="Arial" panose="020B0604020202020204" pitchFamily="34" charset="0"/>
                          <a:cs typeface="Arial" panose="020B0604020202020204" pitchFamily="34" charset="0"/>
                        </a:rPr>
                        <a:t> </a:t>
                      </a:r>
                      <a:endParaRPr lang="fr-FR" sz="2000" b="0" i="0" u="none" strike="noStrike">
                        <a:solidFill>
                          <a:srgbClr val="000000"/>
                        </a:solidFill>
                        <a:effectLst/>
                        <a:latin typeface="Arial" panose="020B0604020202020204" pitchFamily="34" charset="0"/>
                        <a:cs typeface="Arial" panose="020B0604020202020204" pitchFamily="34" charset="0"/>
                      </a:endParaRPr>
                    </a:p>
                  </a:txBody>
                  <a:tcPr marL="5854" marR="5854" marT="5854" marB="0" anchor="ctr"/>
                </a:tc>
                <a:tc>
                  <a:txBody>
                    <a:bodyPr/>
                    <a:lstStyle/>
                    <a:p>
                      <a:pPr algn="ctr" fontAlgn="ctr"/>
                      <a:r>
                        <a:rPr lang="fr-FR" sz="2000" u="none" strike="noStrike" dirty="0">
                          <a:effectLst/>
                          <a:latin typeface="Arial" panose="020B0604020202020204" pitchFamily="34" charset="0"/>
                          <a:cs typeface="Arial" panose="020B0604020202020204" pitchFamily="34" charset="0"/>
                        </a:rPr>
                        <a:t>Rappel 6ème</a:t>
                      </a:r>
                      <a:endParaRPr lang="fr-FR" sz="2000" b="1" i="0" u="none" strike="noStrike" dirty="0">
                        <a:solidFill>
                          <a:srgbClr val="FF0066"/>
                        </a:solidFill>
                        <a:effectLst/>
                        <a:latin typeface="Arial" panose="020B0604020202020204" pitchFamily="34" charset="0"/>
                        <a:cs typeface="Arial" panose="020B0604020202020204" pitchFamily="34" charset="0"/>
                      </a:endParaRPr>
                    </a:p>
                  </a:txBody>
                  <a:tcPr marL="5854" marR="5854" marT="5854" marB="0" anchor="ctr">
                    <a:solidFill>
                      <a:schemeClr val="accent1">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5ème</a:t>
                      </a:r>
                      <a:endParaRPr lang="fr-FR" sz="2000" b="1" i="0" u="none" strike="noStrike" dirty="0">
                        <a:solidFill>
                          <a:srgbClr val="0000FF"/>
                        </a:solidFill>
                        <a:effectLst/>
                        <a:latin typeface="Arial" panose="020B0604020202020204" pitchFamily="34" charset="0"/>
                        <a:cs typeface="Arial" panose="020B0604020202020204" pitchFamily="34" charset="0"/>
                      </a:endParaRPr>
                    </a:p>
                  </a:txBody>
                  <a:tcPr marL="5854" marR="5854" marT="5854" marB="0" anchor="ctr">
                    <a:solidFill>
                      <a:schemeClr val="accent2">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4ème</a:t>
                      </a:r>
                      <a:endParaRPr lang="fr-FR" sz="2000" b="1" i="0" u="none" strike="noStrike" dirty="0">
                        <a:solidFill>
                          <a:srgbClr val="CC3300"/>
                        </a:solidFill>
                        <a:effectLst/>
                        <a:latin typeface="Arial" panose="020B0604020202020204" pitchFamily="34" charset="0"/>
                        <a:cs typeface="Arial" panose="020B0604020202020204" pitchFamily="34" charset="0"/>
                      </a:endParaRPr>
                    </a:p>
                  </a:txBody>
                  <a:tcPr marL="5854" marR="5854" marT="5854" marB="0" anchor="ctr">
                    <a:solidFill>
                      <a:schemeClr val="accent3">
                        <a:lumMod val="40000"/>
                        <a:lumOff val="60000"/>
                      </a:schemeClr>
                    </a:solidFill>
                  </a:tcPr>
                </a:tc>
                <a:tc>
                  <a:txBody>
                    <a:bodyPr/>
                    <a:lstStyle/>
                    <a:p>
                      <a:pPr algn="ctr" fontAlgn="ctr"/>
                      <a:r>
                        <a:rPr lang="fr-FR" sz="2000" u="none" strike="noStrike" dirty="0">
                          <a:effectLst/>
                          <a:latin typeface="Arial" panose="020B0604020202020204" pitchFamily="34" charset="0"/>
                          <a:cs typeface="Arial" panose="020B0604020202020204" pitchFamily="34" charset="0"/>
                        </a:rPr>
                        <a:t>3ème</a:t>
                      </a:r>
                      <a:endParaRPr lang="fr-FR" sz="2000" b="1" i="0" u="none" strike="noStrike" dirty="0">
                        <a:solidFill>
                          <a:srgbClr val="009900"/>
                        </a:solidFill>
                        <a:effectLst/>
                        <a:latin typeface="Arial" panose="020B0604020202020204" pitchFamily="34" charset="0"/>
                        <a:cs typeface="Arial" panose="020B0604020202020204" pitchFamily="34" charset="0"/>
                      </a:endParaRPr>
                    </a:p>
                  </a:txBody>
                  <a:tcPr marL="5854" marR="5854" marT="5854" marB="0" anchor="ctr">
                    <a:solidFill>
                      <a:schemeClr val="accent5">
                        <a:lumMod val="40000"/>
                        <a:lumOff val="60000"/>
                      </a:schemeClr>
                    </a:solidFill>
                  </a:tcPr>
                </a:tc>
                <a:extLst>
                  <a:ext uri="{0D108BD9-81ED-4DB2-BD59-A6C34878D82A}">
                    <a16:rowId xmlns:a16="http://schemas.microsoft.com/office/drawing/2014/main" val="2632400473"/>
                  </a:ext>
                </a:extLst>
              </a:tr>
            </a:tbl>
          </a:graphicData>
        </a:graphic>
      </p:graphicFrame>
    </p:spTree>
    <p:extLst>
      <p:ext uri="{BB962C8B-B14F-4D97-AF65-F5344CB8AC3E}">
        <p14:creationId xmlns:p14="http://schemas.microsoft.com/office/powerpoint/2010/main" val="3443761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361D8B0D-3988-4061-4408-C1DE360B5B64}"/>
              </a:ext>
            </a:extLst>
          </p:cNvPr>
          <p:cNvGraphicFramePr>
            <a:graphicFrameLocks noGrp="1"/>
          </p:cNvGraphicFramePr>
          <p:nvPr>
            <p:extLst>
              <p:ext uri="{D42A27DB-BD31-4B8C-83A1-F6EECF244321}">
                <p14:modId xmlns:p14="http://schemas.microsoft.com/office/powerpoint/2010/main" val="2615711380"/>
              </p:ext>
            </p:extLst>
          </p:nvPr>
        </p:nvGraphicFramePr>
        <p:xfrm>
          <a:off x="212944" y="192406"/>
          <a:ext cx="11774462" cy="6229347"/>
        </p:xfrm>
        <a:graphic>
          <a:graphicData uri="http://schemas.openxmlformats.org/drawingml/2006/table">
            <a:tbl>
              <a:tblPr>
                <a:tableStyleId>{5C22544A-7EE6-4342-B048-85BDC9FD1C3A}</a:tableStyleId>
              </a:tblPr>
              <a:tblGrid>
                <a:gridCol w="1928882">
                  <a:extLst>
                    <a:ext uri="{9D8B030D-6E8A-4147-A177-3AD203B41FA5}">
                      <a16:colId xmlns:a16="http://schemas.microsoft.com/office/drawing/2014/main" val="391201230"/>
                    </a:ext>
                  </a:extLst>
                </a:gridCol>
                <a:gridCol w="2461395">
                  <a:extLst>
                    <a:ext uri="{9D8B030D-6E8A-4147-A177-3AD203B41FA5}">
                      <a16:colId xmlns:a16="http://schemas.microsoft.com/office/drawing/2014/main" val="3828682790"/>
                    </a:ext>
                  </a:extLst>
                </a:gridCol>
                <a:gridCol w="2461395">
                  <a:extLst>
                    <a:ext uri="{9D8B030D-6E8A-4147-A177-3AD203B41FA5}">
                      <a16:colId xmlns:a16="http://schemas.microsoft.com/office/drawing/2014/main" val="2387935377"/>
                    </a:ext>
                  </a:extLst>
                </a:gridCol>
                <a:gridCol w="2461395">
                  <a:extLst>
                    <a:ext uri="{9D8B030D-6E8A-4147-A177-3AD203B41FA5}">
                      <a16:colId xmlns:a16="http://schemas.microsoft.com/office/drawing/2014/main" val="2291737602"/>
                    </a:ext>
                  </a:extLst>
                </a:gridCol>
                <a:gridCol w="2461395">
                  <a:extLst>
                    <a:ext uri="{9D8B030D-6E8A-4147-A177-3AD203B41FA5}">
                      <a16:colId xmlns:a16="http://schemas.microsoft.com/office/drawing/2014/main" val="2828534563"/>
                    </a:ext>
                  </a:extLst>
                </a:gridCol>
              </a:tblGrid>
              <a:tr h="215492">
                <a:tc gridSpan="5">
                  <a:txBody>
                    <a:bodyPr/>
                    <a:lstStyle/>
                    <a:p>
                      <a:pPr algn="ctr" fontAlgn="ctr"/>
                      <a:r>
                        <a:rPr lang="fr-FR" sz="1600" u="none" strike="noStrike" dirty="0">
                          <a:effectLst/>
                          <a:latin typeface="Arial" panose="020B0604020202020204" pitchFamily="34" charset="0"/>
                          <a:cs typeface="Arial" panose="020B0604020202020204" pitchFamily="34" charset="0"/>
                        </a:rPr>
                        <a:t>Progression cycle 4</a:t>
                      </a:r>
                      <a:endParaRPr lang="fr-FR" sz="1600" b="1"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73768703"/>
                  </a:ext>
                </a:extLst>
              </a:tr>
              <a:tr h="215492">
                <a:tc>
                  <a:txBody>
                    <a:bodyPr/>
                    <a:lstStyle/>
                    <a:p>
                      <a:pPr algn="ctr" fontAlgn="ctr"/>
                      <a:r>
                        <a:rPr lang="fr-FR" sz="1600" u="none" strike="noStrike" dirty="0">
                          <a:effectLst/>
                          <a:latin typeface="Arial" panose="020B0604020202020204" pitchFamily="34" charset="0"/>
                          <a:cs typeface="Arial" panose="020B0604020202020204" pitchFamily="34" charset="0"/>
                        </a:rPr>
                        <a:t> </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fr-FR" sz="1600" u="none" strike="noStrike" dirty="0">
                          <a:effectLst/>
                          <a:latin typeface="Arial" panose="020B0604020202020204" pitchFamily="34" charset="0"/>
                          <a:cs typeface="Arial" panose="020B0604020202020204" pitchFamily="34" charset="0"/>
                        </a:rPr>
                        <a:t>Rappel 6ème</a:t>
                      </a:r>
                      <a:endParaRPr lang="fr-FR" sz="1600" b="1" i="0" u="none" strike="noStrike" dirty="0">
                        <a:solidFill>
                          <a:srgbClr val="FF0066"/>
                        </a:solidFill>
                        <a:effectLst/>
                        <a:latin typeface="Arial" panose="020B0604020202020204" pitchFamily="34" charset="0"/>
                        <a:cs typeface="Arial" panose="020B0604020202020204" pitchFamily="34" charset="0"/>
                      </a:endParaRPr>
                    </a:p>
                  </a:txBody>
                  <a:tcPr marL="6594" marR="6594" marT="6594" marB="0" anchor="ctr">
                    <a:solidFill>
                      <a:schemeClr val="accent1">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5ème</a:t>
                      </a:r>
                      <a:endParaRPr lang="fr-FR" sz="1600" b="1" i="0" u="none" strike="noStrike" dirty="0">
                        <a:solidFill>
                          <a:srgbClr val="0000FF"/>
                        </a:solidFill>
                        <a:effectLst/>
                        <a:latin typeface="Arial" panose="020B0604020202020204" pitchFamily="34" charset="0"/>
                        <a:cs typeface="Arial" panose="020B0604020202020204" pitchFamily="34" charset="0"/>
                      </a:endParaRPr>
                    </a:p>
                  </a:txBody>
                  <a:tcPr marL="6594" marR="6594" marT="6594" marB="0" anchor="ctr">
                    <a:solidFill>
                      <a:schemeClr val="accent2">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4ème</a:t>
                      </a:r>
                      <a:endParaRPr lang="fr-FR" sz="1600" b="1" i="0" u="none" strike="noStrike" dirty="0">
                        <a:solidFill>
                          <a:srgbClr val="CC3300"/>
                        </a:solidFill>
                        <a:effectLst/>
                        <a:latin typeface="Arial" panose="020B0604020202020204" pitchFamily="34" charset="0"/>
                        <a:cs typeface="Arial" panose="020B0604020202020204" pitchFamily="34" charset="0"/>
                      </a:endParaRPr>
                    </a:p>
                  </a:txBody>
                  <a:tcPr marL="6594" marR="6594" marT="6594" marB="0" anchor="ctr">
                    <a:solidFill>
                      <a:schemeClr val="accent3">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3ème</a:t>
                      </a:r>
                      <a:endParaRPr lang="fr-FR" sz="1600" b="1" i="0" u="none" strike="noStrike" dirty="0">
                        <a:solidFill>
                          <a:srgbClr val="009900"/>
                        </a:solidFill>
                        <a:effectLst/>
                        <a:latin typeface="Arial" panose="020B0604020202020204" pitchFamily="34" charset="0"/>
                        <a:cs typeface="Arial" panose="020B0604020202020204" pitchFamily="34" charset="0"/>
                      </a:endParaRPr>
                    </a:p>
                  </a:txBody>
                  <a:tcPr marL="6594" marR="6594" marT="6594" marB="0" anchor="ctr">
                    <a:solidFill>
                      <a:schemeClr val="accent5">
                        <a:lumMod val="40000"/>
                        <a:lumOff val="60000"/>
                      </a:schemeClr>
                    </a:solidFill>
                  </a:tcPr>
                </a:tc>
                <a:extLst>
                  <a:ext uri="{0D108BD9-81ED-4DB2-BD59-A6C34878D82A}">
                    <a16:rowId xmlns:a16="http://schemas.microsoft.com/office/drawing/2014/main" val="1487415692"/>
                  </a:ext>
                </a:extLst>
              </a:tr>
              <a:tr h="1570011">
                <a:tc>
                  <a:txBody>
                    <a:bodyPr/>
                    <a:lstStyle/>
                    <a:p>
                      <a:pPr algn="ctr" fontAlgn="ctr"/>
                      <a:r>
                        <a:rPr lang="fr-FR" sz="1600" u="none" strike="noStrike" dirty="0">
                          <a:effectLst/>
                          <a:latin typeface="Arial" panose="020B0604020202020204" pitchFamily="34" charset="0"/>
                          <a:cs typeface="Arial" panose="020B0604020202020204" pitchFamily="34" charset="0"/>
                        </a:rPr>
                        <a:t>Pratiquer différents langages</a:t>
                      </a:r>
                      <a:br>
                        <a:rPr lang="fr-FR" sz="1600" u="none" strike="noStrike" dirty="0">
                          <a:effectLst/>
                          <a:latin typeface="Arial" panose="020B0604020202020204" pitchFamily="34" charset="0"/>
                          <a:cs typeface="Arial" panose="020B0604020202020204" pitchFamily="34" charset="0"/>
                        </a:rPr>
                      </a:br>
                      <a:r>
                        <a:rPr lang="fr-FR" sz="1600" b="1" u="none" strike="noStrike" dirty="0">
                          <a:effectLst/>
                          <a:latin typeface="Arial" panose="020B0604020202020204" pitchFamily="34" charset="0"/>
                          <a:cs typeface="Arial" panose="020B0604020202020204" pitchFamily="34" charset="0"/>
                        </a:rPr>
                        <a:t>Connaître le vocabulaire adapté pour écrire ou pratiquer l'oral</a:t>
                      </a:r>
                      <a:endParaRPr lang="fr-FR" sz="1600" b="1" i="0" u="none" strike="noStrike" dirty="0">
                        <a:solidFill>
                          <a:srgbClr val="31869B"/>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fr-FR" sz="1600" u="none" strike="noStrike" dirty="0">
                          <a:effectLst/>
                          <a:latin typeface="Arial" panose="020B0604020202020204" pitchFamily="34" charset="0"/>
                          <a:cs typeface="Arial" panose="020B0604020202020204" pitchFamily="34" charset="0"/>
                        </a:rPr>
                        <a:t>Connaître le vocabulaire</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important  de la leçon (définitions…)</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solidFill>
                      <a:schemeClr val="accent1">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Connaître le vocabulaire</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important de la leçon (définitions…)</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solidFill>
                      <a:schemeClr val="accent2">
                        <a:lumMod val="40000"/>
                        <a:lumOff val="60000"/>
                      </a:schemeClr>
                    </a:solidFill>
                  </a:tcPr>
                </a:tc>
                <a:tc gridSpan="2">
                  <a:txBody>
                    <a:bodyPr/>
                    <a:lstStyle/>
                    <a:p>
                      <a:pPr algn="ctr" fontAlgn="ctr"/>
                      <a:r>
                        <a:rPr lang="fr-FR" sz="1600" u="none" strike="noStrike" dirty="0">
                          <a:effectLst/>
                          <a:latin typeface="Arial" panose="020B0604020202020204" pitchFamily="34" charset="0"/>
                          <a:cs typeface="Arial" panose="020B0604020202020204" pitchFamily="34" charset="0"/>
                        </a:rPr>
                        <a:t>Utiliser à bon escient le vocabulaire</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 de la leçon dans les productions écrites ou orales</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solidFill>
                      <a:schemeClr val="accent5">
                        <a:lumMod val="40000"/>
                        <a:lumOff val="60000"/>
                      </a:schemeClr>
                    </a:solidFill>
                  </a:tcPr>
                </a:tc>
                <a:tc hMerge="1">
                  <a:txBody>
                    <a:bodyPr/>
                    <a:lstStyle/>
                    <a:p>
                      <a:endParaRPr lang="fr-FR"/>
                    </a:p>
                  </a:txBody>
                  <a:tcPr/>
                </a:tc>
                <a:extLst>
                  <a:ext uri="{0D108BD9-81ED-4DB2-BD59-A6C34878D82A}">
                    <a16:rowId xmlns:a16="http://schemas.microsoft.com/office/drawing/2014/main" val="2373992451"/>
                  </a:ext>
                </a:extLst>
              </a:tr>
              <a:tr h="1826549">
                <a:tc>
                  <a:txBody>
                    <a:bodyPr/>
                    <a:lstStyle/>
                    <a:p>
                      <a:pPr algn="ctr" fontAlgn="ctr"/>
                      <a:r>
                        <a:rPr lang="fr-FR" sz="1600" u="none" strike="noStrike" dirty="0">
                          <a:effectLst/>
                          <a:latin typeface="Arial" panose="020B0604020202020204" pitchFamily="34" charset="0"/>
                          <a:cs typeface="Arial" panose="020B0604020202020204" pitchFamily="34" charset="0"/>
                        </a:rPr>
                        <a:t>Pratiquer différents langages</a:t>
                      </a:r>
                      <a:br>
                        <a:rPr lang="fr-FR" sz="1600" u="none" strike="noStrike" dirty="0">
                          <a:effectLst/>
                          <a:latin typeface="Arial" panose="020B0604020202020204" pitchFamily="34" charset="0"/>
                          <a:cs typeface="Arial" panose="020B0604020202020204" pitchFamily="34" charset="0"/>
                        </a:rPr>
                      </a:br>
                      <a:r>
                        <a:rPr lang="fr-FR" sz="1600" b="1" u="none" strike="noStrike" dirty="0">
                          <a:effectLst/>
                          <a:latin typeface="Arial" panose="020B0604020202020204" pitchFamily="34" charset="0"/>
                          <a:cs typeface="Arial" panose="020B0604020202020204" pitchFamily="34" charset="0"/>
                        </a:rPr>
                        <a:t>Ecrire</a:t>
                      </a:r>
                      <a:endParaRPr lang="fr-FR" sz="1600" b="1" i="0" u="none" strike="noStrike" dirty="0">
                        <a:solidFill>
                          <a:srgbClr val="31869B"/>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fr-FR" sz="1600" u="none" strike="noStrike" dirty="0">
                          <a:effectLst/>
                          <a:latin typeface="Arial" panose="020B0604020202020204" pitchFamily="34" charset="0"/>
                          <a:cs typeface="Arial" panose="020B0604020202020204" pitchFamily="34" charset="0"/>
                        </a:rPr>
                        <a:t>Rédiger un texte court de 5 lignes maximum</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pour répondre à une question  (Décrire …, Raconter…)</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solidFill>
                      <a:schemeClr val="accent1">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Rédiger un texte court de 10 lignes maximum</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pour répondre à une question  (Décrire …, Raconter…)</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solidFill>
                      <a:schemeClr val="accent2">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Rédiger un texte  argumenté de 15 lignes environ</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pour répondre à une question  (Décrire …, Raconter…, Expliquer…, Montrer)</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solidFill>
                      <a:schemeClr val="accent3">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Rédiger un texte argumenté de 20 lignes environ</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pour répondre à une question  (Décrire …, Raconter…Expliquer…, Montrer… Caractériser ...)</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Introduction + Conclusion (pour ceux qui le veulent)</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solidFill>
                      <a:schemeClr val="accent5">
                        <a:lumMod val="40000"/>
                        <a:lumOff val="60000"/>
                      </a:schemeClr>
                    </a:solidFill>
                  </a:tcPr>
                </a:tc>
                <a:extLst>
                  <a:ext uri="{0D108BD9-81ED-4DB2-BD59-A6C34878D82A}">
                    <a16:rowId xmlns:a16="http://schemas.microsoft.com/office/drawing/2014/main" val="2591233650"/>
                  </a:ext>
                </a:extLst>
              </a:tr>
              <a:tr h="1857333">
                <a:tc>
                  <a:txBody>
                    <a:bodyPr/>
                    <a:lstStyle/>
                    <a:p>
                      <a:pPr algn="ctr" fontAlgn="ctr"/>
                      <a:r>
                        <a:rPr lang="fr-FR" sz="1600" u="none" strike="noStrike" dirty="0">
                          <a:effectLst/>
                          <a:latin typeface="Arial" panose="020B0604020202020204" pitchFamily="34" charset="0"/>
                          <a:cs typeface="Arial" panose="020B0604020202020204" pitchFamily="34" charset="0"/>
                        </a:rPr>
                        <a:t>Pratiquer différents langages</a:t>
                      </a:r>
                      <a:br>
                        <a:rPr lang="fr-FR" sz="1600" u="none" strike="noStrike" dirty="0">
                          <a:effectLst/>
                          <a:latin typeface="Arial" panose="020B0604020202020204" pitchFamily="34" charset="0"/>
                          <a:cs typeface="Arial" panose="020B0604020202020204" pitchFamily="34" charset="0"/>
                        </a:rPr>
                      </a:br>
                      <a:r>
                        <a:rPr lang="fr-FR" sz="1600" b="1" u="none" strike="noStrike" dirty="0">
                          <a:effectLst/>
                          <a:latin typeface="Arial" panose="020B0604020202020204" pitchFamily="34" charset="0"/>
                          <a:cs typeface="Arial" panose="020B0604020202020204" pitchFamily="34" charset="0"/>
                        </a:rPr>
                        <a:t>Pratiquer l'oral</a:t>
                      </a:r>
                      <a:endParaRPr lang="fr-FR" sz="1600" b="1" i="0" u="none" strike="noStrike" dirty="0">
                        <a:solidFill>
                          <a:srgbClr val="31869B"/>
                        </a:solidFill>
                        <a:effectLst/>
                        <a:latin typeface="Arial" panose="020B0604020202020204" pitchFamily="34" charset="0"/>
                        <a:cs typeface="Arial" panose="020B0604020202020204" pitchFamily="34" charset="0"/>
                      </a:endParaRPr>
                    </a:p>
                  </a:txBody>
                  <a:tcPr marL="6594" marR="6594" marT="6594" marB="0" anchor="ctr"/>
                </a:tc>
                <a:tc>
                  <a:txBody>
                    <a:bodyPr/>
                    <a:lstStyle/>
                    <a:p>
                      <a:pPr algn="ctr" fontAlgn="ctr"/>
                      <a:r>
                        <a:rPr lang="fr-FR" sz="1600" u="none" strike="noStrike" dirty="0">
                          <a:effectLst/>
                          <a:latin typeface="Arial" panose="020B0604020202020204" pitchFamily="34" charset="0"/>
                          <a:cs typeface="Arial" panose="020B0604020202020204" pitchFamily="34" charset="0"/>
                        </a:rPr>
                        <a:t>Répondre à l'oral à des </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questions</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Prendre la parole avec un support écrit</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solidFill>
                      <a:schemeClr val="accent1">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Répondre à l'oral à des </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questions </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Prendre la parole avec un support écrit seul ou en groupe (2 minutes environ)</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solidFill>
                      <a:schemeClr val="accent2">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Adapter sa posture à l'oral,</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parler de manière audible pendant 5 minutes, seul ou en groupe en se détachant de son support écrit ou numérique</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Dialoguer avec un jury</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solidFill>
                      <a:schemeClr val="accent3">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Adapter sa posture à l'oral,</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parler de manière audible pendant 5 - 10 minutes, seul ou en groupe en se détachant de son support numérique, si possible sans support écrit </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Dialoguer avec un jury</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6594" marR="6594" marT="6594" marB="0" anchor="ctr">
                    <a:solidFill>
                      <a:schemeClr val="accent5">
                        <a:lumMod val="40000"/>
                        <a:lumOff val="60000"/>
                      </a:schemeClr>
                    </a:solidFill>
                  </a:tcPr>
                </a:tc>
                <a:extLst>
                  <a:ext uri="{0D108BD9-81ED-4DB2-BD59-A6C34878D82A}">
                    <a16:rowId xmlns:a16="http://schemas.microsoft.com/office/drawing/2014/main" val="2608977335"/>
                  </a:ext>
                </a:extLst>
              </a:tr>
            </a:tbl>
          </a:graphicData>
        </a:graphic>
      </p:graphicFrame>
    </p:spTree>
    <p:extLst>
      <p:ext uri="{BB962C8B-B14F-4D97-AF65-F5344CB8AC3E}">
        <p14:creationId xmlns:p14="http://schemas.microsoft.com/office/powerpoint/2010/main" val="421099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4979B2A-D858-3031-CDF0-5A4970075785}"/>
              </a:ext>
            </a:extLst>
          </p:cNvPr>
          <p:cNvSpPr>
            <a:spLocks noGrp="1"/>
          </p:cNvSpPr>
          <p:nvPr>
            <p:ph type="dt" sz="half" idx="10"/>
          </p:nvPr>
        </p:nvSpPr>
        <p:spPr/>
        <p:txBody>
          <a:bodyPr/>
          <a:lstStyle/>
          <a:p>
            <a:pPr rtl="0"/>
            <a:fld id="{ACEC98BE-FCE2-445F-8146-3A7F8CC3881D}" type="datetime1">
              <a:rPr lang="fr-FR" smtClean="0"/>
              <a:t>16/09/2022</a:t>
            </a:fld>
            <a:endParaRPr lang="en-US" dirty="0"/>
          </a:p>
        </p:txBody>
      </p:sp>
      <p:graphicFrame>
        <p:nvGraphicFramePr>
          <p:cNvPr id="3" name="Tableau 2">
            <a:extLst>
              <a:ext uri="{FF2B5EF4-FFF2-40B4-BE49-F238E27FC236}">
                <a16:creationId xmlns:a16="http://schemas.microsoft.com/office/drawing/2014/main" id="{81B7CAE0-C241-34AA-4061-D4E614E0BB7C}"/>
              </a:ext>
            </a:extLst>
          </p:cNvPr>
          <p:cNvGraphicFramePr>
            <a:graphicFrameLocks noGrp="1"/>
          </p:cNvGraphicFramePr>
          <p:nvPr>
            <p:extLst>
              <p:ext uri="{D42A27DB-BD31-4B8C-83A1-F6EECF244321}">
                <p14:modId xmlns:p14="http://schemas.microsoft.com/office/powerpoint/2010/main" val="3526446201"/>
              </p:ext>
            </p:extLst>
          </p:nvPr>
        </p:nvGraphicFramePr>
        <p:xfrm>
          <a:off x="0" y="68961"/>
          <a:ext cx="12191998" cy="6485900"/>
        </p:xfrm>
        <a:graphic>
          <a:graphicData uri="http://schemas.openxmlformats.org/drawingml/2006/table">
            <a:tbl>
              <a:tblPr>
                <a:tableStyleId>{5C22544A-7EE6-4342-B048-85BDC9FD1C3A}</a:tableStyleId>
              </a:tblPr>
              <a:tblGrid>
                <a:gridCol w="1997282">
                  <a:extLst>
                    <a:ext uri="{9D8B030D-6E8A-4147-A177-3AD203B41FA5}">
                      <a16:colId xmlns:a16="http://schemas.microsoft.com/office/drawing/2014/main" val="237121200"/>
                    </a:ext>
                  </a:extLst>
                </a:gridCol>
                <a:gridCol w="2548679">
                  <a:extLst>
                    <a:ext uri="{9D8B030D-6E8A-4147-A177-3AD203B41FA5}">
                      <a16:colId xmlns:a16="http://schemas.microsoft.com/office/drawing/2014/main" val="3749117459"/>
                    </a:ext>
                  </a:extLst>
                </a:gridCol>
                <a:gridCol w="2548679">
                  <a:extLst>
                    <a:ext uri="{9D8B030D-6E8A-4147-A177-3AD203B41FA5}">
                      <a16:colId xmlns:a16="http://schemas.microsoft.com/office/drawing/2014/main" val="1187465008"/>
                    </a:ext>
                  </a:extLst>
                </a:gridCol>
                <a:gridCol w="2548679">
                  <a:extLst>
                    <a:ext uri="{9D8B030D-6E8A-4147-A177-3AD203B41FA5}">
                      <a16:colId xmlns:a16="http://schemas.microsoft.com/office/drawing/2014/main" val="3828526236"/>
                    </a:ext>
                  </a:extLst>
                </a:gridCol>
                <a:gridCol w="2548679">
                  <a:extLst>
                    <a:ext uri="{9D8B030D-6E8A-4147-A177-3AD203B41FA5}">
                      <a16:colId xmlns:a16="http://schemas.microsoft.com/office/drawing/2014/main" val="3714372166"/>
                    </a:ext>
                  </a:extLst>
                </a:gridCol>
              </a:tblGrid>
              <a:tr h="212112">
                <a:tc gridSpan="5">
                  <a:txBody>
                    <a:bodyPr/>
                    <a:lstStyle/>
                    <a:p>
                      <a:pPr algn="ctr" fontAlgn="ctr"/>
                      <a:r>
                        <a:rPr lang="fr-FR" sz="1600" u="none" strike="noStrike" dirty="0">
                          <a:effectLst/>
                          <a:latin typeface="Arial" panose="020B0604020202020204" pitchFamily="34" charset="0"/>
                          <a:cs typeface="Arial" panose="020B0604020202020204" pitchFamily="34" charset="0"/>
                        </a:rPr>
                        <a:t>Progression cycle 4</a:t>
                      </a:r>
                      <a:endParaRPr lang="fr-FR" sz="1600" b="1" i="0" u="none" strike="noStrike" dirty="0">
                        <a:solidFill>
                          <a:srgbClr val="000000"/>
                        </a:solidFill>
                        <a:effectLst/>
                        <a:latin typeface="Arial" panose="020B0604020202020204" pitchFamily="34" charset="0"/>
                        <a:cs typeface="Arial" panose="020B0604020202020204" pitchFamily="34" charset="0"/>
                      </a:endParaRPr>
                    </a:p>
                  </a:txBody>
                  <a:tcPr marL="7309" marR="7309" marT="7309"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41456270"/>
                  </a:ext>
                </a:extLst>
              </a:tr>
              <a:tr h="212112">
                <a:tc>
                  <a:txBody>
                    <a:bodyPr/>
                    <a:lstStyle/>
                    <a:p>
                      <a:pPr algn="ctr" fontAlgn="ctr"/>
                      <a:r>
                        <a:rPr lang="fr-FR" sz="1600" u="none" strike="noStrike" dirty="0">
                          <a:effectLst/>
                          <a:latin typeface="Arial" panose="020B0604020202020204" pitchFamily="34" charset="0"/>
                          <a:cs typeface="Arial" panose="020B0604020202020204" pitchFamily="34" charset="0"/>
                        </a:rPr>
                        <a:t> </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7309" marR="7309" marT="7309" marB="0" anchor="ctr"/>
                </a:tc>
                <a:tc>
                  <a:txBody>
                    <a:bodyPr/>
                    <a:lstStyle/>
                    <a:p>
                      <a:pPr algn="ctr" fontAlgn="ctr"/>
                      <a:r>
                        <a:rPr lang="fr-FR" sz="1600" u="none" strike="noStrike" dirty="0">
                          <a:effectLst/>
                          <a:latin typeface="Arial" panose="020B0604020202020204" pitchFamily="34" charset="0"/>
                          <a:cs typeface="Arial" panose="020B0604020202020204" pitchFamily="34" charset="0"/>
                        </a:rPr>
                        <a:t>Rappel 6ème</a:t>
                      </a:r>
                      <a:endParaRPr lang="fr-FR" sz="1600" b="1" i="0" u="none" strike="noStrike" dirty="0">
                        <a:solidFill>
                          <a:srgbClr val="FF0066"/>
                        </a:solidFill>
                        <a:effectLst/>
                        <a:latin typeface="Arial" panose="020B0604020202020204" pitchFamily="34" charset="0"/>
                        <a:cs typeface="Arial" panose="020B0604020202020204" pitchFamily="34" charset="0"/>
                      </a:endParaRPr>
                    </a:p>
                  </a:txBody>
                  <a:tcPr marL="7309" marR="7309" marT="7309" marB="0" anchor="ctr">
                    <a:solidFill>
                      <a:schemeClr val="accent1">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5ème</a:t>
                      </a:r>
                      <a:endParaRPr lang="fr-FR" sz="1600" b="1" i="0" u="none" strike="noStrike" dirty="0">
                        <a:solidFill>
                          <a:srgbClr val="0000FF"/>
                        </a:solidFill>
                        <a:effectLst/>
                        <a:latin typeface="Arial" panose="020B0604020202020204" pitchFamily="34" charset="0"/>
                        <a:cs typeface="Arial" panose="020B0604020202020204" pitchFamily="34" charset="0"/>
                      </a:endParaRPr>
                    </a:p>
                  </a:txBody>
                  <a:tcPr marL="7309" marR="7309" marT="7309" marB="0" anchor="ctr">
                    <a:solidFill>
                      <a:schemeClr val="accent2">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4ème</a:t>
                      </a:r>
                      <a:endParaRPr lang="fr-FR" sz="1600" b="1" i="0" u="none" strike="noStrike" dirty="0">
                        <a:solidFill>
                          <a:srgbClr val="CC3300"/>
                        </a:solidFill>
                        <a:effectLst/>
                        <a:latin typeface="Arial" panose="020B0604020202020204" pitchFamily="34" charset="0"/>
                        <a:cs typeface="Arial" panose="020B0604020202020204" pitchFamily="34" charset="0"/>
                      </a:endParaRPr>
                    </a:p>
                  </a:txBody>
                  <a:tcPr marL="7309" marR="7309" marT="7309" marB="0" anchor="ctr">
                    <a:solidFill>
                      <a:schemeClr val="accent3">
                        <a:lumMod val="60000"/>
                        <a:lumOff val="4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3ème</a:t>
                      </a:r>
                      <a:endParaRPr lang="fr-FR" sz="1600" b="1" i="0" u="none" strike="noStrike" dirty="0">
                        <a:solidFill>
                          <a:srgbClr val="009900"/>
                        </a:solidFill>
                        <a:effectLst/>
                        <a:latin typeface="Arial" panose="020B0604020202020204" pitchFamily="34" charset="0"/>
                        <a:cs typeface="Arial" panose="020B0604020202020204" pitchFamily="34" charset="0"/>
                      </a:endParaRPr>
                    </a:p>
                  </a:txBody>
                  <a:tcPr marL="7309" marR="7309" marT="7309" marB="0" anchor="ctr">
                    <a:solidFill>
                      <a:schemeClr val="accent3">
                        <a:lumMod val="60000"/>
                        <a:lumOff val="40000"/>
                      </a:schemeClr>
                    </a:solidFill>
                  </a:tcPr>
                </a:tc>
                <a:extLst>
                  <a:ext uri="{0D108BD9-81ED-4DB2-BD59-A6C34878D82A}">
                    <a16:rowId xmlns:a16="http://schemas.microsoft.com/office/drawing/2014/main" val="2900560814"/>
                  </a:ext>
                </a:extLst>
              </a:tr>
              <a:tr h="2700452">
                <a:tc>
                  <a:txBody>
                    <a:bodyPr/>
                    <a:lstStyle/>
                    <a:p>
                      <a:pPr algn="ctr" fontAlgn="ctr"/>
                      <a:r>
                        <a:rPr lang="fr-FR" sz="1600" u="none" strike="noStrike" dirty="0">
                          <a:effectLst/>
                          <a:latin typeface="Arial" panose="020B0604020202020204" pitchFamily="34" charset="0"/>
                          <a:cs typeface="Arial" panose="020B0604020202020204" pitchFamily="34" charset="0"/>
                        </a:rPr>
                        <a:t>Pratiquer différents langages</a:t>
                      </a:r>
                      <a:br>
                        <a:rPr lang="fr-FR" sz="1600" u="none" strike="noStrike" dirty="0">
                          <a:effectLst/>
                          <a:latin typeface="Arial" panose="020B0604020202020204" pitchFamily="34" charset="0"/>
                          <a:cs typeface="Arial" panose="020B0604020202020204" pitchFamily="34" charset="0"/>
                        </a:rPr>
                      </a:br>
                      <a:r>
                        <a:rPr lang="fr-FR" sz="1600" b="1" u="none" strike="noStrike" dirty="0">
                          <a:effectLst/>
                          <a:latin typeface="Arial" panose="020B0604020202020204" pitchFamily="34" charset="0"/>
                          <a:cs typeface="Arial" panose="020B0604020202020204" pitchFamily="34" charset="0"/>
                        </a:rPr>
                        <a:t>Maîtriser les règles du langage graphique</a:t>
                      </a:r>
                      <a:endParaRPr lang="fr-FR" sz="1600" b="1" i="0" u="none" strike="noStrike" dirty="0">
                        <a:solidFill>
                          <a:srgbClr val="31869B"/>
                        </a:solidFill>
                        <a:effectLst/>
                        <a:latin typeface="Arial" panose="020B0604020202020204" pitchFamily="34" charset="0"/>
                        <a:cs typeface="Arial" panose="020B0604020202020204" pitchFamily="34" charset="0"/>
                      </a:endParaRPr>
                    </a:p>
                  </a:txBody>
                  <a:tcPr marL="7309" marR="7309" marT="7309" marB="0" anchor="ctr"/>
                </a:tc>
                <a:tc>
                  <a:txBody>
                    <a:bodyPr/>
                    <a:lstStyle/>
                    <a:p>
                      <a:pPr algn="ctr" fontAlgn="ctr"/>
                      <a:r>
                        <a:rPr lang="fr-FR" sz="1600" u="none" strike="noStrike" dirty="0">
                          <a:effectLst/>
                          <a:latin typeface="Arial" panose="020B0604020202020204" pitchFamily="34" charset="0"/>
                          <a:cs typeface="Arial" panose="020B0604020202020204" pitchFamily="34" charset="0"/>
                        </a:rPr>
                        <a:t>Repérer les règles dans l'utilisation des</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couleurs</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Utiliser deux ou trois couleurs dans un schéma</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pour différencier des espaces</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7309" marR="7309" marT="7309" marB="0" anchor="ctr">
                    <a:solidFill>
                      <a:schemeClr val="accent1">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Utiliser les figures élémentaires </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du langage cartographique (lignes, points, surfaces)</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Respecter la règle titre, orientation, échelle, légende, cadre</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7309" marR="7309" marT="7309" marB="0" anchor="ctr">
                    <a:solidFill>
                      <a:schemeClr val="accent2">
                        <a:lumMod val="40000"/>
                        <a:lumOff val="60000"/>
                      </a:schemeClr>
                    </a:solidFill>
                  </a:tcPr>
                </a:tc>
                <a:tc gridSpan="2">
                  <a:txBody>
                    <a:bodyPr/>
                    <a:lstStyle/>
                    <a:p>
                      <a:pPr algn="ctr" fontAlgn="ctr"/>
                      <a:r>
                        <a:rPr lang="fr-FR" sz="1600" u="none" strike="noStrike" dirty="0">
                          <a:effectLst/>
                          <a:latin typeface="Arial" panose="020B0604020202020204" pitchFamily="34" charset="0"/>
                          <a:cs typeface="Arial" panose="020B0604020202020204" pitchFamily="34" charset="0"/>
                        </a:rPr>
                        <a:t>Hiérarchiser les figurés linéaires, ponctuels ou de surface en jouant sur leur taille, leur couleur</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Réaliser des tracés réguliers et des figurés bien identifiables</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Respecter la règle titre, orientation, échelle, légende, cadre </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Différencier des espaces ou traduire leurs contrastes sur un croquis</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7309" marR="7309" marT="7309" marB="0" anchor="ctr">
                    <a:solidFill>
                      <a:schemeClr val="accent3">
                        <a:lumMod val="60000"/>
                        <a:lumOff val="40000"/>
                      </a:schemeClr>
                    </a:solidFill>
                  </a:tcPr>
                </a:tc>
                <a:tc hMerge="1">
                  <a:txBody>
                    <a:bodyPr/>
                    <a:lstStyle/>
                    <a:p>
                      <a:endParaRPr lang="fr-FR"/>
                    </a:p>
                  </a:txBody>
                  <a:tcPr/>
                </a:tc>
                <a:extLst>
                  <a:ext uri="{0D108BD9-81ED-4DB2-BD59-A6C34878D82A}">
                    <a16:rowId xmlns:a16="http://schemas.microsoft.com/office/drawing/2014/main" val="3663133534"/>
                  </a:ext>
                </a:extLst>
              </a:tr>
              <a:tr h="1737837">
                <a:tc>
                  <a:txBody>
                    <a:bodyPr/>
                    <a:lstStyle/>
                    <a:p>
                      <a:pPr algn="ctr" fontAlgn="ctr"/>
                      <a:r>
                        <a:rPr lang="fr-FR" sz="1600" u="none" strike="noStrike" dirty="0">
                          <a:effectLst/>
                          <a:latin typeface="Arial" panose="020B0604020202020204" pitchFamily="34" charset="0"/>
                          <a:cs typeface="Arial" panose="020B0604020202020204" pitchFamily="34" charset="0"/>
                        </a:rPr>
                        <a:t>Pratiquer différents langages</a:t>
                      </a:r>
                      <a:br>
                        <a:rPr lang="fr-FR" sz="1600" u="none" strike="noStrike" dirty="0">
                          <a:effectLst/>
                          <a:latin typeface="Arial" panose="020B0604020202020204" pitchFamily="34" charset="0"/>
                          <a:cs typeface="Arial" panose="020B0604020202020204" pitchFamily="34" charset="0"/>
                        </a:rPr>
                      </a:br>
                      <a:r>
                        <a:rPr lang="fr-FR" sz="1600" b="1" u="none" strike="noStrike" dirty="0">
                          <a:effectLst/>
                          <a:latin typeface="Arial" panose="020B0604020202020204" pitchFamily="34" charset="0"/>
                          <a:cs typeface="Arial" panose="020B0604020202020204" pitchFamily="34" charset="0"/>
                        </a:rPr>
                        <a:t>Réaliser des productions cartographiques</a:t>
                      </a:r>
                      <a:endParaRPr lang="fr-FR" sz="1600" b="1" i="0" u="none" strike="noStrike" dirty="0">
                        <a:solidFill>
                          <a:srgbClr val="31869B"/>
                        </a:solidFill>
                        <a:effectLst/>
                        <a:latin typeface="Arial" panose="020B0604020202020204" pitchFamily="34" charset="0"/>
                        <a:cs typeface="Arial" panose="020B0604020202020204" pitchFamily="34" charset="0"/>
                      </a:endParaRPr>
                    </a:p>
                  </a:txBody>
                  <a:tcPr marL="7309" marR="7309" marT="7309" marB="0" anchor="ctr"/>
                </a:tc>
                <a:tc>
                  <a:txBody>
                    <a:bodyPr/>
                    <a:lstStyle/>
                    <a:p>
                      <a:pPr algn="ctr" fontAlgn="ctr"/>
                      <a:r>
                        <a:rPr lang="fr-FR" sz="1600" u="none" strike="noStrike" dirty="0">
                          <a:effectLst/>
                          <a:latin typeface="Arial" panose="020B0604020202020204" pitchFamily="34" charset="0"/>
                          <a:cs typeface="Arial" panose="020B0604020202020204" pitchFamily="34" charset="0"/>
                        </a:rPr>
                        <a:t>Construire une carte simple </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ou un croquis du paysage de manière soignée</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7309" marR="7309" marT="7309" marB="0" anchor="ctr">
                    <a:solidFill>
                      <a:schemeClr val="accent1">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Construire une légende simple (5 - 6 items)</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ou un schéma simple et le mémoriser</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7309" marR="7309" marT="7309" marB="0" anchor="ctr">
                    <a:solidFill>
                      <a:schemeClr val="accent2">
                        <a:lumMod val="40000"/>
                        <a:lumOff val="60000"/>
                      </a:schemeClr>
                    </a:solidFill>
                  </a:tcPr>
                </a:tc>
                <a:tc gridSpan="2">
                  <a:txBody>
                    <a:bodyPr/>
                    <a:lstStyle/>
                    <a:p>
                      <a:pPr algn="ctr" fontAlgn="ctr"/>
                      <a:r>
                        <a:rPr lang="fr-FR" sz="1600" u="none" strike="noStrike" dirty="0">
                          <a:effectLst/>
                          <a:latin typeface="Arial" panose="020B0604020202020204" pitchFamily="34" charset="0"/>
                          <a:cs typeface="Arial" panose="020B0604020202020204" pitchFamily="34" charset="0"/>
                        </a:rPr>
                        <a:t>Schématiser des contours </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(planisphère, territoire)</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Réaliser un croquis ou un schéma : connaître la représentation graphique de notions géographiques (pôles, centre; limite, interface; nœud; axe et flux) et les figurés correspondants</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7309" marR="7309" marT="7309" marB="0" anchor="ctr">
                    <a:solidFill>
                      <a:schemeClr val="accent3">
                        <a:lumMod val="60000"/>
                        <a:lumOff val="40000"/>
                      </a:schemeClr>
                    </a:solidFill>
                  </a:tcPr>
                </a:tc>
                <a:tc hMerge="1">
                  <a:txBody>
                    <a:bodyPr/>
                    <a:lstStyle/>
                    <a:p>
                      <a:endParaRPr lang="fr-FR"/>
                    </a:p>
                  </a:txBody>
                  <a:tcPr/>
                </a:tc>
                <a:extLst>
                  <a:ext uri="{0D108BD9-81ED-4DB2-BD59-A6C34878D82A}">
                    <a16:rowId xmlns:a16="http://schemas.microsoft.com/office/drawing/2014/main" val="1990804965"/>
                  </a:ext>
                </a:extLst>
              </a:tr>
              <a:tr h="1545313">
                <a:tc>
                  <a:txBody>
                    <a:bodyPr/>
                    <a:lstStyle/>
                    <a:p>
                      <a:pPr algn="ctr" fontAlgn="ctr"/>
                      <a:r>
                        <a:rPr lang="fr-FR" sz="1600" u="none" strike="noStrike" dirty="0">
                          <a:effectLst/>
                          <a:latin typeface="Arial" panose="020B0604020202020204" pitchFamily="34" charset="0"/>
                          <a:cs typeface="Arial" panose="020B0604020202020204" pitchFamily="34" charset="0"/>
                        </a:rPr>
                        <a:t>Pratiquer différents langages</a:t>
                      </a:r>
                      <a:br>
                        <a:rPr lang="fr-FR" sz="1600" u="none" strike="noStrike" dirty="0">
                          <a:effectLst/>
                          <a:latin typeface="Arial" panose="020B0604020202020204" pitchFamily="34" charset="0"/>
                          <a:cs typeface="Arial" panose="020B0604020202020204" pitchFamily="34" charset="0"/>
                        </a:rPr>
                      </a:br>
                      <a:r>
                        <a:rPr lang="fr-FR" sz="1600" b="1" u="none" strike="noStrike" dirty="0">
                          <a:effectLst/>
                          <a:latin typeface="Arial" panose="020B0604020202020204" pitchFamily="34" charset="0"/>
                          <a:cs typeface="Arial" panose="020B0604020202020204" pitchFamily="34" charset="0"/>
                        </a:rPr>
                        <a:t>Réaliser des productions graphiques</a:t>
                      </a:r>
                      <a:endParaRPr lang="fr-FR" sz="1600" b="1" i="0" u="none" strike="noStrike" dirty="0">
                        <a:solidFill>
                          <a:srgbClr val="31869B"/>
                        </a:solidFill>
                        <a:effectLst/>
                        <a:latin typeface="Arial" panose="020B0604020202020204" pitchFamily="34" charset="0"/>
                        <a:cs typeface="Arial" panose="020B0604020202020204" pitchFamily="34" charset="0"/>
                      </a:endParaRPr>
                    </a:p>
                  </a:txBody>
                  <a:tcPr marL="7309" marR="7309" marT="7309" marB="0" anchor="ctr"/>
                </a:tc>
                <a:tc>
                  <a:txBody>
                    <a:bodyPr/>
                    <a:lstStyle/>
                    <a:p>
                      <a:pPr algn="ctr" fontAlgn="ctr"/>
                      <a:r>
                        <a:rPr lang="fr-FR" sz="1600" u="none" strike="noStrike" dirty="0">
                          <a:effectLst/>
                          <a:latin typeface="Arial" panose="020B0604020202020204" pitchFamily="34" charset="0"/>
                          <a:cs typeface="Arial" panose="020B0604020202020204" pitchFamily="34" charset="0"/>
                        </a:rPr>
                        <a:t>Compléter une carte mentale simple</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ou un schéma clair avec des liens logiques</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7309" marR="7309" marT="7309" marB="0" anchor="ctr">
                    <a:solidFill>
                      <a:schemeClr val="accent1">
                        <a:lumMod val="40000"/>
                        <a:lumOff val="60000"/>
                      </a:schemeClr>
                    </a:solidFill>
                  </a:tcPr>
                </a:tc>
                <a:tc>
                  <a:txBody>
                    <a:bodyPr/>
                    <a:lstStyle/>
                    <a:p>
                      <a:pPr algn="ctr" fontAlgn="ctr"/>
                      <a:r>
                        <a:rPr lang="fr-FR" sz="1600" u="none" strike="noStrike" dirty="0">
                          <a:effectLst/>
                          <a:latin typeface="Arial" panose="020B0604020202020204" pitchFamily="34" charset="0"/>
                          <a:cs typeface="Arial" panose="020B0604020202020204" pitchFamily="34" charset="0"/>
                        </a:rPr>
                        <a:t>Compléter seul une carte mentale</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ou un schéma simple</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7309" marR="7309" marT="7309" marB="0" anchor="ctr">
                    <a:solidFill>
                      <a:schemeClr val="accent2">
                        <a:lumMod val="40000"/>
                        <a:lumOff val="60000"/>
                      </a:schemeClr>
                    </a:solidFill>
                  </a:tcPr>
                </a:tc>
                <a:tc gridSpan="2">
                  <a:txBody>
                    <a:bodyPr/>
                    <a:lstStyle/>
                    <a:p>
                      <a:pPr algn="ctr" fontAlgn="ctr"/>
                      <a:r>
                        <a:rPr lang="fr-FR" sz="1600" u="none" strike="noStrike" dirty="0">
                          <a:effectLst/>
                          <a:latin typeface="Arial" panose="020B0604020202020204" pitchFamily="34" charset="0"/>
                          <a:cs typeface="Arial" panose="020B0604020202020204" pitchFamily="34" charset="0"/>
                        </a:rPr>
                        <a:t>Réaliser une carte mentale et faire </a:t>
                      </a:r>
                      <a:br>
                        <a:rPr lang="fr-FR" sz="1600" u="none" strike="noStrike" dirty="0">
                          <a:effectLst/>
                          <a:latin typeface="Arial" panose="020B0604020202020204" pitchFamily="34" charset="0"/>
                          <a:cs typeface="Arial" panose="020B0604020202020204" pitchFamily="34" charset="0"/>
                        </a:rPr>
                      </a:br>
                      <a:r>
                        <a:rPr lang="fr-FR" sz="1600" u="none" strike="noStrike" dirty="0">
                          <a:effectLst/>
                          <a:latin typeface="Arial" panose="020B0604020202020204" pitchFamily="34" charset="0"/>
                          <a:cs typeface="Arial" panose="020B0604020202020204" pitchFamily="34" charset="0"/>
                        </a:rPr>
                        <a:t>apparaître les liens logiques </a:t>
                      </a:r>
                      <a:endParaRPr lang="fr-FR" sz="1600" b="0" i="0" u="none" strike="noStrike" dirty="0">
                        <a:solidFill>
                          <a:srgbClr val="000000"/>
                        </a:solidFill>
                        <a:effectLst/>
                        <a:latin typeface="Arial" panose="020B0604020202020204" pitchFamily="34" charset="0"/>
                        <a:cs typeface="Arial" panose="020B0604020202020204" pitchFamily="34" charset="0"/>
                      </a:endParaRPr>
                    </a:p>
                  </a:txBody>
                  <a:tcPr marL="7309" marR="7309" marT="7309" marB="0" anchor="ctr">
                    <a:solidFill>
                      <a:schemeClr val="accent3">
                        <a:lumMod val="60000"/>
                        <a:lumOff val="40000"/>
                      </a:schemeClr>
                    </a:solidFill>
                  </a:tcPr>
                </a:tc>
                <a:tc hMerge="1">
                  <a:txBody>
                    <a:bodyPr/>
                    <a:lstStyle/>
                    <a:p>
                      <a:endParaRPr lang="fr-FR"/>
                    </a:p>
                  </a:txBody>
                  <a:tcPr/>
                </a:tc>
                <a:extLst>
                  <a:ext uri="{0D108BD9-81ED-4DB2-BD59-A6C34878D82A}">
                    <a16:rowId xmlns:a16="http://schemas.microsoft.com/office/drawing/2014/main" val="1404917885"/>
                  </a:ext>
                </a:extLst>
              </a:tr>
            </a:tbl>
          </a:graphicData>
        </a:graphic>
      </p:graphicFrame>
    </p:spTree>
    <p:extLst>
      <p:ext uri="{BB962C8B-B14F-4D97-AF65-F5344CB8AC3E}">
        <p14:creationId xmlns:p14="http://schemas.microsoft.com/office/powerpoint/2010/main" val="1449128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A1FF4F7D-D122-EDB2-1A5F-FF4F7AAD3DE0}"/>
              </a:ext>
            </a:extLst>
          </p:cNvPr>
          <p:cNvGraphicFramePr>
            <a:graphicFrameLocks noGrp="1"/>
          </p:cNvGraphicFramePr>
          <p:nvPr>
            <p:extLst>
              <p:ext uri="{D42A27DB-BD31-4B8C-83A1-F6EECF244321}">
                <p14:modId xmlns:p14="http://schemas.microsoft.com/office/powerpoint/2010/main" val="4114909021"/>
              </p:ext>
            </p:extLst>
          </p:nvPr>
        </p:nvGraphicFramePr>
        <p:xfrm>
          <a:off x="338203" y="225468"/>
          <a:ext cx="11486367" cy="6075123"/>
        </p:xfrm>
        <a:graphic>
          <a:graphicData uri="http://schemas.openxmlformats.org/drawingml/2006/table">
            <a:tbl>
              <a:tblPr>
                <a:tableStyleId>{5C22544A-7EE6-4342-B048-85BDC9FD1C3A}</a:tableStyleId>
              </a:tblPr>
              <a:tblGrid>
                <a:gridCol w="1881687">
                  <a:extLst>
                    <a:ext uri="{9D8B030D-6E8A-4147-A177-3AD203B41FA5}">
                      <a16:colId xmlns:a16="http://schemas.microsoft.com/office/drawing/2014/main" val="2439728347"/>
                    </a:ext>
                  </a:extLst>
                </a:gridCol>
                <a:gridCol w="2401170">
                  <a:extLst>
                    <a:ext uri="{9D8B030D-6E8A-4147-A177-3AD203B41FA5}">
                      <a16:colId xmlns:a16="http://schemas.microsoft.com/office/drawing/2014/main" val="3118289120"/>
                    </a:ext>
                  </a:extLst>
                </a:gridCol>
                <a:gridCol w="2401170">
                  <a:extLst>
                    <a:ext uri="{9D8B030D-6E8A-4147-A177-3AD203B41FA5}">
                      <a16:colId xmlns:a16="http://schemas.microsoft.com/office/drawing/2014/main" val="3948922029"/>
                    </a:ext>
                  </a:extLst>
                </a:gridCol>
                <a:gridCol w="2401170">
                  <a:extLst>
                    <a:ext uri="{9D8B030D-6E8A-4147-A177-3AD203B41FA5}">
                      <a16:colId xmlns:a16="http://schemas.microsoft.com/office/drawing/2014/main" val="2265094417"/>
                    </a:ext>
                  </a:extLst>
                </a:gridCol>
                <a:gridCol w="2401170">
                  <a:extLst>
                    <a:ext uri="{9D8B030D-6E8A-4147-A177-3AD203B41FA5}">
                      <a16:colId xmlns:a16="http://schemas.microsoft.com/office/drawing/2014/main" val="3066387949"/>
                    </a:ext>
                  </a:extLst>
                </a:gridCol>
              </a:tblGrid>
              <a:tr h="300183">
                <a:tc gridSpan="5">
                  <a:txBody>
                    <a:bodyPr/>
                    <a:lstStyle/>
                    <a:p>
                      <a:pPr algn="ctr" fontAlgn="ctr"/>
                      <a:r>
                        <a:rPr lang="fr-FR" sz="1800" u="none" strike="noStrike" dirty="0">
                          <a:effectLst/>
                          <a:latin typeface="Arial" panose="020B0604020202020204" pitchFamily="34" charset="0"/>
                          <a:cs typeface="Arial" panose="020B0604020202020204" pitchFamily="34" charset="0"/>
                        </a:rPr>
                        <a:t>Progression cycle 4</a:t>
                      </a:r>
                      <a:endParaRPr lang="fr-FR" sz="1800" b="1" i="0" u="none" strike="noStrike" dirty="0">
                        <a:solidFill>
                          <a:srgbClr val="000000"/>
                        </a:solidFill>
                        <a:effectLst/>
                        <a:latin typeface="Arial" panose="020B0604020202020204" pitchFamily="34" charset="0"/>
                        <a:cs typeface="Arial" panose="020B0604020202020204" pitchFamily="34" charset="0"/>
                      </a:endParaRPr>
                    </a:p>
                  </a:txBody>
                  <a:tcPr marL="8595" marR="8595" marT="8595"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646880"/>
                  </a:ext>
                </a:extLst>
              </a:tr>
              <a:tr h="300183">
                <a:tc>
                  <a:txBody>
                    <a:bodyPr/>
                    <a:lstStyle/>
                    <a:p>
                      <a:pPr algn="ctr" fontAlgn="ctr"/>
                      <a:r>
                        <a:rPr lang="fr-FR" sz="1800" u="none" strike="noStrike" dirty="0">
                          <a:effectLst/>
                          <a:latin typeface="Arial" panose="020B0604020202020204" pitchFamily="34" charset="0"/>
                          <a:cs typeface="Arial" panose="020B0604020202020204" pitchFamily="34" charset="0"/>
                        </a:rPr>
                        <a:t> </a:t>
                      </a:r>
                      <a:endParaRPr lang="fr-FR" sz="1800" b="0" i="0" u="none" strike="noStrike" dirty="0">
                        <a:solidFill>
                          <a:srgbClr val="31869B"/>
                        </a:solidFill>
                        <a:effectLst/>
                        <a:latin typeface="Arial" panose="020B0604020202020204" pitchFamily="34" charset="0"/>
                        <a:cs typeface="Arial" panose="020B0604020202020204" pitchFamily="34" charset="0"/>
                      </a:endParaRPr>
                    </a:p>
                  </a:txBody>
                  <a:tcPr marL="8595" marR="8595" marT="8595" marB="0" anchor="ctr"/>
                </a:tc>
                <a:tc>
                  <a:txBody>
                    <a:bodyPr/>
                    <a:lstStyle/>
                    <a:p>
                      <a:pPr algn="ctr" fontAlgn="ctr"/>
                      <a:r>
                        <a:rPr lang="fr-FR" sz="1800" u="none" strike="noStrike" dirty="0">
                          <a:effectLst/>
                          <a:latin typeface="Arial" panose="020B0604020202020204" pitchFamily="34" charset="0"/>
                          <a:cs typeface="Arial" panose="020B0604020202020204" pitchFamily="34" charset="0"/>
                        </a:rPr>
                        <a:t>Rappel 6ème</a:t>
                      </a:r>
                      <a:endParaRPr lang="fr-FR" sz="1800" b="1" i="0" u="none" strike="noStrike" dirty="0">
                        <a:solidFill>
                          <a:srgbClr val="FF0066"/>
                        </a:solidFill>
                        <a:effectLst/>
                        <a:latin typeface="Arial" panose="020B0604020202020204" pitchFamily="34" charset="0"/>
                        <a:cs typeface="Arial" panose="020B0604020202020204" pitchFamily="34" charset="0"/>
                      </a:endParaRPr>
                    </a:p>
                  </a:txBody>
                  <a:tcPr marL="8595" marR="8595" marT="8595" marB="0" anchor="ctr">
                    <a:solidFill>
                      <a:schemeClr val="accent1">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5ème</a:t>
                      </a:r>
                      <a:endParaRPr lang="fr-FR" sz="1800" b="1" i="0" u="none" strike="noStrike" dirty="0">
                        <a:solidFill>
                          <a:srgbClr val="0000FF"/>
                        </a:solidFill>
                        <a:effectLst/>
                        <a:latin typeface="Arial" panose="020B0604020202020204" pitchFamily="34" charset="0"/>
                        <a:cs typeface="Arial" panose="020B0604020202020204" pitchFamily="34" charset="0"/>
                      </a:endParaRPr>
                    </a:p>
                  </a:txBody>
                  <a:tcPr marL="8595" marR="8595" marT="8595" marB="0" anchor="ctr">
                    <a:solidFill>
                      <a:schemeClr val="accent2">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4ème</a:t>
                      </a:r>
                      <a:endParaRPr lang="fr-FR" sz="1800" b="1" i="0" u="none" strike="noStrike" dirty="0">
                        <a:solidFill>
                          <a:srgbClr val="CC3300"/>
                        </a:solidFill>
                        <a:effectLst/>
                        <a:latin typeface="Arial" panose="020B0604020202020204" pitchFamily="34" charset="0"/>
                        <a:cs typeface="Arial" panose="020B0604020202020204" pitchFamily="34" charset="0"/>
                      </a:endParaRPr>
                    </a:p>
                  </a:txBody>
                  <a:tcPr marL="8595" marR="8595" marT="8595" marB="0" anchor="ctr">
                    <a:solidFill>
                      <a:schemeClr val="accent3">
                        <a:lumMod val="60000"/>
                        <a:lumOff val="4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3ème</a:t>
                      </a:r>
                      <a:endParaRPr lang="fr-FR" sz="1800" b="1" i="0" u="none" strike="noStrike" dirty="0">
                        <a:solidFill>
                          <a:srgbClr val="009900"/>
                        </a:solidFill>
                        <a:effectLst/>
                        <a:latin typeface="Arial" panose="020B0604020202020204" pitchFamily="34" charset="0"/>
                        <a:cs typeface="Arial" panose="020B0604020202020204" pitchFamily="34" charset="0"/>
                      </a:endParaRPr>
                    </a:p>
                  </a:txBody>
                  <a:tcPr marL="8595" marR="8595" marT="8595" marB="0" anchor="ctr">
                    <a:solidFill>
                      <a:schemeClr val="accent3">
                        <a:lumMod val="60000"/>
                        <a:lumOff val="40000"/>
                      </a:schemeClr>
                    </a:solidFill>
                  </a:tcPr>
                </a:tc>
                <a:extLst>
                  <a:ext uri="{0D108BD9-81ED-4DB2-BD59-A6C34878D82A}">
                    <a16:rowId xmlns:a16="http://schemas.microsoft.com/office/drawing/2014/main" val="4211474033"/>
                  </a:ext>
                </a:extLst>
              </a:tr>
              <a:tr h="1972629">
                <a:tc>
                  <a:txBody>
                    <a:bodyPr/>
                    <a:lstStyle/>
                    <a:p>
                      <a:pPr algn="ctr" fontAlgn="ctr"/>
                      <a:r>
                        <a:rPr lang="fr-FR" sz="1800" u="none" strike="noStrike" dirty="0">
                          <a:effectLst/>
                          <a:latin typeface="Arial" panose="020B0604020202020204" pitchFamily="34" charset="0"/>
                          <a:cs typeface="Arial" panose="020B0604020202020204" pitchFamily="34" charset="0"/>
                        </a:rPr>
                        <a:t>Coopérer et mutualiser</a:t>
                      </a:r>
                      <a:br>
                        <a:rPr lang="fr-FR" sz="1800" u="none" strike="noStrike" dirty="0">
                          <a:effectLst/>
                          <a:latin typeface="Arial" panose="020B0604020202020204" pitchFamily="34" charset="0"/>
                          <a:cs typeface="Arial" panose="020B0604020202020204" pitchFamily="34" charset="0"/>
                        </a:rPr>
                      </a:br>
                      <a:r>
                        <a:rPr lang="fr-FR" sz="1800" b="1" u="none" strike="noStrike" dirty="0">
                          <a:effectLst/>
                          <a:latin typeface="Arial" panose="020B0604020202020204" pitchFamily="34" charset="0"/>
                          <a:cs typeface="Arial" panose="020B0604020202020204" pitchFamily="34" charset="0"/>
                        </a:rPr>
                        <a:t>Travailler en groupe</a:t>
                      </a:r>
                      <a:endParaRPr lang="fr-FR" sz="1800" b="1" i="0" u="none" strike="noStrike" dirty="0">
                        <a:solidFill>
                          <a:srgbClr val="660066"/>
                        </a:solidFill>
                        <a:effectLst/>
                        <a:latin typeface="Arial" panose="020B0604020202020204" pitchFamily="34" charset="0"/>
                        <a:cs typeface="Arial" panose="020B0604020202020204" pitchFamily="34" charset="0"/>
                      </a:endParaRPr>
                    </a:p>
                  </a:txBody>
                  <a:tcPr marL="8595" marR="8595" marT="8595" marB="0" anchor="ctr"/>
                </a:tc>
                <a:tc>
                  <a:txBody>
                    <a:bodyPr/>
                    <a:lstStyle/>
                    <a:p>
                      <a:pPr algn="ctr" fontAlgn="ctr"/>
                      <a:r>
                        <a:rPr lang="fr-FR" sz="1800" u="none" strike="noStrike" dirty="0">
                          <a:effectLst/>
                          <a:latin typeface="Arial" panose="020B0604020202020204" pitchFamily="34" charset="0"/>
                          <a:cs typeface="Arial" panose="020B0604020202020204" pitchFamily="34" charset="0"/>
                        </a:rPr>
                        <a:t>Comprendre et appliquer les règles de fonctionnement du groupe</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Mettre en commun ses connaissances </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8595" marR="8595" marT="8595" marB="0" anchor="ctr">
                    <a:solidFill>
                      <a:schemeClr val="accent1">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Elaborer des règles de fonctionnement</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permettant d'atteindre les objectifs assignés au groupe</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8595" marR="8595" marT="8595" marB="0" anchor="ctr">
                    <a:solidFill>
                      <a:schemeClr val="accent2">
                        <a:lumMod val="40000"/>
                        <a:lumOff val="60000"/>
                      </a:schemeClr>
                    </a:solidFill>
                  </a:tcPr>
                </a:tc>
                <a:tc gridSpan="2">
                  <a:txBody>
                    <a:bodyPr/>
                    <a:lstStyle/>
                    <a:p>
                      <a:pPr algn="ctr" fontAlgn="ctr"/>
                      <a:r>
                        <a:rPr lang="fr-FR" sz="1800" u="none" strike="noStrike" dirty="0">
                          <a:effectLst/>
                          <a:latin typeface="Arial" panose="020B0604020202020204" pitchFamily="34" charset="0"/>
                          <a:cs typeface="Arial" panose="020B0604020202020204" pitchFamily="34" charset="0"/>
                        </a:rPr>
                        <a:t>Maîtriser l'ensemble des tâches constitutives d'un travail de groupe</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Discuter, expliquer, confronter ses représentations, argumenter pour défendre</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ses choix dans le respect de ses pairs</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8595" marR="8595" marT="8595" marB="0" anchor="ctr">
                    <a:solidFill>
                      <a:schemeClr val="accent3">
                        <a:lumMod val="60000"/>
                        <a:lumOff val="40000"/>
                      </a:schemeClr>
                    </a:solidFill>
                  </a:tcPr>
                </a:tc>
                <a:tc hMerge="1">
                  <a:txBody>
                    <a:bodyPr/>
                    <a:lstStyle/>
                    <a:p>
                      <a:endParaRPr lang="fr-FR"/>
                    </a:p>
                  </a:txBody>
                  <a:tcPr/>
                </a:tc>
                <a:extLst>
                  <a:ext uri="{0D108BD9-81ED-4DB2-BD59-A6C34878D82A}">
                    <a16:rowId xmlns:a16="http://schemas.microsoft.com/office/drawing/2014/main" val="405325995"/>
                  </a:ext>
                </a:extLst>
              </a:tr>
              <a:tr h="1429440">
                <a:tc>
                  <a:txBody>
                    <a:bodyPr/>
                    <a:lstStyle/>
                    <a:p>
                      <a:pPr algn="ctr" fontAlgn="ctr"/>
                      <a:r>
                        <a:rPr lang="fr-FR" sz="1800" u="none" strike="noStrike" dirty="0">
                          <a:effectLst/>
                          <a:latin typeface="Arial" panose="020B0604020202020204" pitchFamily="34" charset="0"/>
                          <a:cs typeface="Arial" panose="020B0604020202020204" pitchFamily="34" charset="0"/>
                        </a:rPr>
                        <a:t>Coopérer et mutualiser</a:t>
                      </a:r>
                      <a:br>
                        <a:rPr lang="fr-FR" sz="1800" u="none" strike="noStrike" dirty="0">
                          <a:effectLst/>
                          <a:latin typeface="Arial" panose="020B0604020202020204" pitchFamily="34" charset="0"/>
                          <a:cs typeface="Arial" panose="020B0604020202020204" pitchFamily="34" charset="0"/>
                        </a:rPr>
                      </a:br>
                      <a:r>
                        <a:rPr lang="fr-FR" sz="1800" b="1" u="none" strike="noStrike" dirty="0">
                          <a:effectLst/>
                          <a:latin typeface="Arial" panose="020B0604020202020204" pitchFamily="34" charset="0"/>
                          <a:cs typeface="Arial" panose="020B0604020202020204" pitchFamily="34" charset="0"/>
                        </a:rPr>
                        <a:t>Produire en groupe</a:t>
                      </a:r>
                      <a:endParaRPr lang="fr-FR" sz="1800" b="1" i="0" u="none" strike="noStrike" dirty="0">
                        <a:solidFill>
                          <a:srgbClr val="660066"/>
                        </a:solidFill>
                        <a:effectLst/>
                        <a:latin typeface="Arial" panose="020B0604020202020204" pitchFamily="34" charset="0"/>
                        <a:cs typeface="Arial" panose="020B0604020202020204" pitchFamily="34" charset="0"/>
                      </a:endParaRPr>
                    </a:p>
                  </a:txBody>
                  <a:tcPr marL="8595" marR="8595" marT="8595" marB="0" anchor="ctr"/>
                </a:tc>
                <a:tc>
                  <a:txBody>
                    <a:bodyPr/>
                    <a:lstStyle/>
                    <a:p>
                      <a:pPr algn="ctr" fontAlgn="ctr"/>
                      <a:r>
                        <a:rPr lang="fr-FR" sz="1800" u="none" strike="noStrike" dirty="0">
                          <a:effectLst/>
                          <a:latin typeface="Arial" panose="020B0604020202020204" pitchFamily="34" charset="0"/>
                          <a:cs typeface="Arial" panose="020B0604020202020204" pitchFamily="34" charset="0"/>
                        </a:rPr>
                        <a:t>Réaliser les productions attendues dans les temps avec les outils proposés</a:t>
                      </a:r>
                      <a:br>
                        <a:rPr lang="fr-FR" sz="1800" u="none" strike="noStrike" dirty="0">
                          <a:effectLst/>
                          <a:latin typeface="Arial" panose="020B0604020202020204" pitchFamily="34" charset="0"/>
                          <a:cs typeface="Arial" panose="020B0604020202020204" pitchFamily="34" charset="0"/>
                        </a:rPr>
                      </a:b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8595" marR="8595" marT="8595" marB="0" anchor="ctr">
                    <a:solidFill>
                      <a:schemeClr val="accent1">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Mobiliser à bon escient les outils collaboratifs pour réaliser une production collective</a:t>
                      </a:r>
                      <a:br>
                        <a:rPr lang="fr-FR" sz="1800" u="none" strike="noStrike" dirty="0">
                          <a:effectLst/>
                          <a:latin typeface="Arial" panose="020B0604020202020204" pitchFamily="34" charset="0"/>
                          <a:cs typeface="Arial" panose="020B0604020202020204" pitchFamily="34" charset="0"/>
                        </a:rPr>
                      </a:b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8595" marR="8595" marT="8595" marB="0" anchor="ctr">
                    <a:solidFill>
                      <a:schemeClr val="accent2">
                        <a:lumMod val="40000"/>
                        <a:lumOff val="60000"/>
                      </a:schemeClr>
                    </a:solidFill>
                  </a:tcPr>
                </a:tc>
                <a:tc gridSpan="2">
                  <a:txBody>
                    <a:bodyPr/>
                    <a:lstStyle/>
                    <a:p>
                      <a:pPr algn="ctr" fontAlgn="ctr"/>
                      <a:r>
                        <a:rPr lang="fr-FR" sz="1800" u="none" strike="noStrike" dirty="0">
                          <a:effectLst/>
                          <a:latin typeface="Arial" panose="020B0604020202020204" pitchFamily="34" charset="0"/>
                          <a:cs typeface="Arial" panose="020B0604020202020204" pitchFamily="34" charset="0"/>
                        </a:rPr>
                        <a:t>Négocier une proposition commune si une production collective est demandée</a:t>
                      </a:r>
                      <a:br>
                        <a:rPr lang="fr-FR" sz="1800" u="none" strike="noStrike" dirty="0">
                          <a:effectLst/>
                          <a:latin typeface="Arial" panose="020B0604020202020204" pitchFamily="34" charset="0"/>
                          <a:cs typeface="Arial" panose="020B0604020202020204" pitchFamily="34" charset="0"/>
                        </a:rPr>
                      </a:br>
                      <a:r>
                        <a:rPr lang="fr-FR" sz="1800" u="none" strike="noStrike" dirty="0">
                          <a:effectLst/>
                          <a:latin typeface="Arial" panose="020B0604020202020204" pitchFamily="34" charset="0"/>
                          <a:cs typeface="Arial" panose="020B0604020202020204" pitchFamily="34" charset="0"/>
                        </a:rPr>
                        <a:t>Choisir le bon outil de présentation</a:t>
                      </a: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8595" marR="8595" marT="8595" marB="0" anchor="ctr">
                    <a:solidFill>
                      <a:schemeClr val="accent3">
                        <a:lumMod val="60000"/>
                        <a:lumOff val="40000"/>
                      </a:schemeClr>
                    </a:solidFill>
                  </a:tcPr>
                </a:tc>
                <a:tc hMerge="1">
                  <a:txBody>
                    <a:bodyPr/>
                    <a:lstStyle/>
                    <a:p>
                      <a:endParaRPr lang="fr-FR"/>
                    </a:p>
                  </a:txBody>
                  <a:tcPr/>
                </a:tc>
                <a:extLst>
                  <a:ext uri="{0D108BD9-81ED-4DB2-BD59-A6C34878D82A}">
                    <a16:rowId xmlns:a16="http://schemas.microsoft.com/office/drawing/2014/main" val="1004341827"/>
                  </a:ext>
                </a:extLst>
              </a:tr>
              <a:tr h="2072688">
                <a:tc>
                  <a:txBody>
                    <a:bodyPr/>
                    <a:lstStyle/>
                    <a:p>
                      <a:pPr algn="ctr" fontAlgn="ctr"/>
                      <a:r>
                        <a:rPr lang="fr-FR" sz="1800" u="none" strike="noStrike" dirty="0">
                          <a:effectLst/>
                          <a:latin typeface="Arial" panose="020B0604020202020204" pitchFamily="34" charset="0"/>
                          <a:cs typeface="Arial" panose="020B0604020202020204" pitchFamily="34" charset="0"/>
                        </a:rPr>
                        <a:t>Coopérer et mutualiser</a:t>
                      </a:r>
                      <a:br>
                        <a:rPr lang="fr-FR" sz="1800" u="none" strike="noStrike" dirty="0">
                          <a:effectLst/>
                          <a:latin typeface="Arial" panose="020B0604020202020204" pitchFamily="34" charset="0"/>
                          <a:cs typeface="Arial" panose="020B0604020202020204" pitchFamily="34" charset="0"/>
                        </a:rPr>
                      </a:br>
                      <a:r>
                        <a:rPr lang="fr-FR" sz="1800" b="1" u="none" strike="noStrike" dirty="0">
                          <a:effectLst/>
                          <a:latin typeface="Arial" panose="020B0604020202020204" pitchFamily="34" charset="0"/>
                          <a:cs typeface="Arial" panose="020B0604020202020204" pitchFamily="34" charset="0"/>
                        </a:rPr>
                        <a:t>Travailler en commun pour faciliter les apprentissages individuels</a:t>
                      </a:r>
                      <a:endParaRPr lang="fr-FR" sz="1800" b="1" i="0" u="none" strike="noStrike" dirty="0">
                        <a:solidFill>
                          <a:srgbClr val="660066"/>
                        </a:solidFill>
                        <a:effectLst/>
                        <a:latin typeface="Arial" panose="020B0604020202020204" pitchFamily="34" charset="0"/>
                        <a:cs typeface="Arial" panose="020B0604020202020204" pitchFamily="34" charset="0"/>
                      </a:endParaRPr>
                    </a:p>
                  </a:txBody>
                  <a:tcPr marL="8595" marR="8595" marT="8595" marB="0" anchor="ctr"/>
                </a:tc>
                <a:tc>
                  <a:txBody>
                    <a:bodyPr/>
                    <a:lstStyle/>
                    <a:p>
                      <a:pPr algn="ctr" fontAlgn="ctr"/>
                      <a:r>
                        <a:rPr lang="fr-FR" sz="1800" u="none" strike="noStrike" dirty="0">
                          <a:effectLst/>
                          <a:latin typeface="Arial" panose="020B0604020202020204" pitchFamily="34" charset="0"/>
                          <a:cs typeface="Arial" panose="020B0604020202020204" pitchFamily="34" charset="0"/>
                        </a:rPr>
                        <a:t>S'aider et s'entraider en mutualisant les compétences</a:t>
                      </a:r>
                      <a:br>
                        <a:rPr lang="fr-FR" sz="1800" u="none" strike="noStrike" dirty="0">
                          <a:effectLst/>
                          <a:latin typeface="Arial" panose="020B0604020202020204" pitchFamily="34" charset="0"/>
                          <a:cs typeface="Arial" panose="020B0604020202020204" pitchFamily="34" charset="0"/>
                        </a:rPr>
                      </a:b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8595" marR="8595" marT="8595" marB="0" anchor="ctr">
                    <a:solidFill>
                      <a:schemeClr val="accent1">
                        <a:lumMod val="40000"/>
                        <a:lumOff val="60000"/>
                      </a:schemeClr>
                    </a:solidFill>
                  </a:tcPr>
                </a:tc>
                <a:tc>
                  <a:txBody>
                    <a:bodyPr/>
                    <a:lstStyle/>
                    <a:p>
                      <a:pPr algn="ctr" fontAlgn="ctr"/>
                      <a:r>
                        <a:rPr lang="fr-FR" sz="1800" u="none" strike="noStrike" dirty="0">
                          <a:effectLst/>
                          <a:latin typeface="Arial" panose="020B0604020202020204" pitchFamily="34" charset="0"/>
                          <a:cs typeface="Arial" panose="020B0604020202020204" pitchFamily="34" charset="0"/>
                        </a:rPr>
                        <a:t>Evaluer ses besoins et solliciter l'aide de ses pairs</a:t>
                      </a:r>
                      <a:br>
                        <a:rPr lang="fr-FR" sz="1800" u="none" strike="noStrike" dirty="0">
                          <a:effectLst/>
                          <a:latin typeface="Arial" panose="020B0604020202020204" pitchFamily="34" charset="0"/>
                          <a:cs typeface="Arial" panose="020B0604020202020204" pitchFamily="34" charset="0"/>
                        </a:rPr>
                      </a:b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8595" marR="8595" marT="8595" marB="0" anchor="ctr">
                    <a:solidFill>
                      <a:schemeClr val="accent2">
                        <a:lumMod val="40000"/>
                        <a:lumOff val="60000"/>
                      </a:schemeClr>
                    </a:solidFill>
                  </a:tcPr>
                </a:tc>
                <a:tc gridSpan="2">
                  <a:txBody>
                    <a:bodyPr/>
                    <a:lstStyle/>
                    <a:p>
                      <a:pPr algn="ctr" fontAlgn="ctr"/>
                      <a:r>
                        <a:rPr lang="fr-FR" sz="1800" u="none" strike="noStrike" dirty="0">
                          <a:effectLst/>
                          <a:latin typeface="Arial" panose="020B0604020202020204" pitchFamily="34" charset="0"/>
                          <a:cs typeface="Arial" panose="020B0604020202020204" pitchFamily="34" charset="0"/>
                        </a:rPr>
                        <a:t>Expliciter ses démarches et ses stratégies d'apprentissage pour aider un pair</a:t>
                      </a:r>
                      <a:br>
                        <a:rPr lang="fr-FR" sz="1800" u="none" strike="noStrike" dirty="0">
                          <a:effectLst/>
                          <a:latin typeface="Arial" panose="020B0604020202020204" pitchFamily="34" charset="0"/>
                          <a:cs typeface="Arial" panose="020B0604020202020204" pitchFamily="34" charset="0"/>
                        </a:rPr>
                      </a:br>
                      <a:endParaRPr lang="fr-FR" sz="1800" b="0" i="0" u="none" strike="noStrike" dirty="0">
                        <a:solidFill>
                          <a:srgbClr val="000000"/>
                        </a:solidFill>
                        <a:effectLst/>
                        <a:latin typeface="Arial" panose="020B0604020202020204" pitchFamily="34" charset="0"/>
                        <a:cs typeface="Arial" panose="020B0604020202020204" pitchFamily="34" charset="0"/>
                      </a:endParaRPr>
                    </a:p>
                  </a:txBody>
                  <a:tcPr marL="8595" marR="8595" marT="8595" marB="0" anchor="ctr">
                    <a:solidFill>
                      <a:schemeClr val="accent3">
                        <a:lumMod val="60000"/>
                        <a:lumOff val="40000"/>
                      </a:schemeClr>
                    </a:solidFill>
                  </a:tcPr>
                </a:tc>
                <a:tc hMerge="1">
                  <a:txBody>
                    <a:bodyPr/>
                    <a:lstStyle/>
                    <a:p>
                      <a:endParaRPr lang="fr-FR"/>
                    </a:p>
                  </a:txBody>
                  <a:tcPr/>
                </a:tc>
                <a:extLst>
                  <a:ext uri="{0D108BD9-81ED-4DB2-BD59-A6C34878D82A}">
                    <a16:rowId xmlns:a16="http://schemas.microsoft.com/office/drawing/2014/main" val="582428938"/>
                  </a:ext>
                </a:extLst>
              </a:tr>
            </a:tbl>
          </a:graphicData>
        </a:graphic>
      </p:graphicFrame>
    </p:spTree>
    <p:extLst>
      <p:ext uri="{BB962C8B-B14F-4D97-AF65-F5344CB8AC3E}">
        <p14:creationId xmlns:p14="http://schemas.microsoft.com/office/powerpoint/2010/main" val="3226486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40791A-C788-8E1B-1448-6BADC17BBF95}"/>
              </a:ext>
            </a:extLst>
          </p:cNvPr>
          <p:cNvSpPr>
            <a:spLocks noGrp="1"/>
          </p:cNvSpPr>
          <p:nvPr>
            <p:ph type="title"/>
          </p:nvPr>
        </p:nvSpPr>
        <p:spPr/>
        <p:txBody>
          <a:bodyPr>
            <a:normAutofit/>
          </a:bodyPr>
          <a:lstStyle/>
          <a:p>
            <a:r>
              <a:rPr lang="en-US" dirty="0" err="1">
                <a:solidFill>
                  <a:srgbClr val="0070C0"/>
                </a:solidFill>
              </a:rPr>
              <a:t>iiI</a:t>
            </a:r>
            <a:r>
              <a:rPr lang="en-US" dirty="0">
                <a:solidFill>
                  <a:srgbClr val="0070C0"/>
                </a:solidFill>
              </a:rPr>
              <a:t>] conception </a:t>
            </a:r>
            <a:r>
              <a:rPr lang="en-US" dirty="0" err="1">
                <a:solidFill>
                  <a:srgbClr val="0070C0"/>
                </a:solidFill>
              </a:rPr>
              <a:t>d’une</a:t>
            </a:r>
            <a:r>
              <a:rPr lang="en-US" dirty="0">
                <a:solidFill>
                  <a:srgbClr val="0070C0"/>
                </a:solidFill>
              </a:rPr>
              <a:t> </a:t>
            </a:r>
            <a:r>
              <a:rPr lang="en-US" dirty="0" err="1">
                <a:solidFill>
                  <a:srgbClr val="0070C0"/>
                </a:solidFill>
              </a:rPr>
              <a:t>séquence</a:t>
            </a:r>
            <a:r>
              <a:rPr lang="en-US" dirty="0">
                <a:solidFill>
                  <a:srgbClr val="0070C0"/>
                </a:solidFill>
              </a:rPr>
              <a:t> </a:t>
            </a:r>
            <a:r>
              <a:rPr lang="en-US" dirty="0" err="1">
                <a:solidFill>
                  <a:srgbClr val="0070C0"/>
                </a:solidFill>
              </a:rPr>
              <a:t>travaillant</a:t>
            </a:r>
            <a:r>
              <a:rPr lang="en-US" dirty="0">
                <a:solidFill>
                  <a:srgbClr val="0070C0"/>
                </a:solidFill>
              </a:rPr>
              <a:t> et</a:t>
            </a:r>
            <a:br>
              <a:rPr lang="en-US" dirty="0">
                <a:solidFill>
                  <a:srgbClr val="0070C0"/>
                </a:solidFill>
              </a:rPr>
            </a:br>
            <a:r>
              <a:rPr lang="en-US" dirty="0">
                <a:solidFill>
                  <a:srgbClr val="0070C0"/>
                </a:solidFill>
              </a:rPr>
              <a:t>      </a:t>
            </a:r>
            <a:r>
              <a:rPr lang="en-US" dirty="0" err="1">
                <a:solidFill>
                  <a:srgbClr val="0070C0"/>
                </a:solidFill>
              </a:rPr>
              <a:t>evaluant</a:t>
            </a:r>
            <a:r>
              <a:rPr lang="en-US" dirty="0">
                <a:solidFill>
                  <a:srgbClr val="0070C0"/>
                </a:solidFill>
              </a:rPr>
              <a:t> les competences des </a:t>
            </a:r>
            <a:r>
              <a:rPr lang="en-US" dirty="0" err="1">
                <a:solidFill>
                  <a:srgbClr val="0070C0"/>
                </a:solidFill>
              </a:rPr>
              <a:t>élèves</a:t>
            </a:r>
            <a:r>
              <a:rPr lang="en-US" dirty="0">
                <a:solidFill>
                  <a:srgbClr val="0070C0"/>
                </a:solidFill>
              </a:rPr>
              <a:t> au</a:t>
            </a:r>
            <a:br>
              <a:rPr lang="en-US" dirty="0">
                <a:solidFill>
                  <a:srgbClr val="0070C0"/>
                </a:solidFill>
              </a:rPr>
            </a:br>
            <a:r>
              <a:rPr lang="en-US" dirty="0">
                <a:solidFill>
                  <a:srgbClr val="0070C0"/>
                </a:solidFill>
              </a:rPr>
              <a:t>      cycle 4</a:t>
            </a:r>
          </a:p>
        </p:txBody>
      </p:sp>
      <p:sp>
        <p:nvSpPr>
          <p:cNvPr id="3" name="Espace réservé de la date 2">
            <a:extLst>
              <a:ext uri="{FF2B5EF4-FFF2-40B4-BE49-F238E27FC236}">
                <a16:creationId xmlns:a16="http://schemas.microsoft.com/office/drawing/2014/main" id="{2C614FE2-B722-E922-499E-C5862DC183DA}"/>
              </a:ext>
            </a:extLst>
          </p:cNvPr>
          <p:cNvSpPr>
            <a:spLocks noGrp="1"/>
          </p:cNvSpPr>
          <p:nvPr>
            <p:ph type="dt" sz="half" idx="10"/>
          </p:nvPr>
        </p:nvSpPr>
        <p:spPr/>
        <p:txBody>
          <a:bodyPr anchor="ctr">
            <a:normAutofit/>
          </a:bodyPr>
          <a:lstStyle/>
          <a:p>
            <a:pPr rtl="0">
              <a:spcAft>
                <a:spcPts val="600"/>
              </a:spcAft>
            </a:pPr>
            <a:fld id="{0FAEC910-4AAA-42A1-A49C-7DDC64BC53C6}" type="datetime1">
              <a:rPr lang="fr-FR" smtClean="0"/>
              <a:pPr rtl="0">
                <a:spcAft>
                  <a:spcPts val="600"/>
                </a:spcAft>
              </a:pPr>
              <a:t>16/09/2022</a:t>
            </a:fld>
            <a:endParaRPr lang="en-US"/>
          </a:p>
        </p:txBody>
      </p:sp>
      <p:sp>
        <p:nvSpPr>
          <p:cNvPr id="4" name="Espace réservé du texte 1">
            <a:extLst>
              <a:ext uri="{FF2B5EF4-FFF2-40B4-BE49-F238E27FC236}">
                <a16:creationId xmlns:a16="http://schemas.microsoft.com/office/drawing/2014/main" id="{635E81CB-1F64-494A-FFD0-D01B215A36AB}"/>
              </a:ext>
            </a:extLst>
          </p:cNvPr>
          <p:cNvSpPr>
            <a:spLocks noGrp="1"/>
          </p:cNvSpPr>
          <p:nvPr>
            <p:ph type="body" idx="1"/>
          </p:nvPr>
        </p:nvSpPr>
        <p:spPr>
          <a:xfrm>
            <a:off x="581193" y="4690886"/>
            <a:ext cx="11029615" cy="600556"/>
          </a:xfrm>
        </p:spPr>
        <p:txBody>
          <a:bodyPr/>
          <a:lstStyle/>
          <a:p>
            <a:pPr algn="ctr"/>
            <a:r>
              <a:rPr lang="fr-FR" b="1" dirty="0">
                <a:latin typeface="Arial" panose="020B0604020202020204" pitchFamily="34" charset="0"/>
                <a:cs typeface="Arial" panose="020B0604020202020204" pitchFamily="34" charset="0"/>
              </a:rPr>
              <a:t>Evaluer par compétences</a:t>
            </a:r>
          </a:p>
        </p:txBody>
      </p:sp>
    </p:spTree>
    <p:extLst>
      <p:ext uri="{BB962C8B-B14F-4D97-AF65-F5344CB8AC3E}">
        <p14:creationId xmlns:p14="http://schemas.microsoft.com/office/powerpoint/2010/main" val="1220784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74880B9-0804-3135-4E93-035E83432BBD}"/>
              </a:ext>
            </a:extLst>
          </p:cNvPr>
          <p:cNvSpPr txBox="1">
            <a:spLocks/>
          </p:cNvSpPr>
          <p:nvPr/>
        </p:nvSpPr>
        <p:spPr>
          <a:xfrm>
            <a:off x="471023" y="6720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dirty="0"/>
          </a:p>
        </p:txBody>
      </p:sp>
      <p:sp>
        <p:nvSpPr>
          <p:cNvPr id="4" name="Titre 2">
            <a:extLst>
              <a:ext uri="{FF2B5EF4-FFF2-40B4-BE49-F238E27FC236}">
                <a16:creationId xmlns:a16="http://schemas.microsoft.com/office/drawing/2014/main" id="{96DDD5BD-462E-32AC-AA43-3A705D57A5BD}"/>
              </a:ext>
            </a:extLst>
          </p:cNvPr>
          <p:cNvSpPr txBox="1">
            <a:spLocks/>
          </p:cNvSpPr>
          <p:nvPr/>
        </p:nvSpPr>
        <p:spPr>
          <a:xfrm>
            <a:off x="623423" y="8244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Concevoir une séquence en entrant par la compétence travaillée du socle</a:t>
            </a:r>
          </a:p>
        </p:txBody>
      </p:sp>
      <p:sp>
        <p:nvSpPr>
          <p:cNvPr id="5" name="ZoneTexte 4">
            <a:extLst>
              <a:ext uri="{FF2B5EF4-FFF2-40B4-BE49-F238E27FC236}">
                <a16:creationId xmlns:a16="http://schemas.microsoft.com/office/drawing/2014/main" id="{3CE2D400-15F6-757D-2577-AE2A3F259713}"/>
              </a:ext>
            </a:extLst>
          </p:cNvPr>
          <p:cNvSpPr txBox="1"/>
          <p:nvPr/>
        </p:nvSpPr>
        <p:spPr>
          <a:xfrm>
            <a:off x="581192" y="1859340"/>
            <a:ext cx="11029615" cy="2062103"/>
          </a:xfrm>
          <a:prstGeom prst="rect">
            <a:avLst/>
          </a:prstGeom>
          <a:noFill/>
        </p:spPr>
        <p:txBody>
          <a:bodyPr wrap="square" rtlCol="0">
            <a:spAutoFit/>
          </a:bodyPr>
          <a:lstStyle/>
          <a:p>
            <a:pPr algn="ctr"/>
            <a:r>
              <a:rPr lang="fr-FR" sz="3200" b="1" dirty="0"/>
              <a:t>Objectif : comment concevoir une séquence privilégiant l’entrée par les compétences travaillées du socle au cycle 4 en s’appuyant sur les instructions officielles et la progressivité  de la compétence annuelle ou dans le cycle ? </a:t>
            </a:r>
          </a:p>
        </p:txBody>
      </p:sp>
    </p:spTree>
    <p:extLst>
      <p:ext uri="{BB962C8B-B14F-4D97-AF65-F5344CB8AC3E}">
        <p14:creationId xmlns:p14="http://schemas.microsoft.com/office/powerpoint/2010/main" val="1967418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1997C6D-DC23-AD12-9F37-D9D85E812F1C}"/>
              </a:ext>
            </a:extLst>
          </p:cNvPr>
          <p:cNvSpPr>
            <a:spLocks noGrp="1"/>
          </p:cNvSpPr>
          <p:nvPr>
            <p:ph type="title"/>
          </p:nvPr>
        </p:nvSpPr>
        <p:spPr>
          <a:xfrm>
            <a:off x="471023" y="672029"/>
            <a:ext cx="11029616" cy="623936"/>
          </a:xfrm>
        </p:spPr>
        <p:txBody>
          <a:bodyPr/>
          <a:lstStyle/>
          <a:p>
            <a:pPr algn="ctr"/>
            <a:r>
              <a:rPr lang="fr-FR" dirty="0"/>
              <a:t>Définition de la Compétence</a:t>
            </a:r>
          </a:p>
        </p:txBody>
      </p:sp>
      <p:pic>
        <p:nvPicPr>
          <p:cNvPr id="7" name="Espace réservé du contenu 6">
            <a:extLst>
              <a:ext uri="{FF2B5EF4-FFF2-40B4-BE49-F238E27FC236}">
                <a16:creationId xmlns:a16="http://schemas.microsoft.com/office/drawing/2014/main" id="{C562BEDD-EBA5-C1ED-B7C2-64EE7A1F77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50" y="1295966"/>
            <a:ext cx="8396204" cy="5388040"/>
          </a:xfrm>
        </p:spPr>
      </p:pic>
      <p:sp>
        <p:nvSpPr>
          <p:cNvPr id="8" name="ZoneTexte 7">
            <a:extLst>
              <a:ext uri="{FF2B5EF4-FFF2-40B4-BE49-F238E27FC236}">
                <a16:creationId xmlns:a16="http://schemas.microsoft.com/office/drawing/2014/main" id="{ECE35DCE-803D-0EDB-9846-B8DD7FF7BCFD}"/>
              </a:ext>
            </a:extLst>
          </p:cNvPr>
          <p:cNvSpPr txBox="1"/>
          <p:nvPr/>
        </p:nvSpPr>
        <p:spPr>
          <a:xfrm>
            <a:off x="7303213" y="1538295"/>
            <a:ext cx="4197426" cy="954107"/>
          </a:xfrm>
          <a:prstGeom prst="rect">
            <a:avLst/>
          </a:prstGeom>
          <a:noFill/>
        </p:spPr>
        <p:txBody>
          <a:bodyPr wrap="square" rtlCol="0">
            <a:spAutoFit/>
          </a:bodyPr>
          <a:lstStyle/>
          <a:p>
            <a:pPr algn="ctr"/>
            <a:r>
              <a:rPr lang="fr-FR" sz="2800" b="1" dirty="0">
                <a:latin typeface="Arial" panose="020B0604020202020204" pitchFamily="34" charset="0"/>
                <a:cs typeface="Arial" panose="020B0604020202020204" pitchFamily="34" charset="0"/>
              </a:rPr>
              <a:t>Selon vous, qu’est – ce qu’une compétence ? </a:t>
            </a:r>
          </a:p>
        </p:txBody>
      </p:sp>
    </p:spTree>
    <p:extLst>
      <p:ext uri="{BB962C8B-B14F-4D97-AF65-F5344CB8AC3E}">
        <p14:creationId xmlns:p14="http://schemas.microsoft.com/office/powerpoint/2010/main" val="282743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446C62A-CAC7-49ED-AD0E-9545946FFCEC}"/>
              </a:ext>
            </a:extLst>
          </p:cNvPr>
          <p:cNvSpPr>
            <a:spLocks noGrp="1"/>
          </p:cNvSpPr>
          <p:nvPr>
            <p:ph type="title"/>
          </p:nvPr>
        </p:nvSpPr>
        <p:spPr>
          <a:xfrm>
            <a:off x="0" y="768977"/>
            <a:ext cx="12192000" cy="668337"/>
          </a:xfrm>
        </p:spPr>
        <p:txBody>
          <a:bodyPr>
            <a:normAutofit/>
          </a:bodyPr>
          <a:lstStyle/>
          <a:p>
            <a:r>
              <a:rPr lang="fr-FR" b="1" dirty="0">
                <a:latin typeface="Arial" panose="020B0604020202020204" pitchFamily="34" charset="0"/>
                <a:cs typeface="Arial" panose="020B0604020202020204" pitchFamily="34" charset="0"/>
              </a:rPr>
              <a:t>1) </a:t>
            </a:r>
            <a:r>
              <a:rPr lang="fr-FR" b="1" u="sng" dirty="0">
                <a:latin typeface="Arial" panose="020B0604020202020204" pitchFamily="34" charset="0"/>
                <a:cs typeface="Arial" panose="020B0604020202020204" pitchFamily="34" charset="0"/>
              </a:rPr>
              <a:t>De quelles ressources dispose-t-on ?</a:t>
            </a:r>
            <a:endParaRPr lang="fr-NC" b="1" u="sng" dirty="0">
              <a:latin typeface="Arial" panose="020B0604020202020204" pitchFamily="34" charset="0"/>
              <a:cs typeface="Arial" panose="020B0604020202020204" pitchFamily="34" charset="0"/>
            </a:endParaRPr>
          </a:p>
        </p:txBody>
      </p:sp>
      <p:sp>
        <p:nvSpPr>
          <p:cNvPr id="7" name="Espace réservé du texte 6">
            <a:extLst>
              <a:ext uri="{FF2B5EF4-FFF2-40B4-BE49-F238E27FC236}">
                <a16:creationId xmlns:a16="http://schemas.microsoft.com/office/drawing/2014/main" id="{07C82425-0B5D-435A-8F8A-F1620419F487}"/>
              </a:ext>
            </a:extLst>
          </p:cNvPr>
          <p:cNvSpPr>
            <a:spLocks noGrp="1"/>
          </p:cNvSpPr>
          <p:nvPr>
            <p:ph type="body" idx="1"/>
          </p:nvPr>
        </p:nvSpPr>
        <p:spPr>
          <a:xfrm>
            <a:off x="838589" y="1545084"/>
            <a:ext cx="5157787" cy="823912"/>
          </a:xfrm>
        </p:spPr>
        <p:txBody>
          <a:bodyPr>
            <a:normAutofit fontScale="92500" lnSpcReduction="20000"/>
          </a:bodyPr>
          <a:lstStyle/>
          <a:p>
            <a:pPr>
              <a:lnSpc>
                <a:spcPct val="100000"/>
              </a:lnSpc>
              <a:spcBef>
                <a:spcPts val="0"/>
              </a:spcBef>
            </a:pPr>
            <a:endParaRPr lang="fr-FR" dirty="0"/>
          </a:p>
          <a:p>
            <a:pPr>
              <a:lnSpc>
                <a:spcPct val="100000"/>
              </a:lnSpc>
              <a:spcBef>
                <a:spcPts val="0"/>
              </a:spcBef>
            </a:pPr>
            <a:r>
              <a:rPr lang="fr-FR" sz="3000" dirty="0">
                <a:latin typeface="Arial" panose="020B0604020202020204" pitchFamily="34" charset="0"/>
                <a:cs typeface="Arial" panose="020B0604020202020204" pitchFamily="34" charset="0"/>
              </a:rPr>
              <a:t>a) </a:t>
            </a:r>
            <a:r>
              <a:rPr lang="fr-FR" sz="3000" u="sng" dirty="0">
                <a:latin typeface="Arial" panose="020B0604020202020204" pitchFamily="34" charset="0"/>
                <a:cs typeface="Arial" panose="020B0604020202020204" pitchFamily="34" charset="0"/>
              </a:rPr>
              <a:t>Les ressources officielles </a:t>
            </a:r>
          </a:p>
          <a:p>
            <a:endParaRPr lang="fr-NC" dirty="0"/>
          </a:p>
        </p:txBody>
      </p:sp>
      <p:sp>
        <p:nvSpPr>
          <p:cNvPr id="8" name="Espace réservé du texte 7">
            <a:extLst>
              <a:ext uri="{FF2B5EF4-FFF2-40B4-BE49-F238E27FC236}">
                <a16:creationId xmlns:a16="http://schemas.microsoft.com/office/drawing/2014/main" id="{AABA0482-381C-4358-8B44-89881E5B09A6}"/>
              </a:ext>
            </a:extLst>
          </p:cNvPr>
          <p:cNvSpPr>
            <a:spLocks noGrp="1"/>
          </p:cNvSpPr>
          <p:nvPr>
            <p:ph type="body" sz="quarter" idx="3"/>
          </p:nvPr>
        </p:nvSpPr>
        <p:spPr>
          <a:xfrm>
            <a:off x="912812" y="4746263"/>
            <a:ext cx="5183188" cy="823912"/>
          </a:xfrm>
        </p:spPr>
        <p:txBody>
          <a:bodyPr>
            <a:normAutofit/>
          </a:bodyPr>
          <a:lstStyle/>
          <a:p>
            <a:r>
              <a:rPr lang="fr-FR" sz="3000" dirty="0">
                <a:latin typeface="Arial" panose="020B0604020202020204" pitchFamily="34" charset="0"/>
                <a:cs typeface="Arial" panose="020B0604020202020204" pitchFamily="34" charset="0"/>
              </a:rPr>
              <a:t>b) </a:t>
            </a:r>
            <a:r>
              <a:rPr lang="fr-FR" sz="3000" u="sng" dirty="0">
                <a:latin typeface="Arial" panose="020B0604020202020204" pitchFamily="34" charset="0"/>
                <a:cs typeface="Arial" panose="020B0604020202020204" pitchFamily="34" charset="0"/>
              </a:rPr>
              <a:t>Les outils de l’enseignant</a:t>
            </a:r>
          </a:p>
          <a:p>
            <a:endParaRPr lang="fr-NC" dirty="0"/>
          </a:p>
        </p:txBody>
      </p:sp>
      <p:pic>
        <p:nvPicPr>
          <p:cNvPr id="2" name="Image 1">
            <a:hlinkClick r:id="rId3" action="ppaction://hlinkfile"/>
            <a:extLst>
              <a:ext uri="{FF2B5EF4-FFF2-40B4-BE49-F238E27FC236}">
                <a16:creationId xmlns:a16="http://schemas.microsoft.com/office/drawing/2014/main" id="{F7889B64-0FEF-416E-B21F-9B6E472E89FB}"/>
              </a:ext>
            </a:extLst>
          </p:cNvPr>
          <p:cNvPicPr>
            <a:picLocks noChangeAspect="1"/>
          </p:cNvPicPr>
          <p:nvPr/>
        </p:nvPicPr>
        <p:blipFill>
          <a:blip r:embed="rId4"/>
          <a:stretch>
            <a:fillRect/>
          </a:stretch>
        </p:blipFill>
        <p:spPr>
          <a:xfrm>
            <a:off x="4612559" y="2174774"/>
            <a:ext cx="7269041" cy="2222634"/>
          </a:xfrm>
          <a:prstGeom prst="rect">
            <a:avLst/>
          </a:prstGeom>
        </p:spPr>
      </p:pic>
      <p:sp>
        <p:nvSpPr>
          <p:cNvPr id="6" name="ZoneTexte 5">
            <a:extLst>
              <a:ext uri="{FF2B5EF4-FFF2-40B4-BE49-F238E27FC236}">
                <a16:creationId xmlns:a16="http://schemas.microsoft.com/office/drawing/2014/main" id="{BA6FF9FE-EF17-48EC-8C6D-7895B3089C01}"/>
              </a:ext>
            </a:extLst>
          </p:cNvPr>
          <p:cNvSpPr txBox="1"/>
          <p:nvPr/>
        </p:nvSpPr>
        <p:spPr>
          <a:xfrm>
            <a:off x="564314" y="5331648"/>
            <a:ext cx="5606352" cy="477054"/>
          </a:xfrm>
          <a:prstGeom prst="rect">
            <a:avLst/>
          </a:prstGeom>
          <a:noFill/>
        </p:spPr>
        <p:txBody>
          <a:bodyPr wrap="square" rtlCol="0">
            <a:spAutoFit/>
          </a:bodyPr>
          <a:lstStyle/>
          <a:p>
            <a:r>
              <a:rPr lang="fr-FR" sz="2500" b="1" dirty="0">
                <a:latin typeface="Arial" panose="020B0604020202020204" pitchFamily="34" charset="0"/>
                <a:cs typeface="Arial" panose="020B0604020202020204" pitchFamily="34" charset="0"/>
              </a:rPr>
              <a:t>La progression par compétences</a:t>
            </a:r>
            <a:endParaRPr lang="fr-NC" sz="2500" dirty="0"/>
          </a:p>
        </p:txBody>
      </p:sp>
      <p:sp>
        <p:nvSpPr>
          <p:cNvPr id="12" name="Flèche : droite 11">
            <a:extLst>
              <a:ext uri="{FF2B5EF4-FFF2-40B4-BE49-F238E27FC236}">
                <a16:creationId xmlns:a16="http://schemas.microsoft.com/office/drawing/2014/main" id="{6D06DEE2-FC70-423C-8032-4D5925380DE7}"/>
              </a:ext>
            </a:extLst>
          </p:cNvPr>
          <p:cNvSpPr/>
          <p:nvPr/>
        </p:nvSpPr>
        <p:spPr>
          <a:xfrm>
            <a:off x="6837" y="5337123"/>
            <a:ext cx="609075" cy="4715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a:p>
        </p:txBody>
      </p:sp>
      <p:sp>
        <p:nvSpPr>
          <p:cNvPr id="14" name="ZoneTexte 13">
            <a:extLst>
              <a:ext uri="{FF2B5EF4-FFF2-40B4-BE49-F238E27FC236}">
                <a16:creationId xmlns:a16="http://schemas.microsoft.com/office/drawing/2014/main" id="{AF8BC26A-B2F6-4416-AA18-95CF63FB5EB8}"/>
              </a:ext>
            </a:extLst>
          </p:cNvPr>
          <p:cNvSpPr txBox="1"/>
          <p:nvPr/>
        </p:nvSpPr>
        <p:spPr>
          <a:xfrm>
            <a:off x="195315" y="5719569"/>
            <a:ext cx="7761723" cy="477054"/>
          </a:xfrm>
          <a:prstGeom prst="rect">
            <a:avLst/>
          </a:prstGeom>
          <a:noFill/>
        </p:spPr>
        <p:txBody>
          <a:bodyPr wrap="square" rtlCol="0">
            <a:spAutoFit/>
          </a:bodyPr>
          <a:lstStyle/>
          <a:p>
            <a:pPr marL="342900" indent="-342900">
              <a:buFont typeface="Wingdings" panose="05000000000000000000" pitchFamily="2" charset="2"/>
              <a:buChar char="§"/>
            </a:pPr>
            <a:r>
              <a:rPr lang="fr-FR" sz="2500" b="1" dirty="0">
                <a:latin typeface="Arial" panose="020B0604020202020204" pitchFamily="34" charset="0"/>
                <a:cs typeface="Arial" panose="020B0604020202020204" pitchFamily="34" charset="0"/>
              </a:rPr>
              <a:t>Connaître les acquis de fin de chaque niveau</a:t>
            </a:r>
            <a:endParaRPr lang="fr-NC" sz="2500" dirty="0"/>
          </a:p>
        </p:txBody>
      </p:sp>
      <p:pic>
        <p:nvPicPr>
          <p:cNvPr id="10" name="Image 9">
            <a:extLst>
              <a:ext uri="{FF2B5EF4-FFF2-40B4-BE49-F238E27FC236}">
                <a16:creationId xmlns:a16="http://schemas.microsoft.com/office/drawing/2014/main" id="{B2C77B18-0F3D-DD71-A440-FB6E0731CCDC}"/>
              </a:ext>
            </a:extLst>
          </p:cNvPr>
          <p:cNvPicPr>
            <a:picLocks noChangeAspect="1"/>
          </p:cNvPicPr>
          <p:nvPr/>
        </p:nvPicPr>
        <p:blipFill>
          <a:blip r:embed="rId5"/>
          <a:stretch>
            <a:fillRect/>
          </a:stretch>
        </p:blipFill>
        <p:spPr>
          <a:xfrm>
            <a:off x="1078307" y="2186920"/>
            <a:ext cx="3427018" cy="2222635"/>
          </a:xfrm>
          <a:prstGeom prst="rect">
            <a:avLst/>
          </a:prstGeom>
          <a:ln>
            <a:solidFill>
              <a:schemeClr val="tx1"/>
            </a:solidFill>
          </a:ln>
        </p:spPr>
      </p:pic>
    </p:spTree>
    <p:extLst>
      <p:ext uri="{BB962C8B-B14F-4D97-AF65-F5344CB8AC3E}">
        <p14:creationId xmlns:p14="http://schemas.microsoft.com/office/powerpoint/2010/main" val="863586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6" grpId="0"/>
      <p:bldP spid="12"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446C62A-CAC7-49ED-AD0E-9545946FFCEC}"/>
              </a:ext>
            </a:extLst>
          </p:cNvPr>
          <p:cNvSpPr>
            <a:spLocks noGrp="1"/>
          </p:cNvSpPr>
          <p:nvPr>
            <p:ph type="title"/>
          </p:nvPr>
        </p:nvSpPr>
        <p:spPr>
          <a:xfrm>
            <a:off x="0" y="432801"/>
            <a:ext cx="12192000" cy="756674"/>
          </a:xfrm>
        </p:spPr>
        <p:txBody>
          <a:bodyPr>
            <a:normAutofit/>
          </a:bodyPr>
          <a:lstStyle/>
          <a:p>
            <a:r>
              <a:rPr lang="fr-FR" b="1" dirty="0">
                <a:latin typeface="Arial" panose="020B0604020202020204" pitchFamily="34" charset="0"/>
                <a:cs typeface="Arial" panose="020B0604020202020204" pitchFamily="34" charset="0"/>
              </a:rPr>
              <a:t>2) </a:t>
            </a:r>
            <a:r>
              <a:rPr lang="fr-FR" b="1" u="sng" dirty="0">
                <a:latin typeface="Arial" panose="020B0604020202020204" pitchFamily="34" charset="0"/>
                <a:cs typeface="Arial" panose="020B0604020202020204" pitchFamily="34" charset="0"/>
              </a:rPr>
              <a:t>Qu’indiquent les fiches Eduscol par thème ?</a:t>
            </a:r>
            <a:endParaRPr lang="fr-NC" b="1" u="sng" dirty="0">
              <a:latin typeface="Arial" panose="020B0604020202020204" pitchFamily="34" charset="0"/>
              <a:cs typeface="Arial" panose="020B0604020202020204" pitchFamily="34" charset="0"/>
            </a:endParaRPr>
          </a:p>
        </p:txBody>
      </p:sp>
      <p:sp>
        <p:nvSpPr>
          <p:cNvPr id="11" name="Flèche : bas 10">
            <a:extLst>
              <a:ext uri="{FF2B5EF4-FFF2-40B4-BE49-F238E27FC236}">
                <a16:creationId xmlns:a16="http://schemas.microsoft.com/office/drawing/2014/main" id="{F99800B7-0E6B-42AB-B2DA-B27A35AA8D88}"/>
              </a:ext>
            </a:extLst>
          </p:cNvPr>
          <p:cNvSpPr/>
          <p:nvPr/>
        </p:nvSpPr>
        <p:spPr>
          <a:xfrm>
            <a:off x="53802" y="1665360"/>
            <a:ext cx="419276" cy="509289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dirty="0"/>
          </a:p>
        </p:txBody>
      </p:sp>
      <p:pic>
        <p:nvPicPr>
          <p:cNvPr id="12" name="Image 11">
            <a:extLst>
              <a:ext uri="{FF2B5EF4-FFF2-40B4-BE49-F238E27FC236}">
                <a16:creationId xmlns:a16="http://schemas.microsoft.com/office/drawing/2014/main" id="{3CCE2EBC-7640-43EB-B39C-3A16246E7976}"/>
              </a:ext>
            </a:extLst>
          </p:cNvPr>
          <p:cNvPicPr>
            <a:picLocks noChangeAspect="1"/>
          </p:cNvPicPr>
          <p:nvPr/>
        </p:nvPicPr>
        <p:blipFill>
          <a:blip r:embed="rId3"/>
          <a:stretch>
            <a:fillRect/>
          </a:stretch>
        </p:blipFill>
        <p:spPr>
          <a:xfrm>
            <a:off x="5838092" y="2258952"/>
            <a:ext cx="6288505" cy="1922818"/>
          </a:xfrm>
          <a:prstGeom prst="rect">
            <a:avLst/>
          </a:prstGeom>
        </p:spPr>
      </p:pic>
      <p:pic>
        <p:nvPicPr>
          <p:cNvPr id="2" name="Image 1">
            <a:extLst>
              <a:ext uri="{FF2B5EF4-FFF2-40B4-BE49-F238E27FC236}">
                <a16:creationId xmlns:a16="http://schemas.microsoft.com/office/drawing/2014/main" id="{8C053D6C-C0CE-4D56-82F2-EB01FC2035C5}"/>
              </a:ext>
            </a:extLst>
          </p:cNvPr>
          <p:cNvPicPr>
            <a:picLocks noChangeAspect="1"/>
          </p:cNvPicPr>
          <p:nvPr/>
        </p:nvPicPr>
        <p:blipFill>
          <a:blip r:embed="rId4"/>
          <a:stretch>
            <a:fillRect/>
          </a:stretch>
        </p:blipFill>
        <p:spPr>
          <a:xfrm>
            <a:off x="555957" y="1665360"/>
            <a:ext cx="5203159" cy="536175"/>
          </a:xfrm>
          <a:prstGeom prst="rect">
            <a:avLst/>
          </a:prstGeom>
        </p:spPr>
      </p:pic>
      <p:pic>
        <p:nvPicPr>
          <p:cNvPr id="3" name="Image 2">
            <a:extLst>
              <a:ext uri="{FF2B5EF4-FFF2-40B4-BE49-F238E27FC236}">
                <a16:creationId xmlns:a16="http://schemas.microsoft.com/office/drawing/2014/main" id="{CDA9A195-3FBF-4B0F-9349-4D2E3246531E}"/>
              </a:ext>
            </a:extLst>
          </p:cNvPr>
          <p:cNvPicPr>
            <a:picLocks noChangeAspect="1"/>
          </p:cNvPicPr>
          <p:nvPr/>
        </p:nvPicPr>
        <p:blipFill>
          <a:blip r:embed="rId5"/>
          <a:stretch>
            <a:fillRect/>
          </a:stretch>
        </p:blipFill>
        <p:spPr>
          <a:xfrm>
            <a:off x="547863" y="2715308"/>
            <a:ext cx="4729991" cy="397479"/>
          </a:xfrm>
          <a:prstGeom prst="rect">
            <a:avLst/>
          </a:prstGeom>
        </p:spPr>
      </p:pic>
      <p:pic>
        <p:nvPicPr>
          <p:cNvPr id="4" name="Image 3">
            <a:extLst>
              <a:ext uri="{FF2B5EF4-FFF2-40B4-BE49-F238E27FC236}">
                <a16:creationId xmlns:a16="http://schemas.microsoft.com/office/drawing/2014/main" id="{BBD436AC-30CE-4E6D-9D69-2DD83070BD5F}"/>
              </a:ext>
            </a:extLst>
          </p:cNvPr>
          <p:cNvPicPr>
            <a:picLocks noChangeAspect="1"/>
          </p:cNvPicPr>
          <p:nvPr/>
        </p:nvPicPr>
        <p:blipFill>
          <a:blip r:embed="rId6"/>
          <a:stretch>
            <a:fillRect/>
          </a:stretch>
        </p:blipFill>
        <p:spPr>
          <a:xfrm>
            <a:off x="563656" y="3626560"/>
            <a:ext cx="5203159" cy="268743"/>
          </a:xfrm>
          <a:prstGeom prst="rect">
            <a:avLst/>
          </a:prstGeom>
        </p:spPr>
      </p:pic>
      <p:pic>
        <p:nvPicPr>
          <p:cNvPr id="6" name="Image 5">
            <a:extLst>
              <a:ext uri="{FF2B5EF4-FFF2-40B4-BE49-F238E27FC236}">
                <a16:creationId xmlns:a16="http://schemas.microsoft.com/office/drawing/2014/main" id="{869699B8-13DC-42F7-A11C-6D9183F767FC}"/>
              </a:ext>
            </a:extLst>
          </p:cNvPr>
          <p:cNvPicPr>
            <a:picLocks noChangeAspect="1"/>
          </p:cNvPicPr>
          <p:nvPr/>
        </p:nvPicPr>
        <p:blipFill>
          <a:blip r:embed="rId7"/>
          <a:stretch>
            <a:fillRect/>
          </a:stretch>
        </p:blipFill>
        <p:spPr>
          <a:xfrm>
            <a:off x="547863" y="4409076"/>
            <a:ext cx="4874369" cy="276675"/>
          </a:xfrm>
          <a:prstGeom prst="rect">
            <a:avLst/>
          </a:prstGeom>
        </p:spPr>
      </p:pic>
      <p:pic>
        <p:nvPicPr>
          <p:cNvPr id="7" name="Image 6">
            <a:extLst>
              <a:ext uri="{FF2B5EF4-FFF2-40B4-BE49-F238E27FC236}">
                <a16:creationId xmlns:a16="http://schemas.microsoft.com/office/drawing/2014/main" id="{4F44D849-1EE6-4D90-96AA-55F4E7F4645E}"/>
              </a:ext>
            </a:extLst>
          </p:cNvPr>
          <p:cNvPicPr>
            <a:picLocks noChangeAspect="1"/>
          </p:cNvPicPr>
          <p:nvPr/>
        </p:nvPicPr>
        <p:blipFill>
          <a:blip r:embed="rId8"/>
          <a:stretch>
            <a:fillRect/>
          </a:stretch>
        </p:blipFill>
        <p:spPr>
          <a:xfrm>
            <a:off x="563656" y="5199524"/>
            <a:ext cx="5195460" cy="504791"/>
          </a:xfrm>
          <a:prstGeom prst="rect">
            <a:avLst/>
          </a:prstGeom>
        </p:spPr>
      </p:pic>
      <p:pic>
        <p:nvPicPr>
          <p:cNvPr id="8" name="Image 7">
            <a:extLst>
              <a:ext uri="{FF2B5EF4-FFF2-40B4-BE49-F238E27FC236}">
                <a16:creationId xmlns:a16="http://schemas.microsoft.com/office/drawing/2014/main" id="{85ACB811-A18C-49C0-B9D1-1C256478B615}"/>
              </a:ext>
            </a:extLst>
          </p:cNvPr>
          <p:cNvPicPr>
            <a:picLocks noChangeAspect="1"/>
          </p:cNvPicPr>
          <p:nvPr/>
        </p:nvPicPr>
        <p:blipFill>
          <a:blip r:embed="rId9"/>
          <a:stretch>
            <a:fillRect/>
          </a:stretch>
        </p:blipFill>
        <p:spPr>
          <a:xfrm>
            <a:off x="547863" y="6218087"/>
            <a:ext cx="1505526" cy="341153"/>
          </a:xfrm>
          <a:prstGeom prst="rect">
            <a:avLst/>
          </a:prstGeom>
        </p:spPr>
      </p:pic>
      <p:sp>
        <p:nvSpPr>
          <p:cNvPr id="23" name="Rectangle : coins arrondis 22">
            <a:extLst>
              <a:ext uri="{FF2B5EF4-FFF2-40B4-BE49-F238E27FC236}">
                <a16:creationId xmlns:a16="http://schemas.microsoft.com/office/drawing/2014/main" id="{62322BE1-CFD3-490F-93A4-564BAD1439D4}"/>
              </a:ext>
            </a:extLst>
          </p:cNvPr>
          <p:cNvSpPr/>
          <p:nvPr/>
        </p:nvSpPr>
        <p:spPr>
          <a:xfrm>
            <a:off x="500705" y="4330818"/>
            <a:ext cx="5203158" cy="397479"/>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dirty="0"/>
          </a:p>
        </p:txBody>
      </p:sp>
      <p:sp>
        <p:nvSpPr>
          <p:cNvPr id="24" name="Rectangle : coins arrondis 23">
            <a:extLst>
              <a:ext uri="{FF2B5EF4-FFF2-40B4-BE49-F238E27FC236}">
                <a16:creationId xmlns:a16="http://schemas.microsoft.com/office/drawing/2014/main" id="{C0573C54-6D22-423C-889D-F4A94FC74168}"/>
              </a:ext>
            </a:extLst>
          </p:cNvPr>
          <p:cNvSpPr/>
          <p:nvPr/>
        </p:nvSpPr>
        <p:spPr>
          <a:xfrm>
            <a:off x="500704" y="1572997"/>
            <a:ext cx="5266112" cy="706796"/>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dirty="0"/>
          </a:p>
        </p:txBody>
      </p:sp>
      <p:sp>
        <p:nvSpPr>
          <p:cNvPr id="9" name="ZoneTexte 8">
            <a:extLst>
              <a:ext uri="{FF2B5EF4-FFF2-40B4-BE49-F238E27FC236}">
                <a16:creationId xmlns:a16="http://schemas.microsoft.com/office/drawing/2014/main" id="{B3DC7196-CDBB-8C72-F9BE-0CC0EF287F40}"/>
              </a:ext>
            </a:extLst>
          </p:cNvPr>
          <p:cNvSpPr txBox="1"/>
          <p:nvPr/>
        </p:nvSpPr>
        <p:spPr>
          <a:xfrm>
            <a:off x="7154130" y="1622000"/>
            <a:ext cx="4972467" cy="369332"/>
          </a:xfrm>
          <a:prstGeom prst="rect">
            <a:avLst/>
          </a:prstGeom>
          <a:noFill/>
        </p:spPr>
        <p:txBody>
          <a:bodyPr wrap="square" rtlCol="0">
            <a:spAutoFit/>
          </a:bodyPr>
          <a:lstStyle/>
          <a:p>
            <a:r>
              <a:rPr lang="fr-FR" b="1" dirty="0"/>
              <a:t>Cibler la ou les compétences du socle travaillées</a:t>
            </a:r>
          </a:p>
        </p:txBody>
      </p:sp>
      <p:sp>
        <p:nvSpPr>
          <p:cNvPr id="10" name="Flèche : droite 9">
            <a:extLst>
              <a:ext uri="{FF2B5EF4-FFF2-40B4-BE49-F238E27FC236}">
                <a16:creationId xmlns:a16="http://schemas.microsoft.com/office/drawing/2014/main" id="{9BBE809D-680A-4528-F70D-CF26FF7CAC44}"/>
              </a:ext>
            </a:extLst>
          </p:cNvPr>
          <p:cNvSpPr/>
          <p:nvPr/>
        </p:nvSpPr>
        <p:spPr>
          <a:xfrm>
            <a:off x="5822069" y="1614236"/>
            <a:ext cx="1343661" cy="4715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a:p>
        </p:txBody>
      </p:sp>
      <p:sp>
        <p:nvSpPr>
          <p:cNvPr id="13" name="ZoneTexte 12">
            <a:extLst>
              <a:ext uri="{FF2B5EF4-FFF2-40B4-BE49-F238E27FC236}">
                <a16:creationId xmlns:a16="http://schemas.microsoft.com/office/drawing/2014/main" id="{C5FAF98F-35CA-B65B-B876-BB5AB8E26BF5}"/>
              </a:ext>
            </a:extLst>
          </p:cNvPr>
          <p:cNvSpPr txBox="1"/>
          <p:nvPr/>
        </p:nvSpPr>
        <p:spPr>
          <a:xfrm>
            <a:off x="7098876" y="4319388"/>
            <a:ext cx="4972467" cy="923330"/>
          </a:xfrm>
          <a:prstGeom prst="rect">
            <a:avLst/>
          </a:prstGeom>
          <a:noFill/>
        </p:spPr>
        <p:txBody>
          <a:bodyPr wrap="square" rtlCol="0">
            <a:spAutoFit/>
          </a:bodyPr>
          <a:lstStyle/>
          <a:p>
            <a:r>
              <a:rPr lang="fr-FR" b="1" dirty="0"/>
              <a:t>Cibler les pistes de mise en œuvre de la thématique et de la ou des compétences du socle travaillées ciblées.</a:t>
            </a:r>
          </a:p>
        </p:txBody>
      </p:sp>
      <p:sp>
        <p:nvSpPr>
          <p:cNvPr id="14" name="Flèche : droite 13">
            <a:extLst>
              <a:ext uri="{FF2B5EF4-FFF2-40B4-BE49-F238E27FC236}">
                <a16:creationId xmlns:a16="http://schemas.microsoft.com/office/drawing/2014/main" id="{3DEC468D-EF2F-1B95-7E21-8AB6FD221DFE}"/>
              </a:ext>
            </a:extLst>
          </p:cNvPr>
          <p:cNvSpPr/>
          <p:nvPr/>
        </p:nvSpPr>
        <p:spPr>
          <a:xfrm>
            <a:off x="5766815" y="4311624"/>
            <a:ext cx="1343661" cy="471579"/>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a:p>
        </p:txBody>
      </p:sp>
    </p:spTree>
    <p:extLst>
      <p:ext uri="{BB962C8B-B14F-4D97-AF65-F5344CB8AC3E}">
        <p14:creationId xmlns:p14="http://schemas.microsoft.com/office/powerpoint/2010/main" val="2385986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9" grpId="0"/>
      <p:bldP spid="10" grpId="0" animBg="1"/>
      <p:bldP spid="13" grpId="0"/>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a:extLst>
              <a:ext uri="{FF2B5EF4-FFF2-40B4-BE49-F238E27FC236}">
                <a16:creationId xmlns:a16="http://schemas.microsoft.com/office/drawing/2014/main" id="{A6C353D3-FDDD-6311-C55E-55D2BD765421}"/>
              </a:ext>
            </a:extLst>
          </p:cNvPr>
          <p:cNvSpPr>
            <a:spLocks noGrp="1"/>
          </p:cNvSpPr>
          <p:nvPr>
            <p:ph type="dt" sz="half" idx="10"/>
          </p:nvPr>
        </p:nvSpPr>
        <p:spPr/>
        <p:txBody>
          <a:bodyPr/>
          <a:lstStyle/>
          <a:p>
            <a:pPr rtl="0"/>
            <a:fld id="{B2D0F46D-59FD-4484-924E-E79DD516B5ED}" type="datetime1">
              <a:rPr lang="fr-FR" smtClean="0"/>
              <a:t>16/09/2022</a:t>
            </a:fld>
            <a:endParaRPr lang="en-US" dirty="0"/>
          </a:p>
        </p:txBody>
      </p:sp>
      <p:sp>
        <p:nvSpPr>
          <p:cNvPr id="8" name="Titre 4">
            <a:extLst>
              <a:ext uri="{FF2B5EF4-FFF2-40B4-BE49-F238E27FC236}">
                <a16:creationId xmlns:a16="http://schemas.microsoft.com/office/drawing/2014/main" id="{D320B501-180D-7BC2-082F-1B6195CE48C6}"/>
              </a:ext>
            </a:extLst>
          </p:cNvPr>
          <p:cNvSpPr>
            <a:spLocks noGrp="1"/>
          </p:cNvSpPr>
          <p:nvPr>
            <p:ph type="title"/>
          </p:nvPr>
        </p:nvSpPr>
        <p:spPr>
          <a:xfrm>
            <a:off x="140677" y="136038"/>
            <a:ext cx="12192000" cy="1437072"/>
          </a:xfrm>
        </p:spPr>
        <p:txBody>
          <a:bodyPr>
            <a:noAutofit/>
          </a:bodyPr>
          <a:lstStyle/>
          <a:p>
            <a:r>
              <a:rPr lang="fr-FR" b="1" dirty="0">
                <a:latin typeface="Arial" panose="020B0604020202020204" pitchFamily="34" charset="0"/>
                <a:cs typeface="Arial" panose="020B0604020202020204" pitchFamily="34" charset="0"/>
              </a:rPr>
              <a:t>3) </a:t>
            </a:r>
            <a:r>
              <a:rPr lang="fr-FR" b="1" u="sng" dirty="0">
                <a:latin typeface="Arial" panose="020B0604020202020204" pitchFamily="34" charset="0"/>
                <a:cs typeface="Arial" panose="020B0604020202020204" pitchFamily="34" charset="0"/>
              </a:rPr>
              <a:t>Comment s’appuyer sur les fiches Eduscol  </a:t>
            </a:r>
            <a:br>
              <a:rPr lang="fr-FR" b="1" u="sng" dirty="0">
                <a:latin typeface="Arial" panose="020B0604020202020204" pitchFamily="34" charset="0"/>
                <a:cs typeface="Arial" panose="020B0604020202020204" pitchFamily="34" charset="0"/>
              </a:rPr>
            </a:br>
            <a:r>
              <a:rPr lang="fr-FR" b="1" dirty="0">
                <a:latin typeface="Arial" panose="020B0604020202020204" pitchFamily="34" charset="0"/>
                <a:cs typeface="Arial" panose="020B0604020202020204" pitchFamily="34" charset="0"/>
              </a:rPr>
              <a:t>    </a:t>
            </a:r>
            <a:r>
              <a:rPr lang="fr-FR" b="1" u="sng" dirty="0">
                <a:latin typeface="Arial" panose="020B0604020202020204" pitchFamily="34" charset="0"/>
                <a:cs typeface="Arial" panose="020B0604020202020204" pitchFamily="34" charset="0"/>
              </a:rPr>
              <a:t>« s’approprier les différents thèmes du programme » ?</a:t>
            </a:r>
            <a:endParaRPr lang="fr-NC" b="1" u="sng" dirty="0">
              <a:latin typeface="Arial" panose="020B0604020202020204" pitchFamily="34" charset="0"/>
              <a:cs typeface="Arial" panose="020B0604020202020204" pitchFamily="34" charset="0"/>
            </a:endParaRPr>
          </a:p>
        </p:txBody>
      </p:sp>
      <p:sp>
        <p:nvSpPr>
          <p:cNvPr id="9" name="Espace réservé du texte 15">
            <a:extLst>
              <a:ext uri="{FF2B5EF4-FFF2-40B4-BE49-F238E27FC236}">
                <a16:creationId xmlns:a16="http://schemas.microsoft.com/office/drawing/2014/main" id="{398372BF-46F5-7D54-C378-0B7D6EBA4D9F}"/>
              </a:ext>
            </a:extLst>
          </p:cNvPr>
          <p:cNvSpPr txBox="1">
            <a:spLocks/>
          </p:cNvSpPr>
          <p:nvPr/>
        </p:nvSpPr>
        <p:spPr>
          <a:xfrm>
            <a:off x="0" y="1666042"/>
            <a:ext cx="11793408" cy="82391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0"/>
              </a:spcBef>
            </a:pPr>
            <a:r>
              <a:rPr lang="fr-FR" b="0" dirty="0">
                <a:latin typeface="Arial" panose="020B0604020202020204" pitchFamily="34" charset="0"/>
                <a:cs typeface="Arial" panose="020B0604020202020204" pitchFamily="34" charset="0"/>
              </a:rPr>
              <a:t>Un exemple en classe de 4</a:t>
            </a:r>
            <a:r>
              <a:rPr lang="fr-FR" b="0" baseline="30000" dirty="0">
                <a:latin typeface="Arial" panose="020B0604020202020204" pitchFamily="34" charset="0"/>
                <a:cs typeface="Arial" panose="020B0604020202020204" pitchFamily="34" charset="0"/>
              </a:rPr>
              <a:t>ème</a:t>
            </a:r>
            <a:r>
              <a:rPr lang="fr-FR" b="0" dirty="0">
                <a:latin typeface="Arial" panose="020B0604020202020204" pitchFamily="34" charset="0"/>
                <a:cs typeface="Arial" panose="020B0604020202020204" pitchFamily="34" charset="0"/>
              </a:rPr>
              <a:t>, Thème 3 en Histoire, </a:t>
            </a:r>
          </a:p>
          <a:p>
            <a:pPr algn="ctr">
              <a:lnSpc>
                <a:spcPct val="100000"/>
              </a:lnSpc>
              <a:spcBef>
                <a:spcPts val="0"/>
              </a:spcBef>
            </a:pPr>
            <a:r>
              <a:rPr lang="fr-FR" b="0" dirty="0">
                <a:latin typeface="Arial" panose="020B0604020202020204" pitchFamily="34" charset="0"/>
                <a:cs typeface="Arial" panose="020B0604020202020204" pitchFamily="34" charset="0"/>
              </a:rPr>
              <a:t>« Une difficile conquête : voter de 1815 à 1870 ». </a:t>
            </a:r>
            <a:endParaRPr lang="fr-NC" b="0" dirty="0">
              <a:latin typeface="Arial" panose="020B0604020202020204" pitchFamily="34" charset="0"/>
              <a:cs typeface="Arial" panose="020B0604020202020204" pitchFamily="34" charset="0"/>
            </a:endParaRPr>
          </a:p>
        </p:txBody>
      </p:sp>
      <p:sp>
        <p:nvSpPr>
          <p:cNvPr id="10" name="Rectangle : coins arrondis 9">
            <a:extLst>
              <a:ext uri="{FF2B5EF4-FFF2-40B4-BE49-F238E27FC236}">
                <a16:creationId xmlns:a16="http://schemas.microsoft.com/office/drawing/2014/main" id="{D81CA0E5-09C6-AD29-E67B-1922E760B0B7}"/>
              </a:ext>
            </a:extLst>
          </p:cNvPr>
          <p:cNvSpPr/>
          <p:nvPr/>
        </p:nvSpPr>
        <p:spPr>
          <a:xfrm>
            <a:off x="2303585" y="1666042"/>
            <a:ext cx="7192107" cy="823912"/>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dirty="0"/>
          </a:p>
        </p:txBody>
      </p:sp>
      <p:sp>
        <p:nvSpPr>
          <p:cNvPr id="11" name="Espace réservé du texte 6">
            <a:extLst>
              <a:ext uri="{FF2B5EF4-FFF2-40B4-BE49-F238E27FC236}">
                <a16:creationId xmlns:a16="http://schemas.microsoft.com/office/drawing/2014/main" id="{61428419-95D0-9ED1-00BC-E1803F3264A8}"/>
              </a:ext>
            </a:extLst>
          </p:cNvPr>
          <p:cNvSpPr>
            <a:spLocks noGrp="1"/>
          </p:cNvSpPr>
          <p:nvPr>
            <p:ph type="body" idx="1"/>
          </p:nvPr>
        </p:nvSpPr>
        <p:spPr>
          <a:xfrm>
            <a:off x="389799" y="2605088"/>
            <a:ext cx="11793408" cy="823912"/>
          </a:xfrm>
        </p:spPr>
        <p:txBody>
          <a:bodyPr>
            <a:normAutofit fontScale="85000" lnSpcReduction="20000"/>
          </a:bodyPr>
          <a:lstStyle/>
          <a:p>
            <a:pPr>
              <a:lnSpc>
                <a:spcPct val="100000"/>
              </a:lnSpc>
              <a:spcBef>
                <a:spcPts val="0"/>
              </a:spcBef>
            </a:pPr>
            <a:endParaRPr lang="fr-FR" dirty="0"/>
          </a:p>
          <a:p>
            <a:pPr>
              <a:lnSpc>
                <a:spcPct val="100000"/>
              </a:lnSpc>
              <a:spcBef>
                <a:spcPts val="0"/>
              </a:spcBef>
            </a:pPr>
            <a:r>
              <a:rPr lang="fr-FR" sz="3000" dirty="0">
                <a:latin typeface="Arial" panose="020B0604020202020204" pitchFamily="34" charset="0"/>
                <a:cs typeface="Arial" panose="020B0604020202020204" pitchFamily="34" charset="0"/>
              </a:rPr>
              <a:t>a) </a:t>
            </a:r>
            <a:r>
              <a:rPr lang="fr-FR" sz="3000" u="sng" dirty="0">
                <a:latin typeface="Arial" panose="020B0604020202020204" pitchFamily="34" charset="0"/>
                <a:cs typeface="Arial" panose="020B0604020202020204" pitchFamily="34" charset="0"/>
              </a:rPr>
              <a:t>Cibler les compétences à travailler indiquées par les programmes</a:t>
            </a:r>
          </a:p>
          <a:p>
            <a:pPr>
              <a:lnSpc>
                <a:spcPct val="100000"/>
              </a:lnSpc>
              <a:spcBef>
                <a:spcPts val="0"/>
              </a:spcBef>
            </a:pPr>
            <a:endParaRPr lang="fr-FR" sz="3000" u="sng" dirty="0">
              <a:latin typeface="Arial" panose="020B0604020202020204" pitchFamily="34" charset="0"/>
              <a:cs typeface="Arial" panose="020B0604020202020204" pitchFamily="34" charset="0"/>
            </a:endParaRPr>
          </a:p>
          <a:p>
            <a:pPr>
              <a:lnSpc>
                <a:spcPct val="100000"/>
              </a:lnSpc>
              <a:spcBef>
                <a:spcPts val="0"/>
              </a:spcBef>
            </a:pPr>
            <a:endParaRPr lang="fr-NC" dirty="0"/>
          </a:p>
        </p:txBody>
      </p:sp>
      <p:pic>
        <p:nvPicPr>
          <p:cNvPr id="12" name="Image 11">
            <a:extLst>
              <a:ext uri="{FF2B5EF4-FFF2-40B4-BE49-F238E27FC236}">
                <a16:creationId xmlns:a16="http://schemas.microsoft.com/office/drawing/2014/main" id="{D8E0D893-D3FF-3FCB-6525-170AB9A9395B}"/>
              </a:ext>
            </a:extLst>
          </p:cNvPr>
          <p:cNvPicPr>
            <a:picLocks noChangeAspect="1"/>
          </p:cNvPicPr>
          <p:nvPr/>
        </p:nvPicPr>
        <p:blipFill>
          <a:blip r:embed="rId3"/>
          <a:stretch>
            <a:fillRect/>
          </a:stretch>
        </p:blipFill>
        <p:spPr>
          <a:xfrm>
            <a:off x="140677" y="3017044"/>
            <a:ext cx="11878408" cy="1496347"/>
          </a:xfrm>
          <a:prstGeom prst="rect">
            <a:avLst/>
          </a:prstGeom>
          <a:ln>
            <a:solidFill>
              <a:schemeClr val="tx1"/>
            </a:solidFill>
          </a:ln>
        </p:spPr>
      </p:pic>
      <p:cxnSp>
        <p:nvCxnSpPr>
          <p:cNvPr id="13" name="Connecteur droit 12">
            <a:extLst>
              <a:ext uri="{FF2B5EF4-FFF2-40B4-BE49-F238E27FC236}">
                <a16:creationId xmlns:a16="http://schemas.microsoft.com/office/drawing/2014/main" id="{6A001C8E-17BD-2727-30CF-AD7CE6CC2051}"/>
              </a:ext>
            </a:extLst>
          </p:cNvPr>
          <p:cNvCxnSpPr>
            <a:cxnSpLocks/>
          </p:cNvCxnSpPr>
          <p:nvPr/>
        </p:nvCxnSpPr>
        <p:spPr>
          <a:xfrm>
            <a:off x="454930" y="3688051"/>
            <a:ext cx="4871743"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C6074FD7-6B5E-2EB9-9E35-933AAAB793EA}"/>
              </a:ext>
            </a:extLst>
          </p:cNvPr>
          <p:cNvCxnSpPr>
            <a:cxnSpLocks/>
          </p:cNvCxnSpPr>
          <p:nvPr/>
        </p:nvCxnSpPr>
        <p:spPr>
          <a:xfrm>
            <a:off x="4305833" y="4427865"/>
            <a:ext cx="330011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79B502DE-4CC5-3557-E39D-7C3544F9C23D}"/>
              </a:ext>
            </a:extLst>
          </p:cNvPr>
          <p:cNvCxnSpPr>
            <a:cxnSpLocks/>
          </p:cNvCxnSpPr>
          <p:nvPr/>
        </p:nvCxnSpPr>
        <p:spPr>
          <a:xfrm>
            <a:off x="8020782" y="4043202"/>
            <a:ext cx="311467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Image 15">
            <a:extLst>
              <a:ext uri="{FF2B5EF4-FFF2-40B4-BE49-F238E27FC236}">
                <a16:creationId xmlns:a16="http://schemas.microsoft.com/office/drawing/2014/main" id="{AEF18E09-E2E8-5BF8-331B-263EF123D190}"/>
              </a:ext>
            </a:extLst>
          </p:cNvPr>
          <p:cNvPicPr>
            <a:picLocks noChangeAspect="1"/>
          </p:cNvPicPr>
          <p:nvPr/>
        </p:nvPicPr>
        <p:blipFill>
          <a:blip r:embed="rId4"/>
          <a:stretch>
            <a:fillRect/>
          </a:stretch>
        </p:blipFill>
        <p:spPr>
          <a:xfrm>
            <a:off x="398592" y="4820986"/>
            <a:ext cx="6096000" cy="1907794"/>
          </a:xfrm>
          <a:prstGeom prst="rect">
            <a:avLst/>
          </a:prstGeom>
        </p:spPr>
      </p:pic>
      <p:cxnSp>
        <p:nvCxnSpPr>
          <p:cNvPr id="17" name="Connecteur droit 16">
            <a:extLst>
              <a:ext uri="{FF2B5EF4-FFF2-40B4-BE49-F238E27FC236}">
                <a16:creationId xmlns:a16="http://schemas.microsoft.com/office/drawing/2014/main" id="{3ED7FFF2-FF6F-1D0A-8832-CEADA646DEAC}"/>
              </a:ext>
            </a:extLst>
          </p:cNvPr>
          <p:cNvCxnSpPr>
            <a:cxnSpLocks/>
          </p:cNvCxnSpPr>
          <p:nvPr/>
        </p:nvCxnSpPr>
        <p:spPr>
          <a:xfrm>
            <a:off x="668794" y="5504018"/>
            <a:ext cx="366906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993946CE-D7A2-3D1D-1440-B316E6D5119B}"/>
              </a:ext>
            </a:extLst>
          </p:cNvPr>
          <p:cNvSpPr txBox="1"/>
          <p:nvPr/>
        </p:nvSpPr>
        <p:spPr>
          <a:xfrm>
            <a:off x="6833937" y="4870902"/>
            <a:ext cx="5358063" cy="400110"/>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5 - Analyser et comprendre un document.</a:t>
            </a:r>
            <a:endParaRPr lang="fr-NC" sz="2000" b="1" dirty="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9FAF23A9-F6B2-4763-D5A9-21C6A6332304}"/>
              </a:ext>
            </a:extLst>
          </p:cNvPr>
          <p:cNvSpPr txBox="1"/>
          <p:nvPr/>
        </p:nvSpPr>
        <p:spPr>
          <a:xfrm>
            <a:off x="6833937" y="5455260"/>
            <a:ext cx="5358063" cy="707886"/>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3 – Raisonner, justifier une démarche et</a:t>
            </a:r>
          </a:p>
          <a:p>
            <a:r>
              <a:rPr lang="fr-FR" sz="2000" b="1" dirty="0">
                <a:latin typeface="Arial" panose="020B0604020202020204" pitchFamily="34" charset="0"/>
                <a:cs typeface="Arial" panose="020B0604020202020204" pitchFamily="34" charset="0"/>
              </a:rPr>
              <a:t>      les choix effectués</a:t>
            </a:r>
            <a:endParaRPr lang="fr-NC" sz="2000" b="1" dirty="0">
              <a:latin typeface="Arial" panose="020B0604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0BCC09A8-7D92-4034-C09D-34570C6819EF}"/>
              </a:ext>
            </a:extLst>
          </p:cNvPr>
          <p:cNvSpPr txBox="1"/>
          <p:nvPr/>
        </p:nvSpPr>
        <p:spPr>
          <a:xfrm>
            <a:off x="6833937" y="6281527"/>
            <a:ext cx="4446124" cy="400110"/>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1 – Se repérer dans le temps.</a:t>
            </a:r>
            <a:endParaRPr lang="fr-NC" sz="2000" b="1" dirty="0">
              <a:latin typeface="Arial" panose="020B0604020202020204" pitchFamily="34" charset="0"/>
              <a:cs typeface="Arial" panose="020B0604020202020204" pitchFamily="34" charset="0"/>
            </a:endParaRPr>
          </a:p>
        </p:txBody>
      </p:sp>
      <p:sp>
        <p:nvSpPr>
          <p:cNvPr id="21" name="Rectangle : coins arrondis 20">
            <a:extLst>
              <a:ext uri="{FF2B5EF4-FFF2-40B4-BE49-F238E27FC236}">
                <a16:creationId xmlns:a16="http://schemas.microsoft.com/office/drawing/2014/main" id="{BC7F31B2-DE38-742A-FC05-A6EC06DD79D4}"/>
              </a:ext>
            </a:extLst>
          </p:cNvPr>
          <p:cNvSpPr/>
          <p:nvPr/>
        </p:nvSpPr>
        <p:spPr>
          <a:xfrm>
            <a:off x="6833937" y="4783016"/>
            <a:ext cx="5245768" cy="1907794"/>
          </a:xfrm>
          <a:prstGeom prst="round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dirty="0"/>
          </a:p>
        </p:txBody>
      </p:sp>
    </p:spTree>
    <p:extLst>
      <p:ext uri="{BB962C8B-B14F-4D97-AF65-F5344CB8AC3E}">
        <p14:creationId xmlns:p14="http://schemas.microsoft.com/office/powerpoint/2010/main" val="26135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par>
                                <p:cTn id="31" presetID="2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build="p"/>
      <p:bldP spid="18" grpId="0"/>
      <p:bldP spid="19" grpId="0"/>
      <p:bldP spid="20" grpId="0"/>
      <p:bldP spid="2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13D47C4B-1B1C-70CE-966B-28DE1DDCFF47}"/>
              </a:ext>
            </a:extLst>
          </p:cNvPr>
          <p:cNvGraphicFramePr>
            <a:graphicFrameLocks noGrp="1"/>
          </p:cNvGraphicFramePr>
          <p:nvPr>
            <p:extLst>
              <p:ext uri="{D42A27DB-BD31-4B8C-83A1-F6EECF244321}">
                <p14:modId xmlns:p14="http://schemas.microsoft.com/office/powerpoint/2010/main" val="3430582679"/>
              </p:ext>
            </p:extLst>
          </p:nvPr>
        </p:nvGraphicFramePr>
        <p:xfrm>
          <a:off x="761825" y="401656"/>
          <a:ext cx="11411211" cy="2224585"/>
        </p:xfrm>
        <a:graphic>
          <a:graphicData uri="http://schemas.openxmlformats.org/drawingml/2006/table">
            <a:tbl>
              <a:tblPr>
                <a:tableStyleId>{5C22544A-7EE6-4342-B048-85BDC9FD1C3A}</a:tableStyleId>
              </a:tblPr>
              <a:tblGrid>
                <a:gridCol w="1869375">
                  <a:extLst>
                    <a:ext uri="{9D8B030D-6E8A-4147-A177-3AD203B41FA5}">
                      <a16:colId xmlns:a16="http://schemas.microsoft.com/office/drawing/2014/main" val="98309306"/>
                    </a:ext>
                  </a:extLst>
                </a:gridCol>
                <a:gridCol w="2385459">
                  <a:extLst>
                    <a:ext uri="{9D8B030D-6E8A-4147-A177-3AD203B41FA5}">
                      <a16:colId xmlns:a16="http://schemas.microsoft.com/office/drawing/2014/main" val="1568803355"/>
                    </a:ext>
                  </a:extLst>
                </a:gridCol>
                <a:gridCol w="2385459">
                  <a:extLst>
                    <a:ext uri="{9D8B030D-6E8A-4147-A177-3AD203B41FA5}">
                      <a16:colId xmlns:a16="http://schemas.microsoft.com/office/drawing/2014/main" val="491878750"/>
                    </a:ext>
                  </a:extLst>
                </a:gridCol>
                <a:gridCol w="2385459">
                  <a:extLst>
                    <a:ext uri="{9D8B030D-6E8A-4147-A177-3AD203B41FA5}">
                      <a16:colId xmlns:a16="http://schemas.microsoft.com/office/drawing/2014/main" val="3842773571"/>
                    </a:ext>
                  </a:extLst>
                </a:gridCol>
                <a:gridCol w="2385459">
                  <a:extLst>
                    <a:ext uri="{9D8B030D-6E8A-4147-A177-3AD203B41FA5}">
                      <a16:colId xmlns:a16="http://schemas.microsoft.com/office/drawing/2014/main" val="2924921586"/>
                    </a:ext>
                  </a:extLst>
                </a:gridCol>
              </a:tblGrid>
              <a:tr h="201079">
                <a:tc gridSpan="5">
                  <a:txBody>
                    <a:bodyPr/>
                    <a:lstStyle/>
                    <a:p>
                      <a:pPr algn="ctr" fontAlgn="ctr"/>
                      <a:r>
                        <a:rPr lang="fr-FR" sz="1200" u="none" strike="noStrike" dirty="0">
                          <a:effectLst/>
                          <a:latin typeface="Arial" panose="020B0604020202020204" pitchFamily="34" charset="0"/>
                          <a:cs typeface="Arial" panose="020B0604020202020204" pitchFamily="34" charset="0"/>
                        </a:rPr>
                        <a:t>Progression cycle 4</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9888059"/>
                  </a:ext>
                </a:extLst>
              </a:tr>
              <a:tr h="201079">
                <a:tc>
                  <a:txBody>
                    <a:bodyPr/>
                    <a:lstStyle/>
                    <a:p>
                      <a:pPr algn="ctr" fontAlgn="ctr"/>
                      <a:r>
                        <a:rPr lang="fr-FR" sz="1200" u="none" strike="noStrike">
                          <a:effectLst/>
                          <a:latin typeface="Arial" panose="020B0604020202020204" pitchFamily="34" charset="0"/>
                          <a:cs typeface="Arial" panose="020B0604020202020204" pitchFamily="34" charset="0"/>
                        </a:rPr>
                        <a:t>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5854" marR="5854" marT="5854" marB="0" anchor="ctr"/>
                </a:tc>
                <a:tc>
                  <a:txBody>
                    <a:bodyPr/>
                    <a:lstStyle/>
                    <a:p>
                      <a:pPr algn="ctr" fontAlgn="ctr"/>
                      <a:r>
                        <a:rPr lang="fr-FR" sz="1200" u="none" strike="noStrike" dirty="0">
                          <a:effectLst/>
                          <a:latin typeface="Arial" panose="020B0604020202020204" pitchFamily="34" charset="0"/>
                          <a:cs typeface="Arial" panose="020B0604020202020204" pitchFamily="34" charset="0"/>
                        </a:rPr>
                        <a:t>Rappel 6ème</a:t>
                      </a:r>
                      <a:endParaRPr lang="fr-FR" sz="1200" b="1" i="0" u="none" strike="noStrike" dirty="0">
                        <a:solidFill>
                          <a:srgbClr val="FF0066"/>
                        </a:solidFill>
                        <a:effectLst/>
                        <a:latin typeface="Arial" panose="020B0604020202020204" pitchFamily="34" charset="0"/>
                        <a:cs typeface="Arial" panose="020B0604020202020204" pitchFamily="34" charset="0"/>
                      </a:endParaRPr>
                    </a:p>
                  </a:txBody>
                  <a:tcPr marL="5854" marR="5854" marT="5854" marB="0" anchor="ctr">
                    <a:solidFill>
                      <a:schemeClr val="accent1">
                        <a:lumMod val="40000"/>
                        <a:lumOff val="60000"/>
                      </a:schemeClr>
                    </a:solidFill>
                  </a:tcPr>
                </a:tc>
                <a:tc>
                  <a:txBody>
                    <a:bodyPr/>
                    <a:lstStyle/>
                    <a:p>
                      <a:pPr algn="ctr" fontAlgn="ctr"/>
                      <a:r>
                        <a:rPr lang="fr-FR" sz="1200" u="none" strike="noStrike" dirty="0">
                          <a:effectLst/>
                          <a:latin typeface="Arial" panose="020B0604020202020204" pitchFamily="34" charset="0"/>
                          <a:cs typeface="Arial" panose="020B0604020202020204" pitchFamily="34" charset="0"/>
                        </a:rPr>
                        <a:t>5ème</a:t>
                      </a:r>
                      <a:endParaRPr lang="fr-FR" sz="1200" b="1" i="0" u="none" strike="noStrike" dirty="0">
                        <a:solidFill>
                          <a:srgbClr val="0000FF"/>
                        </a:solidFill>
                        <a:effectLst/>
                        <a:latin typeface="Arial" panose="020B0604020202020204" pitchFamily="34" charset="0"/>
                        <a:cs typeface="Arial" panose="020B0604020202020204" pitchFamily="34" charset="0"/>
                      </a:endParaRPr>
                    </a:p>
                  </a:txBody>
                  <a:tcPr marL="5854" marR="5854" marT="5854" marB="0" anchor="ctr">
                    <a:solidFill>
                      <a:schemeClr val="accent2">
                        <a:lumMod val="40000"/>
                        <a:lumOff val="60000"/>
                      </a:schemeClr>
                    </a:solidFill>
                  </a:tcPr>
                </a:tc>
                <a:tc>
                  <a:txBody>
                    <a:bodyPr/>
                    <a:lstStyle/>
                    <a:p>
                      <a:pPr algn="ctr" fontAlgn="ctr"/>
                      <a:r>
                        <a:rPr lang="fr-FR" sz="1200" u="none" strike="noStrike" dirty="0">
                          <a:effectLst/>
                          <a:latin typeface="Arial" panose="020B0604020202020204" pitchFamily="34" charset="0"/>
                          <a:cs typeface="Arial" panose="020B0604020202020204" pitchFamily="34" charset="0"/>
                        </a:rPr>
                        <a:t>4ème</a:t>
                      </a:r>
                      <a:endParaRPr lang="fr-FR" sz="1200" b="1" i="0" u="none" strike="noStrike" dirty="0">
                        <a:solidFill>
                          <a:srgbClr val="CC3300"/>
                        </a:solidFill>
                        <a:effectLst/>
                        <a:latin typeface="Arial" panose="020B0604020202020204" pitchFamily="34" charset="0"/>
                        <a:cs typeface="Arial" panose="020B0604020202020204" pitchFamily="34" charset="0"/>
                      </a:endParaRPr>
                    </a:p>
                  </a:txBody>
                  <a:tcPr marL="5854" marR="5854" marT="5854" marB="0" anchor="ctr">
                    <a:solidFill>
                      <a:schemeClr val="accent3">
                        <a:lumMod val="40000"/>
                        <a:lumOff val="60000"/>
                      </a:schemeClr>
                    </a:solidFill>
                  </a:tcPr>
                </a:tc>
                <a:tc>
                  <a:txBody>
                    <a:bodyPr/>
                    <a:lstStyle/>
                    <a:p>
                      <a:pPr algn="ctr" fontAlgn="ctr"/>
                      <a:r>
                        <a:rPr lang="fr-FR" sz="1200" u="none" strike="noStrike" dirty="0">
                          <a:effectLst/>
                          <a:latin typeface="Arial" panose="020B0604020202020204" pitchFamily="34" charset="0"/>
                          <a:cs typeface="Arial" panose="020B0604020202020204" pitchFamily="34" charset="0"/>
                        </a:rPr>
                        <a:t>3ème</a:t>
                      </a:r>
                      <a:endParaRPr lang="fr-FR" sz="1200" b="1" i="0" u="none" strike="noStrike" dirty="0">
                        <a:solidFill>
                          <a:srgbClr val="009900"/>
                        </a:solidFill>
                        <a:effectLst/>
                        <a:latin typeface="Arial" panose="020B0604020202020204" pitchFamily="34" charset="0"/>
                        <a:cs typeface="Arial" panose="020B0604020202020204" pitchFamily="34" charset="0"/>
                      </a:endParaRPr>
                    </a:p>
                  </a:txBody>
                  <a:tcPr marL="5854" marR="5854" marT="5854" marB="0" anchor="ctr">
                    <a:solidFill>
                      <a:schemeClr val="accent5">
                        <a:lumMod val="40000"/>
                        <a:lumOff val="60000"/>
                      </a:schemeClr>
                    </a:solidFill>
                  </a:tcPr>
                </a:tc>
                <a:extLst>
                  <a:ext uri="{0D108BD9-81ED-4DB2-BD59-A6C34878D82A}">
                    <a16:rowId xmlns:a16="http://schemas.microsoft.com/office/drawing/2014/main" val="733725806"/>
                  </a:ext>
                </a:extLst>
              </a:tr>
              <a:tr h="771549">
                <a:tc>
                  <a:txBody>
                    <a:bodyPr/>
                    <a:lstStyle/>
                    <a:p>
                      <a:pPr algn="ctr" fontAlgn="ctr"/>
                      <a:r>
                        <a:rPr lang="fr-FR" sz="1200" u="none" strike="noStrike" dirty="0">
                          <a:effectLst/>
                          <a:latin typeface="Arial" panose="020B0604020202020204" pitchFamily="34" charset="0"/>
                          <a:cs typeface="Arial" panose="020B0604020202020204" pitchFamily="34" charset="0"/>
                        </a:rPr>
                        <a:t>Analyser et </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comprendre un document</a:t>
                      </a:r>
                      <a:br>
                        <a:rPr lang="fr-FR" sz="1200" u="none" strike="noStrike" dirty="0">
                          <a:effectLst/>
                          <a:latin typeface="Arial" panose="020B0604020202020204" pitchFamily="34" charset="0"/>
                          <a:cs typeface="Arial" panose="020B0604020202020204" pitchFamily="34" charset="0"/>
                        </a:rPr>
                      </a:br>
                      <a:r>
                        <a:rPr lang="fr-FR" sz="1200" b="1" u="none" strike="noStrike" dirty="0">
                          <a:effectLst/>
                          <a:latin typeface="Arial" panose="020B0604020202020204" pitchFamily="34" charset="0"/>
                          <a:cs typeface="Arial" panose="020B0604020202020204" pitchFamily="34" charset="0"/>
                        </a:rPr>
                        <a:t>Identifier un document</a:t>
                      </a:r>
                      <a:endParaRPr lang="fr-FR" sz="1200" b="1" i="0" u="none" strike="noStrike" dirty="0">
                        <a:solidFill>
                          <a:srgbClr val="F79646"/>
                        </a:solidFill>
                        <a:effectLst/>
                        <a:latin typeface="Arial" panose="020B0604020202020204" pitchFamily="34" charset="0"/>
                        <a:cs typeface="Arial" panose="020B0604020202020204" pitchFamily="34" charset="0"/>
                      </a:endParaRPr>
                    </a:p>
                  </a:txBody>
                  <a:tcPr marL="5854" marR="5854" marT="5854" marB="0" anchor="ctr"/>
                </a:tc>
                <a:tc>
                  <a:txBody>
                    <a:bodyPr/>
                    <a:lstStyle/>
                    <a:p>
                      <a:pPr algn="ctr" fontAlgn="ctr"/>
                      <a:r>
                        <a:rPr lang="fr-FR" sz="1200" u="none" strike="noStrike" dirty="0">
                          <a:effectLst/>
                          <a:latin typeface="Arial" panose="020B0604020202020204" pitchFamily="34" charset="0"/>
                          <a:cs typeface="Arial" panose="020B0604020202020204" pitchFamily="34" charset="0"/>
                        </a:rPr>
                        <a:t>Distinguer un document</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contemporain d'un évènement d'une reconstitution a posteriori</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1">
                        <a:lumMod val="40000"/>
                        <a:lumOff val="60000"/>
                      </a:schemeClr>
                    </a:solidFill>
                  </a:tcPr>
                </a:tc>
                <a:tc>
                  <a:txBody>
                    <a:bodyPr/>
                    <a:lstStyle/>
                    <a:p>
                      <a:pPr algn="ctr" fontAlgn="ctr"/>
                      <a:r>
                        <a:rPr lang="fr-FR" sz="1200" u="none" strike="noStrike" dirty="0">
                          <a:effectLst/>
                          <a:latin typeface="Arial" panose="020B0604020202020204" pitchFamily="34" charset="0"/>
                          <a:cs typeface="Arial" panose="020B0604020202020204" pitchFamily="34" charset="0"/>
                        </a:rPr>
                        <a:t>Présenter un document</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(ADNI)</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2">
                        <a:lumMod val="40000"/>
                        <a:lumOff val="60000"/>
                      </a:schemeClr>
                    </a:solidFill>
                  </a:tcPr>
                </a:tc>
                <a:tc gridSpan="2">
                  <a:txBody>
                    <a:bodyPr/>
                    <a:lstStyle/>
                    <a:p>
                      <a:pPr algn="ctr" fontAlgn="ctr"/>
                      <a:r>
                        <a:rPr lang="fr-FR" sz="1200" u="none" strike="noStrike" dirty="0">
                          <a:effectLst/>
                          <a:latin typeface="Arial" panose="020B0604020202020204" pitchFamily="34" charset="0"/>
                          <a:cs typeface="Arial" panose="020B0604020202020204" pitchFamily="34" charset="0"/>
                        </a:rPr>
                        <a:t>Présenter le document (ADNI) et le situer</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 dans son contexte pour en saisir le sens explicite ou implicite</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5">
                        <a:lumMod val="40000"/>
                        <a:lumOff val="60000"/>
                      </a:schemeClr>
                    </a:solidFill>
                  </a:tcPr>
                </a:tc>
                <a:tc hMerge="1">
                  <a:txBody>
                    <a:bodyPr/>
                    <a:lstStyle/>
                    <a:p>
                      <a:endParaRPr lang="fr-FR"/>
                    </a:p>
                  </a:txBody>
                  <a:tcPr/>
                </a:tc>
                <a:extLst>
                  <a:ext uri="{0D108BD9-81ED-4DB2-BD59-A6C34878D82A}">
                    <a16:rowId xmlns:a16="http://schemas.microsoft.com/office/drawing/2014/main" val="3406131774"/>
                  </a:ext>
                </a:extLst>
              </a:tr>
              <a:tr h="1050878">
                <a:tc>
                  <a:txBody>
                    <a:bodyPr/>
                    <a:lstStyle/>
                    <a:p>
                      <a:pPr algn="ctr" fontAlgn="ctr"/>
                      <a:r>
                        <a:rPr lang="fr-FR" sz="1200" u="none" strike="noStrike" dirty="0">
                          <a:effectLst/>
                          <a:latin typeface="Arial" panose="020B0604020202020204" pitchFamily="34" charset="0"/>
                          <a:cs typeface="Arial" panose="020B0604020202020204" pitchFamily="34" charset="0"/>
                        </a:rPr>
                        <a:t>Analyser et </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comprendre un document</a:t>
                      </a:r>
                      <a:br>
                        <a:rPr lang="fr-FR" sz="1200" u="none" strike="noStrike" dirty="0">
                          <a:effectLst/>
                          <a:latin typeface="Arial" panose="020B0604020202020204" pitchFamily="34" charset="0"/>
                          <a:cs typeface="Arial" panose="020B0604020202020204" pitchFamily="34" charset="0"/>
                        </a:rPr>
                      </a:br>
                      <a:r>
                        <a:rPr lang="fr-FR" sz="1200" b="1" u="none" strike="noStrike" dirty="0">
                          <a:effectLst/>
                          <a:latin typeface="Arial" panose="020B0604020202020204" pitchFamily="34" charset="0"/>
                          <a:cs typeface="Arial" panose="020B0604020202020204" pitchFamily="34" charset="0"/>
                        </a:rPr>
                        <a:t>Comprendre le sens général d'un document</a:t>
                      </a:r>
                      <a:endParaRPr lang="fr-FR" sz="1200" b="1" i="0" u="none" strike="noStrike" dirty="0">
                        <a:solidFill>
                          <a:srgbClr val="F79646"/>
                        </a:solidFill>
                        <a:effectLst/>
                        <a:latin typeface="Arial" panose="020B0604020202020204" pitchFamily="34" charset="0"/>
                        <a:cs typeface="Arial" panose="020B0604020202020204" pitchFamily="34" charset="0"/>
                      </a:endParaRPr>
                    </a:p>
                  </a:txBody>
                  <a:tcPr marL="5854" marR="5854" marT="5854" marB="0" anchor="ctr"/>
                </a:tc>
                <a:tc>
                  <a:txBody>
                    <a:bodyPr/>
                    <a:lstStyle/>
                    <a:p>
                      <a:pPr algn="ctr" fontAlgn="ctr"/>
                      <a:r>
                        <a:rPr lang="fr-FR" sz="1200" u="none" strike="noStrike" dirty="0">
                          <a:effectLst/>
                          <a:latin typeface="Arial" panose="020B0604020202020204" pitchFamily="34" charset="0"/>
                          <a:cs typeface="Arial" panose="020B0604020202020204" pitchFamily="34" charset="0"/>
                        </a:rPr>
                        <a:t>Repérer des indices pour</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permettre à l'élève d'appréhender le thème du document</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1">
                        <a:lumMod val="40000"/>
                        <a:lumOff val="60000"/>
                      </a:schemeClr>
                    </a:solidFill>
                  </a:tcPr>
                </a:tc>
                <a:tc>
                  <a:txBody>
                    <a:bodyPr/>
                    <a:lstStyle/>
                    <a:p>
                      <a:pPr algn="ctr" fontAlgn="ctr"/>
                      <a:r>
                        <a:rPr lang="fr-FR" sz="1200" u="none" strike="noStrike" dirty="0">
                          <a:effectLst/>
                          <a:latin typeface="Arial" panose="020B0604020202020204" pitchFamily="34" charset="0"/>
                          <a:cs typeface="Arial" panose="020B0604020202020204" pitchFamily="34" charset="0"/>
                        </a:rPr>
                        <a:t>Relever une information </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importante pour répondre à une question</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2">
                        <a:lumMod val="40000"/>
                        <a:lumOff val="60000"/>
                      </a:schemeClr>
                    </a:solidFill>
                  </a:tcPr>
                </a:tc>
                <a:tc>
                  <a:txBody>
                    <a:bodyPr/>
                    <a:lstStyle/>
                    <a:p>
                      <a:pPr algn="ctr" fontAlgn="ctr"/>
                      <a:r>
                        <a:rPr lang="fr-FR" sz="1200" u="none" strike="noStrike" dirty="0">
                          <a:effectLst/>
                          <a:latin typeface="Arial" panose="020B0604020202020204" pitchFamily="34" charset="0"/>
                          <a:cs typeface="Arial" panose="020B0604020202020204" pitchFamily="34" charset="0"/>
                        </a:rPr>
                        <a:t>Relever l'information et la </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reformuler pour répondre à une question</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3">
                        <a:lumMod val="40000"/>
                        <a:lumOff val="60000"/>
                      </a:schemeClr>
                    </a:solidFill>
                  </a:tcPr>
                </a:tc>
                <a:tc>
                  <a:txBody>
                    <a:bodyPr/>
                    <a:lstStyle/>
                    <a:p>
                      <a:pPr algn="ctr" fontAlgn="ctr"/>
                      <a:r>
                        <a:rPr lang="fr-FR" sz="1200" u="none" strike="noStrike" dirty="0">
                          <a:effectLst/>
                          <a:latin typeface="Arial" panose="020B0604020202020204" pitchFamily="34" charset="0"/>
                          <a:cs typeface="Arial" panose="020B0604020202020204" pitchFamily="34" charset="0"/>
                        </a:rPr>
                        <a:t>Relever les informations,</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les reformuler et les classer pour répondre à une question de manière argumentée</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5">
                        <a:lumMod val="40000"/>
                        <a:lumOff val="60000"/>
                      </a:schemeClr>
                    </a:solidFill>
                  </a:tcPr>
                </a:tc>
                <a:extLst>
                  <a:ext uri="{0D108BD9-81ED-4DB2-BD59-A6C34878D82A}">
                    <a16:rowId xmlns:a16="http://schemas.microsoft.com/office/drawing/2014/main" val="646139113"/>
                  </a:ext>
                </a:extLst>
              </a:tr>
            </a:tbl>
          </a:graphicData>
        </a:graphic>
      </p:graphicFrame>
      <p:sp>
        <p:nvSpPr>
          <p:cNvPr id="2" name="Rectangle : coins arrondis 1">
            <a:extLst>
              <a:ext uri="{FF2B5EF4-FFF2-40B4-BE49-F238E27FC236}">
                <a16:creationId xmlns:a16="http://schemas.microsoft.com/office/drawing/2014/main" id="{A8B09180-96A2-9FD8-881C-EB2FF606FDDF}"/>
              </a:ext>
            </a:extLst>
          </p:cNvPr>
          <p:cNvSpPr/>
          <p:nvPr/>
        </p:nvSpPr>
        <p:spPr>
          <a:xfrm>
            <a:off x="783445" y="900753"/>
            <a:ext cx="1849891" cy="600502"/>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2B569F22-D669-ADCC-8A06-7DF23BAA2AE1}"/>
              </a:ext>
            </a:extLst>
          </p:cNvPr>
          <p:cNvSpPr/>
          <p:nvPr/>
        </p:nvSpPr>
        <p:spPr>
          <a:xfrm>
            <a:off x="7709764" y="1006781"/>
            <a:ext cx="4244993" cy="398938"/>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7" name="Tableau 6">
            <a:extLst>
              <a:ext uri="{FF2B5EF4-FFF2-40B4-BE49-F238E27FC236}">
                <a16:creationId xmlns:a16="http://schemas.microsoft.com/office/drawing/2014/main" id="{74274063-C446-6C28-2979-129AC5010891}"/>
              </a:ext>
            </a:extLst>
          </p:cNvPr>
          <p:cNvGraphicFramePr>
            <a:graphicFrameLocks noGrp="1"/>
          </p:cNvGraphicFramePr>
          <p:nvPr>
            <p:extLst>
              <p:ext uri="{D42A27DB-BD31-4B8C-83A1-F6EECF244321}">
                <p14:modId xmlns:p14="http://schemas.microsoft.com/office/powerpoint/2010/main" val="1950723880"/>
              </p:ext>
            </p:extLst>
          </p:nvPr>
        </p:nvGraphicFramePr>
        <p:xfrm>
          <a:off x="761826" y="2538007"/>
          <a:ext cx="11411211" cy="2183642"/>
        </p:xfrm>
        <a:graphic>
          <a:graphicData uri="http://schemas.openxmlformats.org/drawingml/2006/table">
            <a:tbl>
              <a:tblPr>
                <a:tableStyleId>{5C22544A-7EE6-4342-B048-85BDC9FD1C3A}</a:tableStyleId>
              </a:tblPr>
              <a:tblGrid>
                <a:gridCol w="1869375">
                  <a:extLst>
                    <a:ext uri="{9D8B030D-6E8A-4147-A177-3AD203B41FA5}">
                      <a16:colId xmlns:a16="http://schemas.microsoft.com/office/drawing/2014/main" val="3301097052"/>
                    </a:ext>
                  </a:extLst>
                </a:gridCol>
                <a:gridCol w="2385459">
                  <a:extLst>
                    <a:ext uri="{9D8B030D-6E8A-4147-A177-3AD203B41FA5}">
                      <a16:colId xmlns:a16="http://schemas.microsoft.com/office/drawing/2014/main" val="4015088603"/>
                    </a:ext>
                  </a:extLst>
                </a:gridCol>
                <a:gridCol w="2385459">
                  <a:extLst>
                    <a:ext uri="{9D8B030D-6E8A-4147-A177-3AD203B41FA5}">
                      <a16:colId xmlns:a16="http://schemas.microsoft.com/office/drawing/2014/main" val="1605794470"/>
                    </a:ext>
                  </a:extLst>
                </a:gridCol>
                <a:gridCol w="2385459">
                  <a:extLst>
                    <a:ext uri="{9D8B030D-6E8A-4147-A177-3AD203B41FA5}">
                      <a16:colId xmlns:a16="http://schemas.microsoft.com/office/drawing/2014/main" val="1142249963"/>
                    </a:ext>
                  </a:extLst>
                </a:gridCol>
                <a:gridCol w="2385459">
                  <a:extLst>
                    <a:ext uri="{9D8B030D-6E8A-4147-A177-3AD203B41FA5}">
                      <a16:colId xmlns:a16="http://schemas.microsoft.com/office/drawing/2014/main" val="2142551589"/>
                    </a:ext>
                  </a:extLst>
                </a:gridCol>
              </a:tblGrid>
              <a:tr h="1078173">
                <a:tc>
                  <a:txBody>
                    <a:bodyPr/>
                    <a:lstStyle/>
                    <a:p>
                      <a:pPr algn="ctr" fontAlgn="ctr"/>
                      <a:r>
                        <a:rPr lang="fr-FR" sz="1200" u="none" strike="noStrike" dirty="0">
                          <a:effectLst/>
                          <a:latin typeface="Arial" panose="020B0604020202020204" pitchFamily="34" charset="0"/>
                          <a:cs typeface="Arial" panose="020B0604020202020204" pitchFamily="34" charset="0"/>
                        </a:rPr>
                        <a:t>Analyser et </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comprendre un document</a:t>
                      </a:r>
                      <a:br>
                        <a:rPr lang="fr-FR" sz="1200" u="none" strike="noStrike" dirty="0">
                          <a:effectLst/>
                          <a:latin typeface="Arial" panose="020B0604020202020204" pitchFamily="34" charset="0"/>
                          <a:cs typeface="Arial" panose="020B0604020202020204" pitchFamily="34" charset="0"/>
                        </a:rPr>
                      </a:br>
                      <a:r>
                        <a:rPr lang="fr-FR" sz="1200" b="1" u="none" strike="noStrike" dirty="0">
                          <a:effectLst/>
                          <a:latin typeface="Arial" panose="020B0604020202020204" pitchFamily="34" charset="0"/>
                          <a:cs typeface="Arial" panose="020B0604020202020204" pitchFamily="34" charset="0"/>
                        </a:rPr>
                        <a:t>Extraire des informations pertinentes pour répondre à une question</a:t>
                      </a:r>
                      <a:endParaRPr lang="fr-FR" sz="1200" b="1" i="0" u="none" strike="noStrike" dirty="0">
                        <a:solidFill>
                          <a:srgbClr val="F79646"/>
                        </a:solidFill>
                        <a:effectLst/>
                        <a:latin typeface="Arial" panose="020B0604020202020204" pitchFamily="34" charset="0"/>
                        <a:cs typeface="Arial" panose="020B0604020202020204" pitchFamily="34" charset="0"/>
                      </a:endParaRPr>
                    </a:p>
                  </a:txBody>
                  <a:tcPr marL="5854" marR="5854" marT="5854" marB="0" anchor="ctr"/>
                </a:tc>
                <a:tc>
                  <a:txBody>
                    <a:bodyPr/>
                    <a:lstStyle/>
                    <a:p>
                      <a:pPr algn="ctr" fontAlgn="ctr"/>
                      <a:r>
                        <a:rPr lang="fr-FR" sz="1200" u="none" strike="noStrike" dirty="0">
                          <a:effectLst/>
                          <a:latin typeface="Arial" panose="020B0604020202020204" pitchFamily="34" charset="0"/>
                          <a:cs typeface="Arial" panose="020B0604020202020204" pitchFamily="34" charset="0"/>
                        </a:rPr>
                        <a:t>Combiner des informations prélevées pour </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donner du sens au document</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1">
                        <a:lumMod val="40000"/>
                        <a:lumOff val="60000"/>
                      </a:schemeClr>
                    </a:solidFill>
                  </a:tcPr>
                </a:tc>
                <a:tc>
                  <a:txBody>
                    <a:bodyPr/>
                    <a:lstStyle/>
                    <a:p>
                      <a:pPr algn="ctr" fontAlgn="ctr"/>
                      <a:r>
                        <a:rPr lang="fr-FR" sz="1200" u="none" strike="noStrike" dirty="0">
                          <a:effectLst/>
                          <a:latin typeface="Arial" panose="020B0604020202020204" pitchFamily="34" charset="0"/>
                          <a:cs typeface="Arial" panose="020B0604020202020204" pitchFamily="34" charset="0"/>
                        </a:rPr>
                        <a:t>Repérer des informations</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complémentaires ou contradictoires</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2">
                        <a:lumMod val="40000"/>
                        <a:lumOff val="60000"/>
                      </a:schemeClr>
                    </a:solidFill>
                  </a:tcPr>
                </a:tc>
                <a:tc>
                  <a:txBody>
                    <a:bodyPr/>
                    <a:lstStyle/>
                    <a:p>
                      <a:pPr algn="ctr" fontAlgn="ctr"/>
                      <a:r>
                        <a:rPr lang="fr-FR" sz="1200" u="none" strike="noStrike" dirty="0">
                          <a:effectLst/>
                          <a:latin typeface="Arial" panose="020B0604020202020204" pitchFamily="34" charset="0"/>
                          <a:cs typeface="Arial" panose="020B0604020202020204" pitchFamily="34" charset="0"/>
                        </a:rPr>
                        <a:t>Expliquer le lien ou les différences entre des </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documents</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3">
                        <a:lumMod val="40000"/>
                        <a:lumOff val="60000"/>
                      </a:schemeClr>
                    </a:solidFill>
                  </a:tcPr>
                </a:tc>
                <a:tc>
                  <a:txBody>
                    <a:bodyPr/>
                    <a:lstStyle/>
                    <a:p>
                      <a:pPr algn="ctr" fontAlgn="ctr"/>
                      <a:r>
                        <a:rPr lang="fr-FR" sz="1200" u="none" strike="noStrike" dirty="0">
                          <a:effectLst/>
                          <a:latin typeface="Arial" panose="020B0604020202020204" pitchFamily="34" charset="0"/>
                          <a:cs typeface="Arial" panose="020B0604020202020204" pitchFamily="34" charset="0"/>
                        </a:rPr>
                        <a:t>Expliquer un document grâce</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à ses connaissances </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5">
                        <a:lumMod val="40000"/>
                        <a:lumOff val="60000"/>
                      </a:schemeClr>
                    </a:solidFill>
                  </a:tcPr>
                </a:tc>
                <a:extLst>
                  <a:ext uri="{0D108BD9-81ED-4DB2-BD59-A6C34878D82A}">
                    <a16:rowId xmlns:a16="http://schemas.microsoft.com/office/drawing/2014/main" val="1147413829"/>
                  </a:ext>
                </a:extLst>
              </a:tr>
              <a:tr h="1105469">
                <a:tc>
                  <a:txBody>
                    <a:bodyPr/>
                    <a:lstStyle/>
                    <a:p>
                      <a:pPr algn="ctr" fontAlgn="ctr"/>
                      <a:r>
                        <a:rPr lang="fr-FR" sz="1200" u="none" strike="noStrike" dirty="0">
                          <a:effectLst/>
                          <a:latin typeface="Arial" panose="020B0604020202020204" pitchFamily="34" charset="0"/>
                          <a:cs typeface="Arial" panose="020B0604020202020204" pitchFamily="34" charset="0"/>
                        </a:rPr>
                        <a:t>Analyser et </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comprendre un document</a:t>
                      </a:r>
                      <a:br>
                        <a:rPr lang="fr-FR" sz="1200" u="none" strike="noStrike" dirty="0">
                          <a:effectLst/>
                          <a:latin typeface="Arial" panose="020B0604020202020204" pitchFamily="34" charset="0"/>
                          <a:cs typeface="Arial" panose="020B0604020202020204" pitchFamily="34" charset="0"/>
                        </a:rPr>
                      </a:br>
                      <a:r>
                        <a:rPr lang="fr-FR" sz="1200" b="1" u="none" strike="noStrike" dirty="0">
                          <a:effectLst/>
                          <a:latin typeface="Arial" panose="020B0604020202020204" pitchFamily="34" charset="0"/>
                          <a:cs typeface="Arial" panose="020B0604020202020204" pitchFamily="34" charset="0"/>
                        </a:rPr>
                        <a:t>Expliquer le  document et questionner son sens implicite</a:t>
                      </a:r>
                      <a:endParaRPr lang="fr-FR" sz="1200" b="1" i="0" u="none" strike="noStrike" dirty="0">
                        <a:solidFill>
                          <a:srgbClr val="F79646"/>
                        </a:solidFill>
                        <a:effectLst/>
                        <a:latin typeface="Arial" panose="020B0604020202020204" pitchFamily="34" charset="0"/>
                        <a:cs typeface="Arial" panose="020B0604020202020204" pitchFamily="34" charset="0"/>
                      </a:endParaRPr>
                    </a:p>
                  </a:txBody>
                  <a:tcPr marL="5854" marR="5854" marT="5854" marB="0" anchor="ctr"/>
                </a:tc>
                <a:tc>
                  <a:txBody>
                    <a:bodyPr/>
                    <a:lstStyle/>
                    <a:p>
                      <a:pPr algn="ctr" fontAlgn="ctr"/>
                      <a:r>
                        <a:rPr lang="fr-FR" sz="1200" u="none" strike="noStrike" dirty="0">
                          <a:effectLst/>
                          <a:latin typeface="Arial" panose="020B0604020202020204" pitchFamily="34" charset="0"/>
                          <a:cs typeface="Arial" panose="020B0604020202020204" pitchFamily="34" charset="0"/>
                        </a:rPr>
                        <a:t>Identifier l'auteur, le contexte</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et le destinataire</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1">
                        <a:lumMod val="40000"/>
                        <a:lumOff val="60000"/>
                      </a:schemeClr>
                    </a:solidFill>
                  </a:tcPr>
                </a:tc>
                <a:tc gridSpan="2">
                  <a:txBody>
                    <a:bodyPr/>
                    <a:lstStyle/>
                    <a:p>
                      <a:pPr algn="ctr" fontAlgn="ctr"/>
                      <a:r>
                        <a:rPr lang="fr-FR" sz="1200" u="none" strike="noStrike" dirty="0">
                          <a:effectLst/>
                          <a:latin typeface="Arial" panose="020B0604020202020204" pitchFamily="34" charset="0"/>
                          <a:cs typeface="Arial" panose="020B0604020202020204" pitchFamily="34" charset="0"/>
                        </a:rPr>
                        <a:t>Confronter un document</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à ses connaissances sur un sujet</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3">
                        <a:lumMod val="40000"/>
                        <a:lumOff val="60000"/>
                      </a:schemeClr>
                    </a:solidFill>
                  </a:tcPr>
                </a:tc>
                <a:tc hMerge="1">
                  <a:txBody>
                    <a:bodyPr/>
                    <a:lstStyle/>
                    <a:p>
                      <a:endParaRPr lang="fr-FR"/>
                    </a:p>
                  </a:txBody>
                  <a:tcPr/>
                </a:tc>
                <a:tc>
                  <a:txBody>
                    <a:bodyPr/>
                    <a:lstStyle/>
                    <a:p>
                      <a:pPr algn="ctr" fontAlgn="ctr"/>
                      <a:r>
                        <a:rPr lang="fr-FR" sz="1200" u="none" strike="noStrike" dirty="0">
                          <a:effectLst/>
                          <a:latin typeface="Arial" panose="020B0604020202020204" pitchFamily="34" charset="0"/>
                          <a:cs typeface="Arial" panose="020B0604020202020204" pitchFamily="34" charset="0"/>
                        </a:rPr>
                        <a:t>Comprendre le sens du document</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et porter un regard critique</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(intérêt et limite du document)</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5854" marR="5854" marT="5854" marB="0" anchor="ctr">
                    <a:solidFill>
                      <a:schemeClr val="accent5">
                        <a:lumMod val="40000"/>
                        <a:lumOff val="60000"/>
                      </a:schemeClr>
                    </a:solidFill>
                  </a:tcPr>
                </a:tc>
                <a:extLst>
                  <a:ext uri="{0D108BD9-81ED-4DB2-BD59-A6C34878D82A}">
                    <a16:rowId xmlns:a16="http://schemas.microsoft.com/office/drawing/2014/main" val="910468691"/>
                  </a:ext>
                </a:extLst>
              </a:tr>
            </a:tbl>
          </a:graphicData>
        </a:graphic>
      </p:graphicFrame>
      <p:graphicFrame>
        <p:nvGraphicFramePr>
          <p:cNvPr id="8" name="Tableau 7">
            <a:extLst>
              <a:ext uri="{FF2B5EF4-FFF2-40B4-BE49-F238E27FC236}">
                <a16:creationId xmlns:a16="http://schemas.microsoft.com/office/drawing/2014/main" id="{EC83D1EF-4DCA-8EFF-996E-BBDEA42810F0}"/>
              </a:ext>
            </a:extLst>
          </p:cNvPr>
          <p:cNvGraphicFramePr>
            <a:graphicFrameLocks noGrp="1"/>
          </p:cNvGraphicFramePr>
          <p:nvPr>
            <p:extLst>
              <p:ext uri="{D42A27DB-BD31-4B8C-83A1-F6EECF244321}">
                <p14:modId xmlns:p14="http://schemas.microsoft.com/office/powerpoint/2010/main" val="1916641313"/>
              </p:ext>
            </p:extLst>
          </p:nvPr>
        </p:nvGraphicFramePr>
        <p:xfrm>
          <a:off x="761827" y="4708001"/>
          <a:ext cx="11430173" cy="2149999"/>
        </p:xfrm>
        <a:graphic>
          <a:graphicData uri="http://schemas.openxmlformats.org/drawingml/2006/table">
            <a:tbl>
              <a:tblPr>
                <a:tableStyleId>{5C22544A-7EE6-4342-B048-85BDC9FD1C3A}</a:tableStyleId>
              </a:tblPr>
              <a:tblGrid>
                <a:gridCol w="1872481">
                  <a:extLst>
                    <a:ext uri="{9D8B030D-6E8A-4147-A177-3AD203B41FA5}">
                      <a16:colId xmlns:a16="http://schemas.microsoft.com/office/drawing/2014/main" val="4025463881"/>
                    </a:ext>
                  </a:extLst>
                </a:gridCol>
                <a:gridCol w="2389423">
                  <a:extLst>
                    <a:ext uri="{9D8B030D-6E8A-4147-A177-3AD203B41FA5}">
                      <a16:colId xmlns:a16="http://schemas.microsoft.com/office/drawing/2014/main" val="388724363"/>
                    </a:ext>
                  </a:extLst>
                </a:gridCol>
                <a:gridCol w="2389423">
                  <a:extLst>
                    <a:ext uri="{9D8B030D-6E8A-4147-A177-3AD203B41FA5}">
                      <a16:colId xmlns:a16="http://schemas.microsoft.com/office/drawing/2014/main" val="3132158924"/>
                    </a:ext>
                  </a:extLst>
                </a:gridCol>
                <a:gridCol w="2389423">
                  <a:extLst>
                    <a:ext uri="{9D8B030D-6E8A-4147-A177-3AD203B41FA5}">
                      <a16:colId xmlns:a16="http://schemas.microsoft.com/office/drawing/2014/main" val="1204493138"/>
                    </a:ext>
                  </a:extLst>
                </a:gridCol>
                <a:gridCol w="2389423">
                  <a:extLst>
                    <a:ext uri="{9D8B030D-6E8A-4147-A177-3AD203B41FA5}">
                      <a16:colId xmlns:a16="http://schemas.microsoft.com/office/drawing/2014/main" val="4130893320"/>
                    </a:ext>
                  </a:extLst>
                </a:gridCol>
              </a:tblGrid>
              <a:tr h="993575">
                <a:tc>
                  <a:txBody>
                    <a:bodyPr/>
                    <a:lstStyle/>
                    <a:p>
                      <a:pPr algn="ctr" fontAlgn="ctr"/>
                      <a:r>
                        <a:rPr lang="fr-FR" sz="1400" u="none" strike="noStrike" dirty="0">
                          <a:effectLst/>
                          <a:latin typeface="Arial" panose="020B0604020202020204" pitchFamily="34" charset="0"/>
                          <a:cs typeface="Arial" panose="020B0604020202020204" pitchFamily="34" charset="0"/>
                        </a:rPr>
                        <a:t>Se repérer dans le temps</a:t>
                      </a:r>
                      <a:br>
                        <a:rPr lang="fr-FR" sz="1400" u="none" strike="noStrike" dirty="0">
                          <a:effectLst/>
                          <a:latin typeface="Arial" panose="020B0604020202020204" pitchFamily="34" charset="0"/>
                          <a:cs typeface="Arial" panose="020B0604020202020204" pitchFamily="34" charset="0"/>
                        </a:rPr>
                      </a:br>
                      <a:r>
                        <a:rPr lang="fr-FR" sz="1400" b="1" u="none" strike="noStrike" dirty="0">
                          <a:effectLst/>
                          <a:latin typeface="Arial" panose="020B0604020202020204" pitchFamily="34" charset="0"/>
                          <a:cs typeface="Arial" panose="020B0604020202020204" pitchFamily="34" charset="0"/>
                        </a:rPr>
                        <a:t>Mémoriser</a:t>
                      </a:r>
                      <a:endParaRPr lang="fr-FR" sz="14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effectLst/>
                          <a:latin typeface="Arial" panose="020B0604020202020204" pitchFamily="34" charset="0"/>
                          <a:cs typeface="Arial" panose="020B0604020202020204" pitchFamily="34" charset="0"/>
                        </a:rPr>
                        <a:t>Connaître les dates d'une période ou d'un personnage et savoir la présenter</a:t>
                      </a:r>
                      <a:endParaRPr lang="fr-FR"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fontAlgn="ctr"/>
                      <a:r>
                        <a:rPr lang="fr-FR" sz="1400" u="none" strike="noStrike" dirty="0">
                          <a:effectLst/>
                          <a:latin typeface="Arial" panose="020B0604020202020204" pitchFamily="34" charset="0"/>
                          <a:cs typeface="Arial" panose="020B0604020202020204" pitchFamily="34" charset="0"/>
                        </a:rPr>
                        <a:t>Nommer, dater, expliquer l'importance</a:t>
                      </a:r>
                      <a:br>
                        <a:rPr lang="fr-FR" sz="1400" u="none" strike="noStrike" dirty="0">
                          <a:effectLst/>
                          <a:latin typeface="Arial" panose="020B0604020202020204" pitchFamily="34" charset="0"/>
                          <a:cs typeface="Arial" panose="020B0604020202020204" pitchFamily="34" charset="0"/>
                        </a:rPr>
                      </a:br>
                      <a:r>
                        <a:rPr lang="fr-FR" sz="1400" u="none" strike="noStrike" dirty="0">
                          <a:effectLst/>
                          <a:latin typeface="Arial" panose="020B0604020202020204" pitchFamily="34" charset="0"/>
                          <a:cs typeface="Arial" panose="020B0604020202020204" pitchFamily="34" charset="0"/>
                        </a:rPr>
                        <a:t> d'un fait, d'un personnage ou d'une période</a:t>
                      </a:r>
                      <a:endParaRPr lang="fr-FR"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a:txBody>
                    <a:bodyPr/>
                    <a:lstStyle/>
                    <a:p>
                      <a:pPr algn="ctr" fontAlgn="ctr"/>
                      <a:r>
                        <a:rPr lang="fr-FR" sz="1400" u="none" strike="noStrike" dirty="0">
                          <a:effectLst/>
                          <a:latin typeface="Arial" panose="020B0604020202020204" pitchFamily="34" charset="0"/>
                          <a:cs typeface="Arial" panose="020B0604020202020204" pitchFamily="34" charset="0"/>
                        </a:rPr>
                        <a:t>Mettre en relation des faits d'une</a:t>
                      </a:r>
                      <a:br>
                        <a:rPr lang="fr-FR" sz="1400" u="none" strike="noStrike" dirty="0">
                          <a:effectLst/>
                          <a:latin typeface="Arial" panose="020B0604020202020204" pitchFamily="34" charset="0"/>
                          <a:cs typeface="Arial" panose="020B0604020202020204" pitchFamily="34" charset="0"/>
                        </a:rPr>
                      </a:br>
                      <a:r>
                        <a:rPr lang="fr-FR" sz="1400" u="none" strike="noStrike" dirty="0">
                          <a:effectLst/>
                          <a:latin typeface="Arial" panose="020B0604020202020204" pitchFamily="34" charset="0"/>
                          <a:cs typeface="Arial" panose="020B0604020202020204" pitchFamily="34" charset="0"/>
                        </a:rPr>
                        <a:t>période donnée</a:t>
                      </a:r>
                      <a:endParaRPr lang="fr-FR"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40000"/>
                        <a:lumOff val="60000"/>
                      </a:schemeClr>
                    </a:solidFill>
                  </a:tcPr>
                </a:tc>
                <a:tc>
                  <a:txBody>
                    <a:bodyPr/>
                    <a:lstStyle/>
                    <a:p>
                      <a:pPr algn="ctr" fontAlgn="ctr"/>
                      <a:r>
                        <a:rPr lang="fr-FR" sz="1400" u="none" strike="noStrike" dirty="0">
                          <a:effectLst/>
                          <a:latin typeface="Arial" panose="020B0604020202020204" pitchFamily="34" charset="0"/>
                          <a:cs typeface="Arial" panose="020B0604020202020204" pitchFamily="34" charset="0"/>
                        </a:rPr>
                        <a:t>Mettre en relation des faits de</a:t>
                      </a:r>
                      <a:br>
                        <a:rPr lang="fr-FR" sz="1400" u="none" strike="noStrike" dirty="0">
                          <a:effectLst/>
                          <a:latin typeface="Arial" panose="020B0604020202020204" pitchFamily="34" charset="0"/>
                          <a:cs typeface="Arial" panose="020B0604020202020204" pitchFamily="34" charset="0"/>
                        </a:rPr>
                      </a:br>
                      <a:r>
                        <a:rPr lang="fr-FR" sz="1400" u="none" strike="noStrike" dirty="0">
                          <a:effectLst/>
                          <a:latin typeface="Arial" panose="020B0604020202020204" pitchFamily="34" charset="0"/>
                          <a:cs typeface="Arial" panose="020B0604020202020204" pitchFamily="34" charset="0"/>
                        </a:rPr>
                        <a:t>périodes différentes</a:t>
                      </a:r>
                      <a:endParaRPr lang="fr-FR"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634114233"/>
                  </a:ext>
                </a:extLst>
              </a:tr>
              <a:tr h="1156424">
                <a:tc>
                  <a:txBody>
                    <a:bodyPr/>
                    <a:lstStyle/>
                    <a:p>
                      <a:pPr algn="ctr" fontAlgn="ctr"/>
                      <a:r>
                        <a:rPr lang="fr-FR" sz="1400" u="none" strike="noStrike" dirty="0">
                          <a:effectLst/>
                          <a:latin typeface="Arial" panose="020B0604020202020204" pitchFamily="34" charset="0"/>
                          <a:cs typeface="Arial" panose="020B0604020202020204" pitchFamily="34" charset="0"/>
                        </a:rPr>
                        <a:t>Se repérer dans le temps</a:t>
                      </a:r>
                      <a:br>
                        <a:rPr lang="fr-FR" sz="1400" u="none" strike="noStrike" dirty="0">
                          <a:effectLst/>
                          <a:latin typeface="Arial" panose="020B0604020202020204" pitchFamily="34" charset="0"/>
                          <a:cs typeface="Arial" panose="020B0604020202020204" pitchFamily="34" charset="0"/>
                        </a:rPr>
                      </a:br>
                      <a:r>
                        <a:rPr lang="fr-FR" sz="1400" b="1" u="none" strike="noStrike" dirty="0">
                          <a:effectLst/>
                          <a:latin typeface="Arial" panose="020B0604020202020204" pitchFamily="34" charset="0"/>
                          <a:cs typeface="Arial" panose="020B0604020202020204" pitchFamily="34" charset="0"/>
                        </a:rPr>
                        <a:t>Contextualiser et réinvestir</a:t>
                      </a:r>
                      <a:br>
                        <a:rPr lang="fr-FR" sz="1400" b="1" u="none" strike="noStrike" dirty="0">
                          <a:effectLst/>
                          <a:latin typeface="Arial" panose="020B0604020202020204" pitchFamily="34" charset="0"/>
                          <a:cs typeface="Arial" panose="020B0604020202020204" pitchFamily="34" charset="0"/>
                        </a:rPr>
                      </a:br>
                      <a:r>
                        <a:rPr lang="fr-FR" sz="1400" b="1" u="none" strike="noStrike" dirty="0">
                          <a:effectLst/>
                          <a:latin typeface="Arial" panose="020B0604020202020204" pitchFamily="34" charset="0"/>
                          <a:cs typeface="Arial" panose="020B0604020202020204" pitchFamily="34" charset="0"/>
                        </a:rPr>
                        <a:t>les repères</a:t>
                      </a:r>
                      <a:endParaRPr lang="fr-FR" sz="1400" b="1" i="0" u="none" strike="noStrike" dirty="0">
                        <a:solidFill>
                          <a:srgbClr val="FF0000"/>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effectLst/>
                          <a:latin typeface="Arial" panose="020B0604020202020204" pitchFamily="34" charset="0"/>
                          <a:cs typeface="Arial" panose="020B0604020202020204" pitchFamily="34" charset="0"/>
                        </a:rPr>
                        <a:t>Savoir ordonner des faits</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1">
                        <a:lumMod val="40000"/>
                        <a:lumOff val="60000"/>
                      </a:schemeClr>
                    </a:solidFill>
                  </a:tcPr>
                </a:tc>
                <a:tc>
                  <a:txBody>
                    <a:bodyPr/>
                    <a:lstStyle/>
                    <a:p>
                      <a:pPr algn="ctr" fontAlgn="ctr"/>
                      <a:r>
                        <a:rPr lang="fr-FR" sz="1400" u="none" strike="noStrike" dirty="0">
                          <a:effectLst/>
                          <a:latin typeface="Arial" panose="020B0604020202020204" pitchFamily="34" charset="0"/>
                          <a:cs typeface="Arial" panose="020B0604020202020204" pitchFamily="34" charset="0"/>
                        </a:rPr>
                        <a:t>Identifier les grandes périodes</a:t>
                      </a:r>
                      <a:br>
                        <a:rPr lang="fr-FR" sz="1400" u="none" strike="noStrike" dirty="0">
                          <a:effectLst/>
                          <a:latin typeface="Arial" panose="020B0604020202020204" pitchFamily="34" charset="0"/>
                          <a:cs typeface="Arial" panose="020B0604020202020204" pitchFamily="34" charset="0"/>
                        </a:rPr>
                      </a:br>
                      <a:r>
                        <a:rPr lang="fr-FR" sz="1400" u="none" strike="noStrike" dirty="0">
                          <a:effectLst/>
                          <a:latin typeface="Arial" panose="020B0604020202020204" pitchFamily="34" charset="0"/>
                          <a:cs typeface="Arial" panose="020B0604020202020204" pitchFamily="34" charset="0"/>
                        </a:rPr>
                        <a:t>historiques</a:t>
                      </a:r>
                      <a:endParaRPr lang="fr-FR"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2">
                        <a:lumMod val="40000"/>
                        <a:lumOff val="60000"/>
                      </a:schemeClr>
                    </a:solidFill>
                  </a:tcPr>
                </a:tc>
                <a:tc gridSpan="2">
                  <a:txBody>
                    <a:bodyPr/>
                    <a:lstStyle/>
                    <a:p>
                      <a:pPr algn="ctr" fontAlgn="ctr"/>
                      <a:r>
                        <a:rPr lang="fr-FR" sz="1400" u="none" strike="noStrike" dirty="0">
                          <a:effectLst/>
                          <a:latin typeface="Arial" panose="020B0604020202020204" pitchFamily="34" charset="0"/>
                          <a:cs typeface="Arial" panose="020B0604020202020204" pitchFamily="34" charset="0"/>
                        </a:rPr>
                        <a:t>Manipuler les différentes échelles temporelles à l'aide de différentes représentations du temps</a:t>
                      </a:r>
                      <a:br>
                        <a:rPr lang="fr-FR" sz="1400" u="none" strike="noStrike" dirty="0">
                          <a:effectLst/>
                          <a:latin typeface="Arial" panose="020B0604020202020204" pitchFamily="34" charset="0"/>
                          <a:cs typeface="Arial" panose="020B0604020202020204" pitchFamily="34" charset="0"/>
                        </a:rPr>
                      </a:br>
                      <a:r>
                        <a:rPr lang="fr-FR" sz="1400" u="none" strike="noStrike" dirty="0">
                          <a:effectLst/>
                          <a:latin typeface="Arial" panose="020B0604020202020204" pitchFamily="34" charset="0"/>
                          <a:cs typeface="Arial" panose="020B0604020202020204" pitchFamily="34" charset="0"/>
                        </a:rPr>
                        <a:t>Expliquer les causes et les conséquences d'une rupture ou d'une évolution historique</a:t>
                      </a:r>
                      <a:endParaRPr lang="fr-FR"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chemeClr val="accent3">
                        <a:lumMod val="40000"/>
                        <a:lumOff val="60000"/>
                      </a:schemeClr>
                    </a:solidFill>
                  </a:tcPr>
                </a:tc>
                <a:tc hMerge="1">
                  <a:txBody>
                    <a:bodyPr/>
                    <a:lstStyle/>
                    <a:p>
                      <a:endParaRPr lang="fr-FR"/>
                    </a:p>
                  </a:txBody>
                  <a:tcPr/>
                </a:tc>
                <a:extLst>
                  <a:ext uri="{0D108BD9-81ED-4DB2-BD59-A6C34878D82A}">
                    <a16:rowId xmlns:a16="http://schemas.microsoft.com/office/drawing/2014/main" val="3769801075"/>
                  </a:ext>
                </a:extLst>
              </a:tr>
            </a:tbl>
          </a:graphicData>
        </a:graphic>
      </p:graphicFrame>
      <p:sp>
        <p:nvSpPr>
          <p:cNvPr id="9" name="Rectangle : coins arrondis 8">
            <a:extLst>
              <a:ext uri="{FF2B5EF4-FFF2-40B4-BE49-F238E27FC236}">
                <a16:creationId xmlns:a16="http://schemas.microsoft.com/office/drawing/2014/main" id="{B55A4A14-8474-16AD-0DF5-3817503999D4}"/>
              </a:ext>
            </a:extLst>
          </p:cNvPr>
          <p:cNvSpPr/>
          <p:nvPr/>
        </p:nvSpPr>
        <p:spPr>
          <a:xfrm>
            <a:off x="761825" y="3698069"/>
            <a:ext cx="1849891" cy="1009932"/>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8D5FD017-8908-B69E-4BB5-9619AF64EDC2}"/>
              </a:ext>
            </a:extLst>
          </p:cNvPr>
          <p:cNvSpPr/>
          <p:nvPr/>
        </p:nvSpPr>
        <p:spPr>
          <a:xfrm>
            <a:off x="6177207" y="3979442"/>
            <a:ext cx="2433850" cy="398938"/>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BA09CC38-8CD1-39DB-2F2B-4D0CD46742E8}"/>
              </a:ext>
            </a:extLst>
          </p:cNvPr>
          <p:cNvSpPr/>
          <p:nvPr/>
        </p:nvSpPr>
        <p:spPr>
          <a:xfrm>
            <a:off x="783445" y="5731580"/>
            <a:ext cx="1849891" cy="1126419"/>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09A395B0-8D1E-553F-4481-CE1588231AF9}"/>
              </a:ext>
            </a:extLst>
          </p:cNvPr>
          <p:cNvSpPr/>
          <p:nvPr/>
        </p:nvSpPr>
        <p:spPr>
          <a:xfrm>
            <a:off x="7394132" y="6260671"/>
            <a:ext cx="4778904" cy="542738"/>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6">
            <a:extLst>
              <a:ext uri="{FF2B5EF4-FFF2-40B4-BE49-F238E27FC236}">
                <a16:creationId xmlns:a16="http://schemas.microsoft.com/office/drawing/2014/main" id="{B2CFD2FF-3D3E-3D61-2C3D-8DC17C2E4D89}"/>
              </a:ext>
            </a:extLst>
          </p:cNvPr>
          <p:cNvSpPr txBox="1">
            <a:spLocks/>
          </p:cNvSpPr>
          <p:nvPr/>
        </p:nvSpPr>
        <p:spPr>
          <a:xfrm>
            <a:off x="0" y="-70816"/>
            <a:ext cx="12192000" cy="823912"/>
          </a:xfrm>
          <a:prstGeom prst="rect">
            <a:avLst/>
          </a:prstGeom>
          <a:noFill/>
        </p:spPr>
        <p:txBody>
          <a:bodyP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00000"/>
              </a:lnSpc>
              <a:spcBef>
                <a:spcPts val="0"/>
              </a:spcBef>
              <a:buNone/>
            </a:pPr>
            <a:r>
              <a:rPr lang="fr-FR" sz="2400" dirty="0">
                <a:latin typeface="Arial" panose="020B0604020202020204" pitchFamily="34" charset="0"/>
                <a:cs typeface="Arial" panose="020B0604020202020204" pitchFamily="34" charset="0"/>
              </a:rPr>
              <a:t>b) </a:t>
            </a:r>
            <a:r>
              <a:rPr lang="fr-FR" sz="2400" u="sng" dirty="0">
                <a:latin typeface="Arial" panose="020B0604020202020204" pitchFamily="34" charset="0"/>
                <a:cs typeface="Arial" panose="020B0604020202020204" pitchFamily="34" charset="0"/>
              </a:rPr>
              <a:t>Cibler, dans la progression, la composante et les critères de réussite en adéquation</a:t>
            </a:r>
            <a:endParaRPr lang="fr-NC" sz="1400" dirty="0"/>
          </a:p>
        </p:txBody>
      </p:sp>
      <p:cxnSp>
        <p:nvCxnSpPr>
          <p:cNvPr id="16" name="Connecteur droit 15">
            <a:extLst>
              <a:ext uri="{FF2B5EF4-FFF2-40B4-BE49-F238E27FC236}">
                <a16:creationId xmlns:a16="http://schemas.microsoft.com/office/drawing/2014/main" id="{8E002E52-82D9-1718-DC7F-1D183EBAE4C2}"/>
              </a:ext>
            </a:extLst>
          </p:cNvPr>
          <p:cNvCxnSpPr>
            <a:cxnSpLocks/>
          </p:cNvCxnSpPr>
          <p:nvPr/>
        </p:nvCxnSpPr>
        <p:spPr>
          <a:xfrm flipV="1">
            <a:off x="272955" y="4708001"/>
            <a:ext cx="11900081" cy="54591"/>
          </a:xfrm>
          <a:prstGeom prst="line">
            <a:avLst/>
          </a:prstGeom>
          <a:ln w="57150"/>
        </p:spPr>
        <p:style>
          <a:lnRef idx="1">
            <a:schemeClr val="dk1"/>
          </a:lnRef>
          <a:fillRef idx="0">
            <a:schemeClr val="dk1"/>
          </a:fillRef>
          <a:effectRef idx="0">
            <a:schemeClr val="dk1"/>
          </a:effectRef>
          <a:fontRef idx="minor">
            <a:schemeClr val="tx1"/>
          </a:fontRef>
        </p:style>
      </p:cxnSp>
      <p:sp>
        <p:nvSpPr>
          <p:cNvPr id="24" name="ZoneTexte 23">
            <a:extLst>
              <a:ext uri="{FF2B5EF4-FFF2-40B4-BE49-F238E27FC236}">
                <a16:creationId xmlns:a16="http://schemas.microsoft.com/office/drawing/2014/main" id="{624BB9D9-A55F-B2A1-9092-6D7693BE8BB2}"/>
              </a:ext>
            </a:extLst>
          </p:cNvPr>
          <p:cNvSpPr txBox="1"/>
          <p:nvPr/>
        </p:nvSpPr>
        <p:spPr>
          <a:xfrm>
            <a:off x="237619" y="2361216"/>
            <a:ext cx="573206"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C5</a:t>
            </a:r>
          </a:p>
        </p:txBody>
      </p:sp>
      <p:sp>
        <p:nvSpPr>
          <p:cNvPr id="26" name="ZoneTexte 25">
            <a:extLst>
              <a:ext uri="{FF2B5EF4-FFF2-40B4-BE49-F238E27FC236}">
                <a16:creationId xmlns:a16="http://schemas.microsoft.com/office/drawing/2014/main" id="{D4C4B2D4-1664-E46E-1CDE-12E5EABB8F0B}"/>
              </a:ext>
            </a:extLst>
          </p:cNvPr>
          <p:cNvSpPr txBox="1"/>
          <p:nvPr/>
        </p:nvSpPr>
        <p:spPr>
          <a:xfrm>
            <a:off x="237619" y="5560561"/>
            <a:ext cx="576618" cy="369332"/>
          </a:xfrm>
          <a:prstGeom prst="rect">
            <a:avLst/>
          </a:prstGeom>
          <a:noFill/>
        </p:spPr>
        <p:txBody>
          <a:bodyPr wrap="square">
            <a:spAutoFit/>
          </a:bodyPr>
          <a:lstStyle/>
          <a:p>
            <a:r>
              <a:rPr lang="fr-FR" b="1" dirty="0">
                <a:latin typeface="Arial" panose="020B0604020202020204" pitchFamily="34" charset="0"/>
                <a:cs typeface="Arial" panose="020B0604020202020204" pitchFamily="34" charset="0"/>
              </a:rPr>
              <a:t>C1</a:t>
            </a:r>
          </a:p>
        </p:txBody>
      </p:sp>
    </p:spTree>
    <p:extLst>
      <p:ext uri="{BB962C8B-B14F-4D97-AF65-F5344CB8AC3E}">
        <p14:creationId xmlns:p14="http://schemas.microsoft.com/office/powerpoint/2010/main" val="1065928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9" grpId="0" animBg="1"/>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C910EB-3A92-8901-67EF-3B168BF7990F}"/>
              </a:ext>
            </a:extLst>
          </p:cNvPr>
          <p:cNvSpPr>
            <a:spLocks noGrp="1"/>
          </p:cNvSpPr>
          <p:nvPr>
            <p:ph type="dt" sz="half" idx="10"/>
          </p:nvPr>
        </p:nvSpPr>
        <p:spPr/>
        <p:txBody>
          <a:bodyPr/>
          <a:lstStyle/>
          <a:p>
            <a:pPr rtl="0"/>
            <a:fld id="{ACEC98BE-FCE2-445F-8146-3A7F8CC3881D}" type="datetime1">
              <a:rPr lang="fr-FR" smtClean="0"/>
              <a:t>16/09/2022</a:t>
            </a:fld>
            <a:endParaRPr lang="en-US" dirty="0"/>
          </a:p>
        </p:txBody>
      </p:sp>
      <p:sp>
        <p:nvSpPr>
          <p:cNvPr id="4" name="Titre 4">
            <a:extLst>
              <a:ext uri="{FF2B5EF4-FFF2-40B4-BE49-F238E27FC236}">
                <a16:creationId xmlns:a16="http://schemas.microsoft.com/office/drawing/2014/main" id="{888DC8B1-6172-1E85-D8C6-6C45D23AE865}"/>
              </a:ext>
            </a:extLst>
          </p:cNvPr>
          <p:cNvSpPr txBox="1">
            <a:spLocks/>
          </p:cNvSpPr>
          <p:nvPr/>
        </p:nvSpPr>
        <p:spPr>
          <a:xfrm>
            <a:off x="0" y="579777"/>
            <a:ext cx="12192000" cy="13369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4) </a:t>
            </a:r>
            <a:r>
              <a:rPr lang="fr-FR" sz="2800" b="1" u="sng" dirty="0">
                <a:latin typeface="Arial" panose="020B0604020202020204" pitchFamily="34" charset="0"/>
                <a:cs typeface="Arial" panose="020B0604020202020204" pitchFamily="34" charset="0"/>
              </a:rPr>
              <a:t>Dégager des indicateurs de réussite précis à cibler pour valider les</a:t>
            </a:r>
          </a:p>
          <a:p>
            <a:r>
              <a:rPr lang="fr-FR" sz="2800" b="1" dirty="0">
                <a:latin typeface="Arial" panose="020B0604020202020204" pitchFamily="34" charset="0"/>
                <a:cs typeface="Arial" panose="020B0604020202020204" pitchFamily="34" charset="0"/>
              </a:rPr>
              <a:t>    </a:t>
            </a:r>
            <a:r>
              <a:rPr lang="fr-FR" sz="2800" b="1" u="sng" dirty="0">
                <a:latin typeface="Arial" panose="020B0604020202020204" pitchFamily="34" charset="0"/>
                <a:cs typeface="Arial" panose="020B0604020202020204" pitchFamily="34" charset="0"/>
              </a:rPr>
              <a:t>compétences travaillées dans la séquence.</a:t>
            </a:r>
            <a:endParaRPr lang="fr-NC" sz="2800" b="1" u="sng"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4CDADAA3-9108-EEFC-FA3C-7E74A74DF360}"/>
              </a:ext>
            </a:extLst>
          </p:cNvPr>
          <p:cNvPicPr>
            <a:picLocks noChangeAspect="1"/>
          </p:cNvPicPr>
          <p:nvPr/>
        </p:nvPicPr>
        <p:blipFill>
          <a:blip r:embed="rId2"/>
          <a:stretch>
            <a:fillRect/>
          </a:stretch>
        </p:blipFill>
        <p:spPr>
          <a:xfrm>
            <a:off x="269630" y="2476541"/>
            <a:ext cx="11468100" cy="2989794"/>
          </a:xfrm>
          <a:prstGeom prst="rect">
            <a:avLst/>
          </a:prstGeom>
        </p:spPr>
      </p:pic>
      <p:sp>
        <p:nvSpPr>
          <p:cNvPr id="8" name="ZoneTexte 7">
            <a:extLst>
              <a:ext uri="{FF2B5EF4-FFF2-40B4-BE49-F238E27FC236}">
                <a16:creationId xmlns:a16="http://schemas.microsoft.com/office/drawing/2014/main" id="{9173F70D-3BE1-B9A2-EE47-86484177FF73}"/>
              </a:ext>
            </a:extLst>
          </p:cNvPr>
          <p:cNvSpPr txBox="1"/>
          <p:nvPr/>
        </p:nvSpPr>
        <p:spPr>
          <a:xfrm>
            <a:off x="-149471" y="5425362"/>
            <a:ext cx="12192000" cy="246221"/>
          </a:xfrm>
          <a:prstGeom prst="rect">
            <a:avLst/>
          </a:prstGeom>
          <a:noFill/>
        </p:spPr>
        <p:txBody>
          <a:bodyPr wrap="square">
            <a:spAutoFit/>
          </a:bodyPr>
          <a:lstStyle/>
          <a:p>
            <a:pPr algn="r"/>
            <a:r>
              <a:rPr lang="fr-FR" sz="1000" dirty="0">
                <a:latin typeface="Arial" panose="020B0604020202020204" pitchFamily="34" charset="0"/>
                <a:cs typeface="Arial" panose="020B0604020202020204" pitchFamily="34" charset="0"/>
                <a:hlinkClick r:id="rId3"/>
              </a:rPr>
              <a:t>https://eduscol.education.fr/cid103803/evaluer-la-maitrise-du-socle-commun-du-cycle-2-au-cycle-4.htmlhttps://eduscol.education.fr/cid103803/evaluer-la-maitrise-du-socle-commun-du-cycle-2-au-cycle-4.html</a:t>
            </a:r>
            <a:endParaRPr lang="fr-NC" sz="1000"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06374224-20FA-9893-6C03-5B146F5D533B}"/>
              </a:ext>
            </a:extLst>
          </p:cNvPr>
          <p:cNvSpPr txBox="1"/>
          <p:nvPr/>
        </p:nvSpPr>
        <p:spPr>
          <a:xfrm>
            <a:off x="269630" y="2003413"/>
            <a:ext cx="5163553" cy="477054"/>
          </a:xfrm>
          <a:prstGeom prst="rect">
            <a:avLst/>
          </a:prstGeom>
          <a:noFill/>
        </p:spPr>
        <p:txBody>
          <a:bodyPr wrap="square" rtlCol="0">
            <a:spAutoFit/>
          </a:bodyPr>
          <a:lstStyle/>
          <a:p>
            <a:r>
              <a:rPr lang="fr-FR" sz="2500" b="1" u="sng" dirty="0">
                <a:latin typeface="Arial" panose="020B0604020202020204" pitchFamily="34" charset="0"/>
                <a:cs typeface="Arial" panose="020B0604020202020204" pitchFamily="34" charset="0"/>
              </a:rPr>
              <a:t>Rappel :</a:t>
            </a:r>
            <a:endParaRPr lang="fr-NC" sz="25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532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4DC3F4-C8D3-4DC2-8D61-2B4198415F21}"/>
              </a:ext>
            </a:extLst>
          </p:cNvPr>
          <p:cNvSpPr>
            <a:spLocks noGrp="1"/>
          </p:cNvSpPr>
          <p:nvPr>
            <p:ph type="title"/>
          </p:nvPr>
        </p:nvSpPr>
        <p:spPr>
          <a:xfrm>
            <a:off x="0" y="-226764"/>
            <a:ext cx="12192000" cy="627511"/>
          </a:xfrm>
        </p:spPr>
        <p:txBody>
          <a:bodyPr>
            <a:normAutofit fontScale="90000"/>
          </a:bodyPr>
          <a:lstStyle/>
          <a:p>
            <a:pPr algn="ctr"/>
            <a:r>
              <a:rPr lang="fr-FR" sz="2000" b="1" dirty="0">
                <a:latin typeface="Arial" panose="020B0604020202020204" pitchFamily="34" charset="0"/>
                <a:cs typeface="Arial" panose="020B0604020202020204" pitchFamily="34" charset="0"/>
              </a:rPr>
              <a:t>Echelle descriptive des indicateurs des niveaux de maîtrise des compétences évaluées :</a:t>
            </a:r>
            <a:endParaRPr lang="fr-NC" sz="2000" b="1" dirty="0">
              <a:latin typeface="Arial" panose="020B0604020202020204" pitchFamily="34" charset="0"/>
              <a:cs typeface="Arial" panose="020B0604020202020204" pitchFamily="34" charset="0"/>
            </a:endParaRPr>
          </a:p>
        </p:txBody>
      </p:sp>
      <p:graphicFrame>
        <p:nvGraphicFramePr>
          <p:cNvPr id="4" name="Tableau 4">
            <a:extLst>
              <a:ext uri="{FF2B5EF4-FFF2-40B4-BE49-F238E27FC236}">
                <a16:creationId xmlns:a16="http://schemas.microsoft.com/office/drawing/2014/main" id="{E34268C2-0902-4E7F-88DD-36EB3AE81F8E}"/>
              </a:ext>
            </a:extLst>
          </p:cNvPr>
          <p:cNvGraphicFramePr>
            <a:graphicFrameLocks noGrp="1"/>
          </p:cNvGraphicFramePr>
          <p:nvPr>
            <p:ph idx="1"/>
            <p:extLst>
              <p:ext uri="{D42A27DB-BD31-4B8C-83A1-F6EECF244321}">
                <p14:modId xmlns:p14="http://schemas.microsoft.com/office/powerpoint/2010/main" val="1572701924"/>
              </p:ext>
            </p:extLst>
          </p:nvPr>
        </p:nvGraphicFramePr>
        <p:xfrm>
          <a:off x="0" y="692003"/>
          <a:ext cx="12192000" cy="6148698"/>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468585555"/>
                    </a:ext>
                  </a:extLst>
                </a:gridCol>
                <a:gridCol w="2438400">
                  <a:extLst>
                    <a:ext uri="{9D8B030D-6E8A-4147-A177-3AD203B41FA5}">
                      <a16:colId xmlns:a16="http://schemas.microsoft.com/office/drawing/2014/main" val="1728055950"/>
                    </a:ext>
                  </a:extLst>
                </a:gridCol>
                <a:gridCol w="2438400">
                  <a:extLst>
                    <a:ext uri="{9D8B030D-6E8A-4147-A177-3AD203B41FA5}">
                      <a16:colId xmlns:a16="http://schemas.microsoft.com/office/drawing/2014/main" val="3616067177"/>
                    </a:ext>
                  </a:extLst>
                </a:gridCol>
                <a:gridCol w="2438400">
                  <a:extLst>
                    <a:ext uri="{9D8B030D-6E8A-4147-A177-3AD203B41FA5}">
                      <a16:colId xmlns:a16="http://schemas.microsoft.com/office/drawing/2014/main" val="581344350"/>
                    </a:ext>
                  </a:extLst>
                </a:gridCol>
                <a:gridCol w="2438400">
                  <a:extLst>
                    <a:ext uri="{9D8B030D-6E8A-4147-A177-3AD203B41FA5}">
                      <a16:colId xmlns:a16="http://schemas.microsoft.com/office/drawing/2014/main" val="3892253632"/>
                    </a:ext>
                  </a:extLst>
                </a:gridCol>
              </a:tblGrid>
              <a:tr h="241786">
                <a:tc>
                  <a:txBody>
                    <a:bodyPr/>
                    <a:lstStyle/>
                    <a:p>
                      <a:pPr algn="ctr"/>
                      <a:r>
                        <a:rPr lang="fr-FR" sz="1600" b="1" dirty="0">
                          <a:latin typeface="Arial" panose="020B0604020202020204" pitchFamily="34" charset="0"/>
                          <a:cs typeface="Arial" panose="020B0604020202020204" pitchFamily="34" charset="0"/>
                        </a:rPr>
                        <a:t>COMPOSANTE + CRITERE DE REUSSITE DE LA COMPETENCE EVALUEE</a:t>
                      </a:r>
                      <a:endParaRPr lang="fr-NC" sz="1600" b="1" dirty="0">
                        <a:latin typeface="Arial" panose="020B0604020202020204" pitchFamily="34" charset="0"/>
                        <a:cs typeface="Arial" panose="020B0604020202020204" pitchFamily="34" charset="0"/>
                      </a:endParaRPr>
                    </a:p>
                  </a:txBody>
                  <a:tcPr anchor="ctr"/>
                </a:tc>
                <a:tc>
                  <a:txBody>
                    <a:bodyPr/>
                    <a:lstStyle/>
                    <a:p>
                      <a:pPr algn="ctr"/>
                      <a:r>
                        <a:rPr lang="fr-FR" sz="1600" b="1" dirty="0">
                          <a:latin typeface="Arial" panose="020B0604020202020204" pitchFamily="34" charset="0"/>
                          <a:cs typeface="Arial" panose="020B0604020202020204" pitchFamily="34" charset="0"/>
                        </a:rPr>
                        <a:t>MAITRISE INSUFFISANTE</a:t>
                      </a:r>
                      <a:endParaRPr lang="fr-NC" sz="1600" b="1" dirty="0">
                        <a:latin typeface="Arial" panose="020B0604020202020204" pitchFamily="34" charset="0"/>
                        <a:cs typeface="Arial" panose="020B0604020202020204" pitchFamily="34" charset="0"/>
                      </a:endParaRPr>
                    </a:p>
                  </a:txBody>
                  <a:tcPr anchor="ctr">
                    <a:solidFill>
                      <a:srgbClr val="FF0000"/>
                    </a:solidFill>
                  </a:tcPr>
                </a:tc>
                <a:tc>
                  <a:txBody>
                    <a:bodyPr/>
                    <a:lstStyle/>
                    <a:p>
                      <a:pPr algn="ctr"/>
                      <a:r>
                        <a:rPr lang="fr-FR" sz="1600" b="1" dirty="0">
                          <a:latin typeface="Arial" panose="020B0604020202020204" pitchFamily="34" charset="0"/>
                          <a:cs typeface="Arial" panose="020B0604020202020204" pitchFamily="34" charset="0"/>
                        </a:rPr>
                        <a:t>MAITRISE </a:t>
                      </a:r>
                    </a:p>
                    <a:p>
                      <a:pPr algn="ctr"/>
                      <a:r>
                        <a:rPr lang="fr-FR" sz="1600" b="1" dirty="0">
                          <a:latin typeface="Arial" panose="020B0604020202020204" pitchFamily="34" charset="0"/>
                          <a:cs typeface="Arial" panose="020B0604020202020204" pitchFamily="34" charset="0"/>
                        </a:rPr>
                        <a:t>FRAGILE</a:t>
                      </a:r>
                      <a:endParaRPr lang="fr-NC" sz="1600" b="1" dirty="0">
                        <a:latin typeface="Arial" panose="020B0604020202020204" pitchFamily="34" charset="0"/>
                        <a:cs typeface="Arial" panose="020B0604020202020204" pitchFamily="34" charset="0"/>
                      </a:endParaRPr>
                    </a:p>
                  </a:txBody>
                  <a:tcPr anchor="ctr">
                    <a:solidFill>
                      <a:srgbClr val="FFFF00"/>
                    </a:solidFill>
                  </a:tcPr>
                </a:tc>
                <a:tc>
                  <a:txBody>
                    <a:bodyPr/>
                    <a:lstStyle/>
                    <a:p>
                      <a:pPr algn="ctr"/>
                      <a:r>
                        <a:rPr lang="fr-FR" sz="1600" b="1" dirty="0">
                          <a:latin typeface="Arial" panose="020B0604020202020204" pitchFamily="34" charset="0"/>
                          <a:cs typeface="Arial" panose="020B0604020202020204" pitchFamily="34" charset="0"/>
                        </a:rPr>
                        <a:t>MAITRISE SATISFAISANTE</a:t>
                      </a:r>
                      <a:endParaRPr lang="fr-NC" sz="1600" b="1" dirty="0">
                        <a:latin typeface="Arial" panose="020B0604020202020204" pitchFamily="34" charset="0"/>
                        <a:cs typeface="Arial" panose="020B0604020202020204" pitchFamily="34" charset="0"/>
                      </a:endParaRPr>
                    </a:p>
                  </a:txBody>
                  <a:tcPr anchor="ctr">
                    <a:solidFill>
                      <a:schemeClr val="accent6">
                        <a:lumMod val="60000"/>
                        <a:lumOff val="40000"/>
                      </a:schemeClr>
                    </a:solidFill>
                  </a:tcPr>
                </a:tc>
                <a:tc>
                  <a:txBody>
                    <a:bodyPr/>
                    <a:lstStyle/>
                    <a:p>
                      <a:pPr algn="ctr"/>
                      <a:r>
                        <a:rPr lang="fr-FR" sz="1600" b="1" dirty="0">
                          <a:latin typeface="Arial" panose="020B0604020202020204" pitchFamily="34" charset="0"/>
                          <a:cs typeface="Arial" panose="020B0604020202020204" pitchFamily="34" charset="0"/>
                        </a:rPr>
                        <a:t>TRES BONNE MAITRISE</a:t>
                      </a:r>
                      <a:endParaRPr lang="fr-NC" sz="1600" b="1" dirty="0">
                        <a:latin typeface="Arial" panose="020B0604020202020204" pitchFamily="34" charset="0"/>
                        <a:cs typeface="Arial" panose="020B0604020202020204" pitchFamily="34" charset="0"/>
                      </a:endParaRPr>
                    </a:p>
                  </a:txBody>
                  <a:tcPr anchor="ctr">
                    <a:solidFill>
                      <a:schemeClr val="accent6">
                        <a:lumMod val="75000"/>
                      </a:schemeClr>
                    </a:solidFill>
                  </a:tcPr>
                </a:tc>
                <a:extLst>
                  <a:ext uri="{0D108BD9-81ED-4DB2-BD59-A6C34878D82A}">
                    <a16:rowId xmlns:a16="http://schemas.microsoft.com/office/drawing/2014/main" val="1215173043"/>
                  </a:ext>
                </a:extLst>
              </a:tr>
              <a:tr h="1485258">
                <a:tc>
                  <a:txBody>
                    <a:bodyPr/>
                    <a:lstStyle/>
                    <a:p>
                      <a:pPr algn="ctr"/>
                      <a:r>
                        <a:rPr lang="fr-FR" sz="1600" b="1" dirty="0">
                          <a:latin typeface="Arial" panose="020B0604020202020204" pitchFamily="34" charset="0"/>
                          <a:cs typeface="Arial" panose="020B0604020202020204" pitchFamily="34" charset="0"/>
                        </a:rPr>
                        <a:t>Identifier un document.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latin typeface="Arial" panose="020B0604020202020204" pitchFamily="34" charset="0"/>
                          <a:cs typeface="Arial" panose="020B0604020202020204" pitchFamily="34" charset="0"/>
                        </a:rPr>
                        <a:t>Présenter le document et le situer dans son contexte pour en saisir le sens explicite ou implicite.</a:t>
                      </a:r>
                    </a:p>
                  </a:txBody>
                  <a:tcPr anchor="ctr"/>
                </a:tc>
                <a:tc>
                  <a:txBody>
                    <a:bodyPr/>
                    <a:lstStyle/>
                    <a:p>
                      <a:pPr algn="ctr"/>
                      <a:endParaRPr lang="fr-FR" sz="1600" b="1" dirty="0">
                        <a:latin typeface="Arial" panose="020B0604020202020204" pitchFamily="34" charset="0"/>
                        <a:cs typeface="Arial" panose="020B0604020202020204" pitchFamily="34" charset="0"/>
                      </a:endParaRPr>
                    </a:p>
                    <a:p>
                      <a:pPr algn="ctr"/>
                      <a:endParaRPr lang="fr-FR" sz="1600" b="1" dirty="0">
                        <a:latin typeface="Arial" panose="020B0604020202020204" pitchFamily="34" charset="0"/>
                        <a:cs typeface="Arial" panose="020B0604020202020204" pitchFamily="34" charset="0"/>
                      </a:endParaRPr>
                    </a:p>
                    <a:p>
                      <a:pPr algn="ctr"/>
                      <a:endParaRPr lang="fr-FR" sz="1600" b="1" dirty="0">
                        <a:latin typeface="Arial" panose="020B0604020202020204" pitchFamily="34" charset="0"/>
                        <a:cs typeface="Arial" panose="020B0604020202020204" pitchFamily="34" charset="0"/>
                      </a:endParaRPr>
                    </a:p>
                    <a:p>
                      <a:pPr algn="ctr"/>
                      <a:endParaRPr lang="fr-NC" sz="1600" b="1" dirty="0">
                        <a:latin typeface="Arial" panose="020B0604020202020204" pitchFamily="34" charset="0"/>
                        <a:cs typeface="Arial" panose="020B0604020202020204" pitchFamily="34" charset="0"/>
                      </a:endParaRPr>
                    </a:p>
                  </a:txBody>
                  <a:tcPr>
                    <a:solidFill>
                      <a:srgbClr val="FF0000"/>
                    </a:solidFill>
                  </a:tcPr>
                </a:tc>
                <a:tc>
                  <a:txBody>
                    <a:bodyPr/>
                    <a:lstStyle/>
                    <a:p>
                      <a:pPr algn="ctr"/>
                      <a:endParaRPr lang="fr-NC" sz="1600" b="1" dirty="0">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fr-NC" sz="1600"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endParaRPr lang="fr-NC" sz="1600" b="1"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3494174712"/>
                  </a:ext>
                </a:extLst>
              </a:tr>
              <a:tr h="1485258">
                <a:tc>
                  <a:txBody>
                    <a:bodyPr/>
                    <a:lstStyle/>
                    <a:p>
                      <a:pPr algn="ctr"/>
                      <a:r>
                        <a:rPr lang="fr-FR" sz="1600" b="1" dirty="0">
                          <a:latin typeface="Arial" panose="020B0604020202020204" pitchFamily="34" charset="0"/>
                          <a:cs typeface="Arial" panose="020B0604020202020204" pitchFamily="34" charset="0"/>
                        </a:rPr>
                        <a:t>Expliquer un document et questionner son sens implicite.</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latin typeface="Arial" panose="020B0604020202020204" pitchFamily="34" charset="0"/>
                          <a:cs typeface="Arial" panose="020B0604020202020204" pitchFamily="34" charset="0"/>
                        </a:rPr>
                        <a:t>Confronter un document à ses connaissances sur un sujet.</a:t>
                      </a:r>
                      <a:endParaRPr lang="fr-FR" sz="1600" b="1" dirty="0">
                        <a:latin typeface="Arial" panose="020B0604020202020204" pitchFamily="34" charset="0"/>
                        <a:cs typeface="Arial" panose="020B0604020202020204" pitchFamily="34" charset="0"/>
                      </a:endParaRPr>
                    </a:p>
                    <a:p>
                      <a:pPr algn="ctr"/>
                      <a:endParaRPr lang="fr-NC" sz="1600" b="1" dirty="0">
                        <a:latin typeface="Arial" panose="020B0604020202020204" pitchFamily="34" charset="0"/>
                        <a:cs typeface="Arial" panose="020B0604020202020204" pitchFamily="34" charset="0"/>
                      </a:endParaRPr>
                    </a:p>
                  </a:txBody>
                  <a:tcPr anchor="ctr"/>
                </a:tc>
                <a:tc>
                  <a:txBody>
                    <a:bodyPr/>
                    <a:lstStyle/>
                    <a:p>
                      <a:pPr algn="ctr"/>
                      <a:endParaRPr lang="fr-NC" sz="1600" b="1" dirty="0">
                        <a:latin typeface="Arial" panose="020B0604020202020204" pitchFamily="34" charset="0"/>
                        <a:cs typeface="Arial" panose="020B0604020202020204" pitchFamily="34" charset="0"/>
                      </a:endParaRPr>
                    </a:p>
                  </a:txBody>
                  <a:tcPr>
                    <a:solidFill>
                      <a:srgbClr val="FF0000"/>
                    </a:solidFill>
                  </a:tcPr>
                </a:tc>
                <a:tc>
                  <a:txBody>
                    <a:bodyPr/>
                    <a:lstStyle/>
                    <a:p>
                      <a:pPr algn="ctr"/>
                      <a:endParaRPr lang="fr-FR" sz="1600" b="1" dirty="0">
                        <a:latin typeface="Arial" panose="020B0604020202020204" pitchFamily="34" charset="0"/>
                        <a:cs typeface="Arial" panose="020B0604020202020204" pitchFamily="34" charset="0"/>
                      </a:endParaRPr>
                    </a:p>
                    <a:p>
                      <a:pPr algn="ctr"/>
                      <a:endParaRPr lang="fr-FR" sz="1600" b="1" dirty="0">
                        <a:latin typeface="Arial" panose="020B0604020202020204" pitchFamily="34" charset="0"/>
                        <a:cs typeface="Arial" panose="020B0604020202020204" pitchFamily="34" charset="0"/>
                      </a:endParaRPr>
                    </a:p>
                    <a:p>
                      <a:pPr algn="ctr"/>
                      <a:endParaRPr lang="fr-FR" sz="1600" b="1" dirty="0">
                        <a:latin typeface="Arial" panose="020B0604020202020204" pitchFamily="34" charset="0"/>
                        <a:cs typeface="Arial" panose="020B0604020202020204" pitchFamily="34" charset="0"/>
                      </a:endParaRPr>
                    </a:p>
                    <a:p>
                      <a:pPr algn="ctr"/>
                      <a:endParaRPr lang="fr-FR" sz="1600" b="1" dirty="0">
                        <a:latin typeface="Arial" panose="020B0604020202020204" pitchFamily="34" charset="0"/>
                        <a:cs typeface="Arial" panose="020B0604020202020204" pitchFamily="34" charset="0"/>
                      </a:endParaRPr>
                    </a:p>
                    <a:p>
                      <a:pPr algn="ctr"/>
                      <a:endParaRPr lang="fr-FR" sz="1600" b="1" dirty="0">
                        <a:latin typeface="Arial" panose="020B0604020202020204" pitchFamily="34" charset="0"/>
                        <a:cs typeface="Arial" panose="020B0604020202020204" pitchFamily="34" charset="0"/>
                      </a:endParaRPr>
                    </a:p>
                    <a:p>
                      <a:pPr algn="ctr"/>
                      <a:endParaRPr lang="fr-NC" sz="1600" b="1" dirty="0">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fr-NC" sz="1600"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endParaRPr lang="fr-NC" sz="1600" b="1"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1553418850"/>
                  </a:ext>
                </a:extLst>
              </a:tr>
              <a:tr h="1485258">
                <a:tc>
                  <a:txBody>
                    <a:bodyPr/>
                    <a:lstStyle/>
                    <a:p>
                      <a:pPr algn="ctr"/>
                      <a:endParaRPr lang="fr-FR" sz="1600" b="1" dirty="0">
                        <a:latin typeface="Arial" panose="020B0604020202020204" pitchFamily="34" charset="0"/>
                        <a:cs typeface="Arial" panose="020B0604020202020204" pitchFamily="34" charset="0"/>
                      </a:endParaRPr>
                    </a:p>
                    <a:p>
                      <a:pPr algn="ctr"/>
                      <a:r>
                        <a:rPr lang="fr-FR" sz="1600" b="1" dirty="0">
                          <a:latin typeface="Arial" panose="020B0604020202020204" pitchFamily="34" charset="0"/>
                          <a:cs typeface="Arial" panose="020B0604020202020204" pitchFamily="34" charset="0"/>
                        </a:rPr>
                        <a:t>Contextualiser et réinvestir les repères.</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1200" dirty="0">
                          <a:latin typeface="Arial" panose="020B0604020202020204" pitchFamily="34" charset="0"/>
                          <a:cs typeface="Arial" panose="020B0604020202020204" pitchFamily="34" charset="0"/>
                        </a:rPr>
                        <a:t>Expliquer les causes et les conséquences d’une rupture ou d’une évolution historique</a:t>
                      </a:r>
                      <a:r>
                        <a:rPr lang="fr-FR" sz="1600" dirty="0">
                          <a:latin typeface="Arial" panose="020B0604020202020204" pitchFamily="34" charset="0"/>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fr-FR" sz="1600" dirty="0">
                        <a:latin typeface="Arial" panose="020B0604020202020204" pitchFamily="34" charset="0"/>
                        <a:cs typeface="Arial" panose="020B0604020202020204" pitchFamily="34" charset="0"/>
                      </a:endParaRPr>
                    </a:p>
                  </a:txBody>
                  <a:tcPr anchor="ctr"/>
                </a:tc>
                <a:tc>
                  <a:txBody>
                    <a:bodyPr/>
                    <a:lstStyle/>
                    <a:p>
                      <a:pPr algn="ctr"/>
                      <a:endParaRPr lang="fr-NC" sz="1600" b="1" dirty="0">
                        <a:latin typeface="Arial" panose="020B0604020202020204" pitchFamily="34" charset="0"/>
                        <a:cs typeface="Arial" panose="020B0604020202020204" pitchFamily="34" charset="0"/>
                      </a:endParaRPr>
                    </a:p>
                  </a:txBody>
                  <a:tcPr>
                    <a:solidFill>
                      <a:srgbClr val="FF0000"/>
                    </a:solidFill>
                  </a:tcPr>
                </a:tc>
                <a:tc>
                  <a:txBody>
                    <a:bodyPr/>
                    <a:lstStyle/>
                    <a:p>
                      <a:pPr algn="ctr"/>
                      <a:endParaRPr lang="fr-FR" sz="1600" b="1" dirty="0">
                        <a:latin typeface="Arial" panose="020B0604020202020204" pitchFamily="34" charset="0"/>
                        <a:cs typeface="Arial" panose="020B0604020202020204" pitchFamily="34" charset="0"/>
                      </a:endParaRPr>
                    </a:p>
                    <a:p>
                      <a:pPr algn="ctr"/>
                      <a:endParaRPr lang="fr-FR" sz="1600" b="1" dirty="0">
                        <a:latin typeface="Arial" panose="020B0604020202020204" pitchFamily="34" charset="0"/>
                        <a:cs typeface="Arial" panose="020B0604020202020204" pitchFamily="34" charset="0"/>
                      </a:endParaRPr>
                    </a:p>
                    <a:p>
                      <a:pPr algn="ctr"/>
                      <a:endParaRPr lang="fr-FR" sz="1600" b="1" dirty="0">
                        <a:latin typeface="Arial" panose="020B0604020202020204" pitchFamily="34" charset="0"/>
                        <a:cs typeface="Arial" panose="020B0604020202020204" pitchFamily="34" charset="0"/>
                      </a:endParaRPr>
                    </a:p>
                    <a:p>
                      <a:pPr algn="ctr"/>
                      <a:endParaRPr lang="fr-FR" sz="1600" b="1" dirty="0">
                        <a:latin typeface="Arial" panose="020B0604020202020204" pitchFamily="34" charset="0"/>
                        <a:cs typeface="Arial" panose="020B0604020202020204" pitchFamily="34" charset="0"/>
                      </a:endParaRPr>
                    </a:p>
                    <a:p>
                      <a:pPr algn="ctr"/>
                      <a:endParaRPr lang="fr-FR" sz="1600" b="1" dirty="0">
                        <a:latin typeface="Arial" panose="020B0604020202020204" pitchFamily="34" charset="0"/>
                        <a:cs typeface="Arial" panose="020B0604020202020204" pitchFamily="34" charset="0"/>
                      </a:endParaRPr>
                    </a:p>
                    <a:p>
                      <a:pPr algn="ctr"/>
                      <a:endParaRPr lang="fr-NC" sz="1600" b="1" dirty="0">
                        <a:latin typeface="Arial" panose="020B0604020202020204" pitchFamily="34" charset="0"/>
                        <a:cs typeface="Arial" panose="020B0604020202020204" pitchFamily="34" charset="0"/>
                      </a:endParaRPr>
                    </a:p>
                  </a:txBody>
                  <a:tcPr>
                    <a:solidFill>
                      <a:srgbClr val="FFFF00"/>
                    </a:solidFill>
                  </a:tcPr>
                </a:tc>
                <a:tc>
                  <a:txBody>
                    <a:bodyPr/>
                    <a:lstStyle/>
                    <a:p>
                      <a:pPr algn="ctr"/>
                      <a:endParaRPr lang="fr-NC" sz="1600" b="1" dirty="0">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endParaRPr lang="fr-NC" sz="1600" b="1" dirty="0">
                        <a:latin typeface="Arial" panose="020B0604020202020204" pitchFamily="34" charset="0"/>
                        <a:cs typeface="Arial" panose="020B0604020202020204" pitchFamily="34" charset="0"/>
                      </a:endParaRPr>
                    </a:p>
                  </a:txBody>
                  <a:tcPr>
                    <a:solidFill>
                      <a:schemeClr val="accent6">
                        <a:lumMod val="75000"/>
                      </a:schemeClr>
                    </a:solidFill>
                  </a:tcPr>
                </a:tc>
                <a:extLst>
                  <a:ext uri="{0D108BD9-81ED-4DB2-BD59-A6C34878D82A}">
                    <a16:rowId xmlns:a16="http://schemas.microsoft.com/office/drawing/2014/main" val="2138979829"/>
                  </a:ext>
                </a:extLst>
              </a:tr>
            </a:tbl>
          </a:graphicData>
        </a:graphic>
      </p:graphicFrame>
      <p:sp>
        <p:nvSpPr>
          <p:cNvPr id="5" name="ZoneTexte 4">
            <a:extLst>
              <a:ext uri="{FF2B5EF4-FFF2-40B4-BE49-F238E27FC236}">
                <a16:creationId xmlns:a16="http://schemas.microsoft.com/office/drawing/2014/main" id="{B62A5C55-3843-4AF0-9F7F-8EE67251C657}"/>
              </a:ext>
            </a:extLst>
          </p:cNvPr>
          <p:cNvSpPr txBox="1"/>
          <p:nvPr/>
        </p:nvSpPr>
        <p:spPr>
          <a:xfrm>
            <a:off x="7497024" y="2152655"/>
            <a:ext cx="2014840" cy="1015663"/>
          </a:xfrm>
          <a:prstGeom prst="rect">
            <a:avLst/>
          </a:prstGeom>
          <a:noFill/>
        </p:spPr>
        <p:txBody>
          <a:bodyPr wrap="square">
            <a:spAutoFit/>
          </a:bodyPr>
          <a:lstStyle/>
          <a:p>
            <a:pPr algn="ctr"/>
            <a:r>
              <a:rPr lang="fr-NC" sz="1500" b="1" kern="1200" dirty="0">
                <a:solidFill>
                  <a:schemeClr val="tx1"/>
                </a:solidFill>
                <a:effectLst/>
                <a:latin typeface="Arial" panose="020B0604020202020204" pitchFamily="34" charset="0"/>
                <a:ea typeface="+mn-ea"/>
                <a:cs typeface="Arial" panose="020B0604020202020204" pitchFamily="34" charset="0"/>
              </a:rPr>
              <a:t>L’élève </a:t>
            </a:r>
            <a:r>
              <a:rPr lang="fr-FR" sz="1500" b="1" kern="1200" dirty="0">
                <a:solidFill>
                  <a:schemeClr val="tx1"/>
                </a:solidFill>
                <a:effectLst/>
                <a:latin typeface="Arial" panose="020B0604020202020204" pitchFamily="34" charset="0"/>
                <a:ea typeface="+mn-ea"/>
                <a:cs typeface="Arial" panose="020B0604020202020204" pitchFamily="34" charset="0"/>
              </a:rPr>
              <a:t>relève les bonnes informations dans le paratexte.</a:t>
            </a:r>
            <a:endParaRPr lang="fr-FR" sz="1500" b="1" dirty="0">
              <a:solidFill>
                <a:schemeClr val="tx1"/>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498F8EA1-0C35-49DC-B094-07362BB7E039}"/>
              </a:ext>
            </a:extLst>
          </p:cNvPr>
          <p:cNvSpPr txBox="1"/>
          <p:nvPr/>
        </p:nvSpPr>
        <p:spPr>
          <a:xfrm>
            <a:off x="7326817" y="3563636"/>
            <a:ext cx="2355254" cy="1477328"/>
          </a:xfrm>
          <a:prstGeom prst="rect">
            <a:avLst/>
          </a:prstGeom>
          <a:noFill/>
        </p:spPr>
        <p:txBody>
          <a:bodyPr wrap="square">
            <a:spAutoFit/>
          </a:bodyPr>
          <a:lstStyle/>
          <a:p>
            <a:pPr algn="ctr"/>
            <a:r>
              <a:rPr lang="fr-NC" sz="1500" b="1" kern="1200" dirty="0">
                <a:solidFill>
                  <a:schemeClr val="tx1"/>
                </a:solidFill>
                <a:effectLst/>
                <a:latin typeface="Arial" panose="020B0604020202020204" pitchFamily="34" charset="0"/>
                <a:ea typeface="+mn-ea"/>
                <a:cs typeface="Arial" panose="020B0604020202020204" pitchFamily="34" charset="0"/>
              </a:rPr>
              <a:t>L’élève relève </a:t>
            </a:r>
            <a:r>
              <a:rPr lang="fr-FR" sz="1500" b="1" kern="1200" dirty="0">
                <a:solidFill>
                  <a:schemeClr val="tx1"/>
                </a:solidFill>
                <a:effectLst/>
                <a:latin typeface="Arial" panose="020B0604020202020204" pitchFamily="34" charset="0"/>
                <a:ea typeface="+mn-ea"/>
                <a:cs typeface="Arial" panose="020B0604020202020204" pitchFamily="34" charset="0"/>
              </a:rPr>
              <a:t>dans les documents </a:t>
            </a:r>
            <a:r>
              <a:rPr lang="fr-NC" sz="1500" b="1" kern="1200" dirty="0">
                <a:solidFill>
                  <a:schemeClr val="tx1"/>
                </a:solidFill>
                <a:effectLst/>
                <a:latin typeface="Arial" panose="020B0604020202020204" pitchFamily="34" charset="0"/>
                <a:ea typeface="+mn-ea"/>
                <a:cs typeface="Arial" panose="020B0604020202020204" pitchFamily="34" charset="0"/>
              </a:rPr>
              <a:t>des informations importantes</a:t>
            </a:r>
            <a:r>
              <a:rPr lang="fr-FR" sz="1500" b="1" kern="1200" dirty="0">
                <a:solidFill>
                  <a:schemeClr val="tx1"/>
                </a:solidFill>
                <a:effectLst/>
                <a:latin typeface="Arial" panose="020B0604020202020204" pitchFamily="34" charset="0"/>
                <a:ea typeface="+mn-ea"/>
                <a:cs typeface="Arial" panose="020B0604020202020204" pitchFamily="34" charset="0"/>
              </a:rPr>
              <a:t> et les confronte avec ses connaissances.</a:t>
            </a:r>
            <a:endParaRPr lang="fr-FR" sz="1500" b="1" dirty="0">
              <a:solidFill>
                <a:schemeClr val="tx1"/>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02EF4387-61A2-4A59-A1E3-ECBFAD4C2326}"/>
              </a:ext>
            </a:extLst>
          </p:cNvPr>
          <p:cNvSpPr txBox="1"/>
          <p:nvPr/>
        </p:nvSpPr>
        <p:spPr>
          <a:xfrm>
            <a:off x="7492984" y="5164623"/>
            <a:ext cx="2022921"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NC" sz="1500" b="1" kern="1200" dirty="0">
                <a:solidFill>
                  <a:schemeClr val="tx1"/>
                </a:solidFill>
                <a:effectLst/>
                <a:latin typeface="Arial" panose="020B0604020202020204" pitchFamily="34" charset="0"/>
                <a:ea typeface="+mn-ea"/>
                <a:cs typeface="Arial" panose="020B0604020202020204" pitchFamily="34" charset="0"/>
              </a:rPr>
              <a:t>L’élève </a:t>
            </a:r>
            <a:r>
              <a:rPr lang="fr-FR" sz="1500" b="1" kern="1200" dirty="0">
                <a:solidFill>
                  <a:schemeClr val="tx1"/>
                </a:solidFill>
                <a:effectLst/>
                <a:latin typeface="Arial" panose="020B0604020202020204" pitchFamily="34" charset="0"/>
                <a:ea typeface="+mn-ea"/>
                <a:cs typeface="Arial" panose="020B0604020202020204" pitchFamily="34" charset="0"/>
              </a:rPr>
              <a:t>est capable d’ordonner</a:t>
            </a:r>
            <a:r>
              <a:rPr lang="fr-NC" sz="1500" b="1" kern="1200" dirty="0">
                <a:solidFill>
                  <a:schemeClr val="tx1"/>
                </a:solidFill>
                <a:effectLst/>
                <a:latin typeface="Arial" panose="020B0604020202020204" pitchFamily="34" charset="0"/>
                <a:ea typeface="+mn-ea"/>
                <a:cs typeface="Arial" panose="020B0604020202020204" pitchFamily="34" charset="0"/>
              </a:rPr>
              <a:t> </a:t>
            </a:r>
            <a:r>
              <a:rPr lang="fr-FR" sz="1500" b="1" kern="1200" dirty="0">
                <a:solidFill>
                  <a:schemeClr val="tx1"/>
                </a:solidFill>
                <a:effectLst/>
                <a:latin typeface="Arial" panose="020B0604020202020204" pitchFamily="34" charset="0"/>
                <a:ea typeface="+mn-ea"/>
                <a:cs typeface="Arial" panose="020B0604020202020204" pitchFamily="34" charset="0"/>
              </a:rPr>
              <a:t>les faits étudiés </a:t>
            </a:r>
            <a:r>
              <a:rPr lang="fr-NC" sz="1500" b="1" kern="1200" dirty="0">
                <a:solidFill>
                  <a:schemeClr val="tx1"/>
                </a:solidFill>
                <a:effectLst/>
                <a:latin typeface="Arial" panose="020B0604020202020204" pitchFamily="34" charset="0"/>
                <a:ea typeface="+mn-ea"/>
                <a:cs typeface="Arial" panose="020B0604020202020204" pitchFamily="34" charset="0"/>
              </a:rPr>
              <a:t>et de les placer sur </a:t>
            </a:r>
            <a:r>
              <a:rPr lang="fr-FR" sz="1500" b="1" kern="1200" dirty="0">
                <a:solidFill>
                  <a:schemeClr val="tx1"/>
                </a:solidFill>
                <a:effectLst/>
                <a:latin typeface="Arial" panose="020B0604020202020204" pitchFamily="34" charset="0"/>
                <a:ea typeface="+mn-ea"/>
                <a:cs typeface="Arial" panose="020B0604020202020204" pitchFamily="34" charset="0"/>
              </a:rPr>
              <a:t>une frise chronologique. Il identifie des ruptures</a:t>
            </a:r>
            <a:r>
              <a:rPr lang="fr-FR" sz="1800" b="1" kern="1200" dirty="0">
                <a:solidFill>
                  <a:schemeClr val="tx1"/>
                </a:solidFill>
                <a:effectLst/>
                <a:latin typeface="Arial" panose="020B0604020202020204" pitchFamily="34" charset="0"/>
                <a:ea typeface="+mn-ea"/>
                <a:cs typeface="Arial" panose="020B0604020202020204" pitchFamily="34" charset="0"/>
              </a:rPr>
              <a:t>.</a:t>
            </a:r>
            <a:endParaRPr lang="fr-FR" sz="1800" b="1" dirty="0">
              <a:solidFill>
                <a:schemeClr val="tx1"/>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8CC1398E-1236-464B-B007-77C44CC34FA5}"/>
              </a:ext>
            </a:extLst>
          </p:cNvPr>
          <p:cNvSpPr txBox="1"/>
          <p:nvPr/>
        </p:nvSpPr>
        <p:spPr>
          <a:xfrm>
            <a:off x="9863021" y="5719041"/>
            <a:ext cx="2148028" cy="784830"/>
          </a:xfrm>
          <a:prstGeom prst="rect">
            <a:avLst/>
          </a:prstGeom>
          <a:noFill/>
        </p:spPr>
        <p:txBody>
          <a:bodyPr wrap="square">
            <a:spAutoFit/>
          </a:bodyPr>
          <a:lstStyle/>
          <a:p>
            <a:pPr algn="ctr"/>
            <a:r>
              <a:rPr lang="fr-NC" sz="1500" b="1" kern="1200" dirty="0">
                <a:solidFill>
                  <a:schemeClr val="tx1"/>
                </a:solidFill>
                <a:effectLst/>
                <a:latin typeface="Arial" panose="020B0604020202020204" pitchFamily="34" charset="0"/>
                <a:ea typeface="+mn-ea"/>
                <a:cs typeface="Arial" panose="020B0604020202020204" pitchFamily="34" charset="0"/>
              </a:rPr>
              <a:t>L’élève </a:t>
            </a:r>
            <a:r>
              <a:rPr lang="fr-FR" sz="1500" b="1" kern="1200" dirty="0">
                <a:solidFill>
                  <a:schemeClr val="tx1"/>
                </a:solidFill>
                <a:effectLst/>
                <a:latin typeface="Arial" panose="020B0604020202020204" pitchFamily="34" charset="0"/>
                <a:ea typeface="+mn-ea"/>
                <a:cs typeface="Arial" panose="020B0604020202020204" pitchFamily="34" charset="0"/>
              </a:rPr>
              <a:t>parvient à expliquer les ruptures. </a:t>
            </a:r>
            <a:endParaRPr lang="fr-FR" sz="1500" b="1" dirty="0">
              <a:solidFill>
                <a:schemeClr val="tx1"/>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341034D6-5DF2-4DE5-B64D-074B78EFC213}"/>
              </a:ext>
            </a:extLst>
          </p:cNvPr>
          <p:cNvSpPr txBox="1"/>
          <p:nvPr/>
        </p:nvSpPr>
        <p:spPr>
          <a:xfrm>
            <a:off x="9863022" y="3644432"/>
            <a:ext cx="2148027" cy="1477328"/>
          </a:xfrm>
          <a:prstGeom prst="rect">
            <a:avLst/>
          </a:prstGeom>
          <a:noFill/>
        </p:spPr>
        <p:txBody>
          <a:bodyPr wrap="square">
            <a:spAutoFit/>
          </a:bodyPr>
          <a:lstStyle/>
          <a:p>
            <a:pPr algn="ctr"/>
            <a:r>
              <a:rPr lang="fr-NC" sz="1500" b="1" kern="1200" dirty="0">
                <a:solidFill>
                  <a:schemeClr val="tx1"/>
                </a:solidFill>
                <a:effectLst/>
                <a:latin typeface="Arial" panose="020B0604020202020204" pitchFamily="34" charset="0"/>
                <a:ea typeface="+mn-ea"/>
                <a:cs typeface="Arial" panose="020B0604020202020204" pitchFamily="34" charset="0"/>
              </a:rPr>
              <a:t>L’élève confronte les informations relevées </a:t>
            </a:r>
            <a:r>
              <a:rPr lang="fr-FR" sz="1500" b="1" kern="1200" dirty="0">
                <a:solidFill>
                  <a:schemeClr val="tx1"/>
                </a:solidFill>
                <a:effectLst/>
                <a:latin typeface="Arial" panose="020B0604020202020204" pitchFamily="34" charset="0"/>
                <a:ea typeface="+mn-ea"/>
                <a:cs typeface="Arial" panose="020B0604020202020204" pitchFamily="34" charset="0"/>
              </a:rPr>
              <a:t>entre elles afin d’en extraire les liens et/ou les différences. </a:t>
            </a:r>
            <a:endParaRPr lang="fr-FR" sz="1500" b="1" dirty="0">
              <a:solidFill>
                <a:schemeClr val="tx1"/>
              </a:solidFill>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761450C1-9BB6-4EF8-9A8B-8362B6834884}"/>
              </a:ext>
            </a:extLst>
          </p:cNvPr>
          <p:cNvSpPr txBox="1"/>
          <p:nvPr/>
        </p:nvSpPr>
        <p:spPr>
          <a:xfrm>
            <a:off x="9863022" y="1965527"/>
            <a:ext cx="2148027" cy="1477328"/>
          </a:xfrm>
          <a:prstGeom prst="rect">
            <a:avLst/>
          </a:prstGeom>
          <a:noFill/>
        </p:spPr>
        <p:txBody>
          <a:bodyPr wrap="square">
            <a:spAutoFit/>
          </a:bodyPr>
          <a:lstStyle/>
          <a:p>
            <a:pPr algn="ctr"/>
            <a:r>
              <a:rPr lang="fr-NC" sz="1500" b="1" kern="1200" dirty="0">
                <a:solidFill>
                  <a:schemeClr val="tx1"/>
                </a:solidFill>
                <a:effectLst/>
                <a:latin typeface="Arial" panose="020B0604020202020204" pitchFamily="34" charset="0"/>
                <a:ea typeface="+mn-ea"/>
                <a:cs typeface="Arial" panose="020B0604020202020204" pitchFamily="34" charset="0"/>
              </a:rPr>
              <a:t>L’élève replace </a:t>
            </a:r>
            <a:r>
              <a:rPr lang="fr-FR" sz="1500" b="1" kern="1200" dirty="0">
                <a:solidFill>
                  <a:schemeClr val="tx1"/>
                </a:solidFill>
                <a:effectLst/>
                <a:latin typeface="Arial" panose="020B0604020202020204" pitchFamily="34" charset="0"/>
                <a:ea typeface="+mn-ea"/>
                <a:cs typeface="Arial" panose="020B0604020202020204" pitchFamily="34" charset="0"/>
              </a:rPr>
              <a:t>les </a:t>
            </a:r>
            <a:r>
              <a:rPr lang="fr-NC" sz="1500" b="1" kern="1200" dirty="0">
                <a:solidFill>
                  <a:schemeClr val="tx1"/>
                </a:solidFill>
                <a:effectLst/>
                <a:latin typeface="Arial" panose="020B0604020202020204" pitchFamily="34" charset="0"/>
                <a:ea typeface="+mn-ea"/>
                <a:cs typeface="Arial" panose="020B0604020202020204" pitchFamily="34" charset="0"/>
              </a:rPr>
              <a:t>documents dans</a:t>
            </a:r>
            <a:r>
              <a:rPr lang="fr-FR" sz="1500" b="1" kern="1200" dirty="0">
                <a:solidFill>
                  <a:schemeClr val="tx1"/>
                </a:solidFill>
                <a:effectLst/>
                <a:latin typeface="Arial" panose="020B0604020202020204" pitchFamily="34" charset="0"/>
                <a:ea typeface="+mn-ea"/>
                <a:cs typeface="Arial" panose="020B0604020202020204" pitchFamily="34" charset="0"/>
              </a:rPr>
              <a:t> leur</a:t>
            </a:r>
            <a:r>
              <a:rPr lang="fr-NC" sz="1500" b="1" kern="1200" dirty="0">
                <a:solidFill>
                  <a:schemeClr val="tx1"/>
                </a:solidFill>
                <a:effectLst/>
                <a:latin typeface="Arial" panose="020B0604020202020204" pitchFamily="34" charset="0"/>
                <a:ea typeface="+mn-ea"/>
                <a:cs typeface="Arial" panose="020B0604020202020204" pitchFamily="34" charset="0"/>
              </a:rPr>
              <a:t> contexte </a:t>
            </a:r>
            <a:r>
              <a:rPr lang="fr-FR" sz="1500" b="1" kern="1200" dirty="0">
                <a:solidFill>
                  <a:schemeClr val="tx1"/>
                </a:solidFill>
                <a:effectLst/>
                <a:latin typeface="Arial" panose="020B0604020202020204" pitchFamily="34" charset="0"/>
                <a:ea typeface="+mn-ea"/>
                <a:cs typeface="Arial" panose="020B0604020202020204" pitchFamily="34" charset="0"/>
              </a:rPr>
              <a:t>et explique brièvement ce contexte avec un vocabulaire adapté.</a:t>
            </a:r>
            <a:endParaRPr lang="fr-FR" sz="1500" b="1" dirty="0">
              <a:solidFill>
                <a:schemeClr val="tx1"/>
              </a:solidFill>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9342FB78-40BA-4474-8203-30AF9FE7E96A}"/>
              </a:ext>
            </a:extLst>
          </p:cNvPr>
          <p:cNvSpPr txBox="1"/>
          <p:nvPr/>
        </p:nvSpPr>
        <p:spPr>
          <a:xfrm>
            <a:off x="2566608" y="2258239"/>
            <a:ext cx="2140669" cy="784830"/>
          </a:xfrm>
          <a:prstGeom prst="rect">
            <a:avLst/>
          </a:prstGeom>
          <a:noFill/>
        </p:spPr>
        <p:txBody>
          <a:bodyPr wrap="square">
            <a:spAutoFit/>
          </a:bodyPr>
          <a:lstStyle/>
          <a:p>
            <a:pPr algn="ctr"/>
            <a:r>
              <a:rPr lang="fr-NC" sz="1500" b="1" kern="1200" dirty="0">
                <a:solidFill>
                  <a:schemeClr val="tx1"/>
                </a:solidFill>
                <a:effectLst/>
                <a:latin typeface="Arial" panose="020B0604020202020204" pitchFamily="34" charset="0"/>
                <a:ea typeface="+mn-ea"/>
                <a:cs typeface="Arial" panose="020B0604020202020204" pitchFamily="34" charset="0"/>
              </a:rPr>
              <a:t>L’élève </a:t>
            </a:r>
            <a:r>
              <a:rPr lang="fr-FR" sz="1500" b="1" kern="1200" dirty="0">
                <a:solidFill>
                  <a:schemeClr val="tx1"/>
                </a:solidFill>
                <a:effectLst/>
                <a:latin typeface="Arial" panose="020B0604020202020204" pitchFamily="34" charset="0"/>
                <a:ea typeface="+mn-ea"/>
                <a:cs typeface="Arial" panose="020B0604020202020204" pitchFamily="34" charset="0"/>
              </a:rPr>
              <a:t>ne s’appuie pas sur les</a:t>
            </a:r>
            <a:r>
              <a:rPr lang="fr-FR" sz="1500" b="1" dirty="0">
                <a:latin typeface="Arial" panose="020B0604020202020204" pitchFamily="34" charset="0"/>
                <a:cs typeface="Arial" panose="020B0604020202020204" pitchFamily="34" charset="0"/>
              </a:rPr>
              <a:t> éléments du paratexte.</a:t>
            </a:r>
            <a:endParaRPr lang="fr-FR" sz="1500" b="1" dirty="0">
              <a:solidFill>
                <a:schemeClr val="tx1"/>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4CF6C0A4-09BA-47D6-93C8-6290BC86776A}"/>
              </a:ext>
            </a:extLst>
          </p:cNvPr>
          <p:cNvSpPr txBox="1"/>
          <p:nvPr/>
        </p:nvSpPr>
        <p:spPr>
          <a:xfrm>
            <a:off x="5057753" y="1975669"/>
            <a:ext cx="2076492" cy="1477328"/>
          </a:xfrm>
          <a:prstGeom prst="rect">
            <a:avLst/>
          </a:prstGeom>
          <a:noFill/>
        </p:spPr>
        <p:txBody>
          <a:bodyPr wrap="square">
            <a:spAutoFit/>
          </a:bodyPr>
          <a:lstStyle/>
          <a:p>
            <a:pPr algn="ctr"/>
            <a:r>
              <a:rPr lang="fr-NC" sz="1500" b="1" kern="1200" dirty="0">
                <a:solidFill>
                  <a:schemeClr val="tx1"/>
                </a:solidFill>
                <a:effectLst/>
                <a:latin typeface="Arial" panose="020B0604020202020204" pitchFamily="34" charset="0"/>
                <a:ea typeface="+mn-ea"/>
                <a:cs typeface="Arial" panose="020B0604020202020204" pitchFamily="34" charset="0"/>
              </a:rPr>
              <a:t>L’élève </a:t>
            </a:r>
            <a:r>
              <a:rPr lang="fr-FR" sz="1500" b="1" kern="1200" dirty="0">
                <a:solidFill>
                  <a:schemeClr val="tx1"/>
                </a:solidFill>
                <a:effectLst/>
                <a:latin typeface="Arial" panose="020B0604020202020204" pitchFamily="34" charset="0"/>
                <a:ea typeface="+mn-ea"/>
                <a:cs typeface="Arial" panose="020B0604020202020204" pitchFamily="34" charset="0"/>
              </a:rPr>
              <a:t>s’appuie sur les éléments du paratexte mais ne sélectionne pas les bonnes informations. </a:t>
            </a:r>
            <a:endParaRPr lang="fr-FR" sz="1500" b="1" dirty="0">
              <a:solidFill>
                <a:schemeClr val="tx1"/>
              </a:solidFill>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BF24316D-4F7E-46BC-BE38-AFA5E79256F8}"/>
              </a:ext>
            </a:extLst>
          </p:cNvPr>
          <p:cNvSpPr txBox="1"/>
          <p:nvPr/>
        </p:nvSpPr>
        <p:spPr>
          <a:xfrm>
            <a:off x="2566608" y="3621700"/>
            <a:ext cx="2140669" cy="1477328"/>
          </a:xfrm>
          <a:prstGeom prst="rect">
            <a:avLst/>
          </a:prstGeom>
          <a:noFill/>
        </p:spPr>
        <p:txBody>
          <a:bodyPr wrap="square">
            <a:spAutoFit/>
          </a:bodyPr>
          <a:lstStyle/>
          <a:p>
            <a:pPr algn="ctr"/>
            <a:r>
              <a:rPr lang="fr-NC" sz="1500" b="1" kern="1200" dirty="0">
                <a:solidFill>
                  <a:schemeClr val="tx1"/>
                </a:solidFill>
                <a:effectLst/>
                <a:latin typeface="Arial" panose="020B0604020202020204" pitchFamily="34" charset="0"/>
                <a:ea typeface="+mn-ea"/>
                <a:cs typeface="Arial" panose="020B0604020202020204" pitchFamily="34" charset="0"/>
              </a:rPr>
              <a:t>L’élève </a:t>
            </a:r>
            <a:r>
              <a:rPr lang="fr-FR" sz="1500" b="1" kern="1200" dirty="0">
                <a:solidFill>
                  <a:schemeClr val="tx1"/>
                </a:solidFill>
                <a:effectLst/>
                <a:latin typeface="Arial" panose="020B0604020202020204" pitchFamily="34" charset="0"/>
                <a:ea typeface="+mn-ea"/>
                <a:cs typeface="Arial" panose="020B0604020202020204" pitchFamily="34" charset="0"/>
              </a:rPr>
              <a:t>relève ou recopie dans les documents des informations qui ne sont pas en lien avec la question posée.</a:t>
            </a:r>
            <a:endParaRPr lang="fr-FR" sz="1500" b="1" dirty="0">
              <a:solidFill>
                <a:schemeClr val="tx1"/>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2AF8A652-C67B-460B-810A-0F56DAAE7FFD}"/>
              </a:ext>
            </a:extLst>
          </p:cNvPr>
          <p:cNvSpPr txBox="1"/>
          <p:nvPr/>
        </p:nvSpPr>
        <p:spPr>
          <a:xfrm>
            <a:off x="2566608" y="5488208"/>
            <a:ext cx="2140669" cy="1015663"/>
          </a:xfrm>
          <a:prstGeom prst="rect">
            <a:avLst/>
          </a:prstGeom>
          <a:noFill/>
        </p:spPr>
        <p:txBody>
          <a:bodyPr wrap="square">
            <a:spAutoFit/>
          </a:bodyPr>
          <a:lstStyle/>
          <a:p>
            <a:pPr algn="ctr"/>
            <a:r>
              <a:rPr lang="fr-NC" sz="1500" b="1" kern="1200" dirty="0">
                <a:solidFill>
                  <a:schemeClr val="tx1"/>
                </a:solidFill>
                <a:effectLst/>
                <a:latin typeface="Arial" panose="020B0604020202020204" pitchFamily="34" charset="0"/>
                <a:ea typeface="+mn-ea"/>
                <a:cs typeface="Arial" panose="020B0604020202020204" pitchFamily="34" charset="0"/>
              </a:rPr>
              <a:t>L’élève</a:t>
            </a:r>
            <a:r>
              <a:rPr lang="fr-FR" sz="1500" b="1" kern="1200" dirty="0">
                <a:solidFill>
                  <a:schemeClr val="tx1"/>
                </a:solidFill>
                <a:effectLst/>
                <a:latin typeface="Arial" panose="020B0604020202020204" pitchFamily="34" charset="0"/>
                <a:ea typeface="+mn-ea"/>
                <a:cs typeface="Arial" panose="020B0604020202020204" pitchFamily="34" charset="0"/>
              </a:rPr>
              <a:t> replace moins de la moitié des dates et périodes demandées.</a:t>
            </a:r>
            <a:endParaRPr lang="fr-FR" sz="1500" b="1" dirty="0">
              <a:solidFill>
                <a:schemeClr val="tx1"/>
              </a:solidFill>
              <a:latin typeface="Arial" panose="020B0604020202020204" pitchFamily="34" charset="0"/>
              <a:cs typeface="Arial" panose="020B0604020202020204" pitchFamily="34" charset="0"/>
            </a:endParaRPr>
          </a:p>
        </p:txBody>
      </p:sp>
      <p:sp>
        <p:nvSpPr>
          <p:cNvPr id="16" name="ZoneTexte 15">
            <a:extLst>
              <a:ext uri="{FF2B5EF4-FFF2-40B4-BE49-F238E27FC236}">
                <a16:creationId xmlns:a16="http://schemas.microsoft.com/office/drawing/2014/main" id="{B92FE5D5-FF57-4781-A623-98EB3892054C}"/>
              </a:ext>
            </a:extLst>
          </p:cNvPr>
          <p:cNvSpPr txBox="1"/>
          <p:nvPr/>
        </p:nvSpPr>
        <p:spPr>
          <a:xfrm>
            <a:off x="5025665" y="3809607"/>
            <a:ext cx="2140669" cy="1015663"/>
          </a:xfrm>
          <a:prstGeom prst="rect">
            <a:avLst/>
          </a:prstGeom>
          <a:noFill/>
        </p:spPr>
        <p:txBody>
          <a:bodyPr wrap="square">
            <a:spAutoFit/>
          </a:bodyPr>
          <a:lstStyle/>
          <a:p>
            <a:pPr algn="ctr"/>
            <a:r>
              <a:rPr lang="fr-NC" sz="1500" b="1" kern="1200" dirty="0">
                <a:solidFill>
                  <a:schemeClr val="tx1"/>
                </a:solidFill>
                <a:effectLst/>
                <a:latin typeface="Arial" panose="020B0604020202020204" pitchFamily="34" charset="0"/>
                <a:ea typeface="+mn-ea"/>
                <a:cs typeface="Arial" panose="020B0604020202020204" pitchFamily="34" charset="0"/>
              </a:rPr>
              <a:t>L’élève </a:t>
            </a:r>
            <a:r>
              <a:rPr lang="fr-FR" sz="1500" b="1" kern="1200" dirty="0">
                <a:solidFill>
                  <a:schemeClr val="tx1"/>
                </a:solidFill>
                <a:effectLst/>
                <a:latin typeface="Arial" panose="020B0604020202020204" pitchFamily="34" charset="0"/>
                <a:ea typeface="+mn-ea"/>
                <a:cs typeface="Arial" panose="020B0604020202020204" pitchFamily="34" charset="0"/>
              </a:rPr>
              <a:t>recopie dans les documents des informations importantes.</a:t>
            </a:r>
            <a:endParaRPr lang="fr-FR" sz="1500" b="1" dirty="0">
              <a:solidFill>
                <a:schemeClr val="tx1"/>
              </a:solidFill>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4CBFF9FC-4DA6-467A-89AE-B576AA213ED3}"/>
              </a:ext>
            </a:extLst>
          </p:cNvPr>
          <p:cNvSpPr txBox="1"/>
          <p:nvPr/>
        </p:nvSpPr>
        <p:spPr>
          <a:xfrm>
            <a:off x="5025665" y="5520778"/>
            <a:ext cx="2140669" cy="1015663"/>
          </a:xfrm>
          <a:prstGeom prst="rect">
            <a:avLst/>
          </a:prstGeom>
          <a:noFill/>
        </p:spPr>
        <p:txBody>
          <a:bodyPr wrap="square">
            <a:spAutoFit/>
          </a:bodyPr>
          <a:lstStyle/>
          <a:p>
            <a:pPr algn="ctr"/>
            <a:r>
              <a:rPr lang="fr-NC" sz="1500" b="1" kern="1200" dirty="0">
                <a:solidFill>
                  <a:schemeClr val="tx1"/>
                </a:solidFill>
                <a:effectLst/>
                <a:latin typeface="Arial" panose="020B0604020202020204" pitchFamily="34" charset="0"/>
                <a:ea typeface="+mn-ea"/>
                <a:cs typeface="Arial" panose="020B0604020202020204" pitchFamily="34" charset="0"/>
              </a:rPr>
              <a:t>L’élève</a:t>
            </a:r>
            <a:r>
              <a:rPr lang="fr-FR" sz="1500" b="1" kern="1200" dirty="0">
                <a:solidFill>
                  <a:schemeClr val="tx1"/>
                </a:solidFill>
                <a:effectLst/>
                <a:latin typeface="Arial" panose="020B0604020202020204" pitchFamily="34" charset="0"/>
                <a:ea typeface="+mn-ea"/>
                <a:cs typeface="Arial" panose="020B0604020202020204" pitchFamily="34" charset="0"/>
              </a:rPr>
              <a:t> replace plus de la moitié des dates et périodes demandées.</a:t>
            </a:r>
            <a:endParaRPr lang="fr-FR" sz="1500" b="1" dirty="0">
              <a:solidFill>
                <a:schemeClr val="tx1"/>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444E5872-C322-334B-E889-3668C8FDC7FB}"/>
              </a:ext>
            </a:extLst>
          </p:cNvPr>
          <p:cNvSpPr txBox="1"/>
          <p:nvPr/>
        </p:nvSpPr>
        <p:spPr>
          <a:xfrm>
            <a:off x="-964223" y="390605"/>
            <a:ext cx="6400800" cy="261610"/>
          </a:xfrm>
          <a:prstGeom prst="rect">
            <a:avLst/>
          </a:prstGeom>
          <a:noFill/>
        </p:spPr>
        <p:txBody>
          <a:bodyPr wrap="square" rtlCol="0">
            <a:spAutoFit/>
          </a:bodyPr>
          <a:lstStyle/>
          <a:p>
            <a:endParaRPr lang="fr-F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659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0024571-18F8-C7F6-82C8-53C977C572F6}"/>
              </a:ext>
            </a:extLst>
          </p:cNvPr>
          <p:cNvSpPr>
            <a:spLocks noGrp="1"/>
          </p:cNvSpPr>
          <p:nvPr>
            <p:ph type="dt" sz="half" idx="10"/>
          </p:nvPr>
        </p:nvSpPr>
        <p:spPr/>
        <p:txBody>
          <a:bodyPr/>
          <a:lstStyle/>
          <a:p>
            <a:pPr rtl="0"/>
            <a:fld id="{ACEC98BE-FCE2-445F-8146-3A7F8CC3881D}" type="datetime1">
              <a:rPr lang="fr-FR" smtClean="0"/>
              <a:t>16/09/2022</a:t>
            </a:fld>
            <a:endParaRPr lang="en-US" dirty="0"/>
          </a:p>
        </p:txBody>
      </p:sp>
      <p:sp>
        <p:nvSpPr>
          <p:cNvPr id="4" name="Titre 4">
            <a:extLst>
              <a:ext uri="{FF2B5EF4-FFF2-40B4-BE49-F238E27FC236}">
                <a16:creationId xmlns:a16="http://schemas.microsoft.com/office/drawing/2014/main" id="{9E4BDEBD-EFAC-AAE5-9FA3-1F35EF95CBDB}"/>
              </a:ext>
            </a:extLst>
          </p:cNvPr>
          <p:cNvSpPr txBox="1">
            <a:spLocks/>
          </p:cNvSpPr>
          <p:nvPr/>
        </p:nvSpPr>
        <p:spPr>
          <a:xfrm>
            <a:off x="0" y="597362"/>
            <a:ext cx="12192000" cy="4720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latin typeface="Arial" panose="020B0604020202020204" pitchFamily="34" charset="0"/>
                <a:cs typeface="Arial" panose="020B0604020202020204" pitchFamily="34" charset="0"/>
              </a:rPr>
              <a:t>5) </a:t>
            </a:r>
            <a:r>
              <a:rPr lang="fr-FR" sz="2800" b="1" u="sng" dirty="0">
                <a:latin typeface="Arial" panose="020B0604020202020204" pitchFamily="34" charset="0"/>
                <a:cs typeface="Arial" panose="020B0604020202020204" pitchFamily="34" charset="0"/>
              </a:rPr>
              <a:t>Concevoir l’évaluation sommative afin de cibler au plus près le</a:t>
            </a:r>
          </a:p>
          <a:p>
            <a:r>
              <a:rPr lang="fr-FR" sz="2800" b="1" dirty="0">
                <a:latin typeface="Arial" panose="020B0604020202020204" pitchFamily="34" charset="0"/>
                <a:cs typeface="Arial" panose="020B0604020202020204" pitchFamily="34" charset="0"/>
              </a:rPr>
              <a:t>    </a:t>
            </a:r>
            <a:r>
              <a:rPr lang="fr-FR" sz="2800" b="1" u="sng" dirty="0">
                <a:latin typeface="Arial" panose="020B0604020202020204" pitchFamily="34" charset="0"/>
                <a:cs typeface="Arial" panose="020B0604020202020204" pitchFamily="34" charset="0"/>
              </a:rPr>
              <a:t>contenu et les objectifs de la séquence.</a:t>
            </a:r>
            <a:endParaRPr lang="fr-NC" sz="2800" b="1" u="sng"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13114C11-2F0F-F0C2-5597-D48F8C0C56F9}"/>
              </a:ext>
            </a:extLst>
          </p:cNvPr>
          <p:cNvPicPr>
            <a:picLocks noChangeAspect="1"/>
          </p:cNvPicPr>
          <p:nvPr/>
        </p:nvPicPr>
        <p:blipFill>
          <a:blip r:embed="rId2"/>
          <a:stretch>
            <a:fillRect/>
          </a:stretch>
        </p:blipFill>
        <p:spPr>
          <a:xfrm>
            <a:off x="455536" y="2064094"/>
            <a:ext cx="8678505" cy="4646302"/>
          </a:xfrm>
          <a:prstGeom prst="rect">
            <a:avLst/>
          </a:prstGeom>
        </p:spPr>
      </p:pic>
      <p:grpSp>
        <p:nvGrpSpPr>
          <p:cNvPr id="6" name="Groupe 5">
            <a:extLst>
              <a:ext uri="{FF2B5EF4-FFF2-40B4-BE49-F238E27FC236}">
                <a16:creationId xmlns:a16="http://schemas.microsoft.com/office/drawing/2014/main" id="{31D6BE53-281B-1468-E2EC-157208BE487C}"/>
              </a:ext>
            </a:extLst>
          </p:cNvPr>
          <p:cNvGrpSpPr/>
          <p:nvPr/>
        </p:nvGrpSpPr>
        <p:grpSpPr>
          <a:xfrm>
            <a:off x="7131344" y="5918788"/>
            <a:ext cx="3449346" cy="355189"/>
            <a:chOff x="7236851" y="5373665"/>
            <a:chExt cx="2960095" cy="355189"/>
          </a:xfrm>
        </p:grpSpPr>
        <p:sp>
          <p:nvSpPr>
            <p:cNvPr id="7" name="Accolade ouvrante 6">
              <a:extLst>
                <a:ext uri="{FF2B5EF4-FFF2-40B4-BE49-F238E27FC236}">
                  <a16:creationId xmlns:a16="http://schemas.microsoft.com/office/drawing/2014/main" id="{E9CBB64C-EC58-EEFD-98D7-8A666BAC3FDD}"/>
                </a:ext>
              </a:extLst>
            </p:cNvPr>
            <p:cNvSpPr/>
            <p:nvPr/>
          </p:nvSpPr>
          <p:spPr>
            <a:xfrm rot="10800000">
              <a:off x="7236851" y="5373665"/>
              <a:ext cx="290945" cy="355189"/>
            </a:xfrm>
            <a:prstGeom prst="lef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Flèche : gauche 7">
              <a:extLst>
                <a:ext uri="{FF2B5EF4-FFF2-40B4-BE49-F238E27FC236}">
                  <a16:creationId xmlns:a16="http://schemas.microsoft.com/office/drawing/2014/main" id="{76CEC778-7B8A-7DAF-09F7-D80D1D45436B}"/>
                </a:ext>
              </a:extLst>
            </p:cNvPr>
            <p:cNvSpPr/>
            <p:nvPr/>
          </p:nvSpPr>
          <p:spPr>
            <a:xfrm>
              <a:off x="7786255" y="5437909"/>
              <a:ext cx="2410691" cy="226702"/>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1" name="ZoneTexte 10">
            <a:extLst>
              <a:ext uri="{FF2B5EF4-FFF2-40B4-BE49-F238E27FC236}">
                <a16:creationId xmlns:a16="http://schemas.microsoft.com/office/drawing/2014/main" id="{33D56CD6-C97D-CC95-540B-0A210D1944AA}"/>
              </a:ext>
            </a:extLst>
          </p:cNvPr>
          <p:cNvSpPr txBox="1"/>
          <p:nvPr/>
        </p:nvSpPr>
        <p:spPr>
          <a:xfrm>
            <a:off x="7897318" y="5887265"/>
            <a:ext cx="2844799"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Expliquer le document. </a:t>
            </a:r>
            <a:endParaRPr lang="fr-NC" b="1" dirty="0">
              <a:latin typeface="Arial" panose="020B0604020202020204" pitchFamily="34" charset="0"/>
              <a:cs typeface="Arial" panose="020B0604020202020204" pitchFamily="34" charset="0"/>
            </a:endParaRPr>
          </a:p>
        </p:txBody>
      </p:sp>
      <p:sp>
        <p:nvSpPr>
          <p:cNvPr id="12" name="Espace réservé du texte 6">
            <a:extLst>
              <a:ext uri="{FF2B5EF4-FFF2-40B4-BE49-F238E27FC236}">
                <a16:creationId xmlns:a16="http://schemas.microsoft.com/office/drawing/2014/main" id="{5842554D-9A06-82CE-B765-B4BF85777E37}"/>
              </a:ext>
            </a:extLst>
          </p:cNvPr>
          <p:cNvSpPr txBox="1">
            <a:spLocks/>
          </p:cNvSpPr>
          <p:nvPr/>
        </p:nvSpPr>
        <p:spPr>
          <a:xfrm>
            <a:off x="377544" y="1069453"/>
            <a:ext cx="7854929" cy="9915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fr-FR" sz="2600" dirty="0">
              <a:latin typeface="Arial" panose="020B0604020202020204" pitchFamily="34" charset="0"/>
              <a:cs typeface="Arial" panose="020B0604020202020204" pitchFamily="34" charset="0"/>
            </a:endParaRPr>
          </a:p>
          <a:p>
            <a:pPr marL="0" indent="0">
              <a:lnSpc>
                <a:spcPct val="100000"/>
              </a:lnSpc>
              <a:spcBef>
                <a:spcPts val="0"/>
              </a:spcBef>
              <a:buNone/>
            </a:pPr>
            <a:r>
              <a:rPr lang="fr-FR" sz="2600" dirty="0">
                <a:latin typeface="Arial" panose="020B0604020202020204" pitchFamily="34" charset="0"/>
                <a:cs typeface="Arial" panose="020B0604020202020204" pitchFamily="34" charset="0"/>
              </a:rPr>
              <a:t>a) </a:t>
            </a:r>
            <a:r>
              <a:rPr lang="fr-FR" sz="2600" u="sng" dirty="0">
                <a:latin typeface="Arial" panose="020B0604020202020204" pitchFamily="34" charset="0"/>
                <a:cs typeface="Arial" panose="020B0604020202020204" pitchFamily="34" charset="0"/>
              </a:rPr>
              <a:t>Exercice 1 :</a:t>
            </a:r>
          </a:p>
          <a:p>
            <a:pPr>
              <a:lnSpc>
                <a:spcPct val="100000"/>
              </a:lnSpc>
              <a:spcBef>
                <a:spcPts val="0"/>
              </a:spcBef>
            </a:pPr>
            <a:endParaRPr lang="fr-FR" sz="2600" u="sng" dirty="0">
              <a:latin typeface="Arial" panose="020B0604020202020204" pitchFamily="34" charset="0"/>
              <a:cs typeface="Arial" panose="020B0604020202020204" pitchFamily="34" charset="0"/>
            </a:endParaRPr>
          </a:p>
          <a:p>
            <a:pPr>
              <a:lnSpc>
                <a:spcPct val="100000"/>
              </a:lnSpc>
              <a:spcBef>
                <a:spcPts val="0"/>
              </a:spcBef>
            </a:pPr>
            <a:endParaRPr lang="fr-NC" sz="2600" dirty="0">
              <a:latin typeface="Arial" panose="020B0604020202020204" pitchFamily="34" charset="0"/>
              <a:cs typeface="Arial" panose="020B0604020202020204" pitchFamily="34" charset="0"/>
            </a:endParaRPr>
          </a:p>
        </p:txBody>
      </p:sp>
      <p:sp>
        <p:nvSpPr>
          <p:cNvPr id="18" name="Flèche : gauche 17">
            <a:extLst>
              <a:ext uri="{FF2B5EF4-FFF2-40B4-BE49-F238E27FC236}">
                <a16:creationId xmlns:a16="http://schemas.microsoft.com/office/drawing/2014/main" id="{38ED1C84-298F-C203-F730-9803FDADB980}"/>
              </a:ext>
            </a:extLst>
          </p:cNvPr>
          <p:cNvSpPr/>
          <p:nvPr/>
        </p:nvSpPr>
        <p:spPr>
          <a:xfrm>
            <a:off x="9134041" y="6273978"/>
            <a:ext cx="2809135" cy="226702"/>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039647F2-B8ED-B83B-8995-EE056B4F75E0}"/>
              </a:ext>
            </a:extLst>
          </p:cNvPr>
          <p:cNvSpPr txBox="1"/>
          <p:nvPr/>
        </p:nvSpPr>
        <p:spPr>
          <a:xfrm>
            <a:off x="3493454" y="5620206"/>
            <a:ext cx="2276029" cy="30777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Entourez le mot.</a:t>
            </a:r>
            <a:endParaRPr lang="fr-NC" sz="1400" dirty="0">
              <a:latin typeface="Arial" panose="020B0604020202020204" pitchFamily="34" charset="0"/>
              <a:cs typeface="Arial" panose="020B0604020202020204" pitchFamily="34" charset="0"/>
            </a:endParaRPr>
          </a:p>
        </p:txBody>
      </p:sp>
      <p:sp>
        <p:nvSpPr>
          <p:cNvPr id="16" name="Flèche : gauche 15">
            <a:extLst>
              <a:ext uri="{FF2B5EF4-FFF2-40B4-BE49-F238E27FC236}">
                <a16:creationId xmlns:a16="http://schemas.microsoft.com/office/drawing/2014/main" id="{C8162D54-924F-0FFE-0F00-AE4B4BB0BAA2}"/>
              </a:ext>
            </a:extLst>
          </p:cNvPr>
          <p:cNvSpPr/>
          <p:nvPr/>
        </p:nvSpPr>
        <p:spPr>
          <a:xfrm>
            <a:off x="4962420" y="5660563"/>
            <a:ext cx="2809135" cy="226702"/>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80E039E2-4B48-3115-2AEC-A7C834949EC6}"/>
              </a:ext>
            </a:extLst>
          </p:cNvPr>
          <p:cNvSpPr txBox="1"/>
          <p:nvPr/>
        </p:nvSpPr>
        <p:spPr>
          <a:xfrm>
            <a:off x="5039739" y="5566837"/>
            <a:ext cx="3208087"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Identifier un document.</a:t>
            </a:r>
            <a:endParaRPr lang="fr-NC" b="1"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7BA5BCB4-BD23-BE76-3D71-CE6E1A66136C}"/>
              </a:ext>
            </a:extLst>
          </p:cNvPr>
          <p:cNvSpPr txBox="1"/>
          <p:nvPr/>
        </p:nvSpPr>
        <p:spPr>
          <a:xfrm>
            <a:off x="9295468" y="6170963"/>
            <a:ext cx="2767054"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Expliquer le document.</a:t>
            </a:r>
            <a:endParaRPr lang="fr-N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10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animBg="1"/>
      <p:bldP spid="16" grpId="0" animBg="1"/>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1680C246-BC28-453F-A23A-C9CE17A7B8BC}"/>
              </a:ext>
            </a:extLst>
          </p:cNvPr>
          <p:cNvPicPr>
            <a:picLocks noChangeAspect="1"/>
          </p:cNvPicPr>
          <p:nvPr/>
        </p:nvPicPr>
        <p:blipFill rotWithShape="1">
          <a:blip r:embed="rId2"/>
          <a:srcRect t="5278"/>
          <a:stretch/>
        </p:blipFill>
        <p:spPr>
          <a:xfrm>
            <a:off x="435482" y="573205"/>
            <a:ext cx="11244403" cy="6122477"/>
          </a:xfrm>
          <a:prstGeom prst="rect">
            <a:avLst/>
          </a:prstGeom>
        </p:spPr>
      </p:pic>
      <p:sp>
        <p:nvSpPr>
          <p:cNvPr id="4" name="Espace réservé du texte 6">
            <a:extLst>
              <a:ext uri="{FF2B5EF4-FFF2-40B4-BE49-F238E27FC236}">
                <a16:creationId xmlns:a16="http://schemas.microsoft.com/office/drawing/2014/main" id="{9CC38C3A-3A11-4358-8712-F3E543FFED4E}"/>
              </a:ext>
            </a:extLst>
          </p:cNvPr>
          <p:cNvSpPr txBox="1">
            <a:spLocks/>
          </p:cNvSpPr>
          <p:nvPr/>
        </p:nvSpPr>
        <p:spPr>
          <a:xfrm>
            <a:off x="345062" y="147684"/>
            <a:ext cx="7854929" cy="6367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fr-FR" sz="2600" dirty="0">
              <a:latin typeface="Arial" panose="020B0604020202020204" pitchFamily="34" charset="0"/>
              <a:cs typeface="Arial" panose="020B0604020202020204" pitchFamily="34" charset="0"/>
            </a:endParaRPr>
          </a:p>
          <a:p>
            <a:pPr marL="0" indent="0">
              <a:lnSpc>
                <a:spcPct val="100000"/>
              </a:lnSpc>
              <a:spcBef>
                <a:spcPts val="0"/>
              </a:spcBef>
              <a:buNone/>
            </a:pPr>
            <a:r>
              <a:rPr lang="fr-FR" sz="2600" dirty="0">
                <a:latin typeface="Arial" panose="020B0604020202020204" pitchFamily="34" charset="0"/>
                <a:cs typeface="Arial" panose="020B0604020202020204" pitchFamily="34" charset="0"/>
              </a:rPr>
              <a:t>b) </a:t>
            </a:r>
            <a:r>
              <a:rPr lang="fr-FR" sz="2600" u="sng" dirty="0">
                <a:latin typeface="Arial" panose="020B0604020202020204" pitchFamily="34" charset="0"/>
                <a:cs typeface="Arial" panose="020B0604020202020204" pitchFamily="34" charset="0"/>
              </a:rPr>
              <a:t>Exercice 2 :</a:t>
            </a:r>
          </a:p>
          <a:p>
            <a:pPr>
              <a:lnSpc>
                <a:spcPct val="100000"/>
              </a:lnSpc>
              <a:spcBef>
                <a:spcPts val="0"/>
              </a:spcBef>
            </a:pPr>
            <a:endParaRPr lang="fr-FR" sz="2600" u="sng" dirty="0">
              <a:latin typeface="Arial" panose="020B0604020202020204" pitchFamily="34" charset="0"/>
              <a:cs typeface="Arial" panose="020B0604020202020204" pitchFamily="34" charset="0"/>
            </a:endParaRPr>
          </a:p>
          <a:p>
            <a:pPr>
              <a:lnSpc>
                <a:spcPct val="100000"/>
              </a:lnSpc>
              <a:spcBef>
                <a:spcPts val="0"/>
              </a:spcBef>
            </a:pPr>
            <a:endParaRPr lang="fr-NC" sz="2600"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871C6398-B2F2-49BA-8A99-7A73BC57A5DE}"/>
              </a:ext>
            </a:extLst>
          </p:cNvPr>
          <p:cNvSpPr txBox="1"/>
          <p:nvPr/>
        </p:nvSpPr>
        <p:spPr>
          <a:xfrm>
            <a:off x="435482" y="6433498"/>
            <a:ext cx="8567717"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 Expliquez l’évolution du droit de vote en France de 1815 à 1870.</a:t>
            </a:r>
            <a:endParaRPr lang="fr-NC"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E05E987A-7072-4523-B4DA-319462C551AB}"/>
              </a:ext>
            </a:extLst>
          </p:cNvPr>
          <p:cNvSpPr txBox="1"/>
          <p:nvPr/>
        </p:nvSpPr>
        <p:spPr>
          <a:xfrm>
            <a:off x="199910" y="4995465"/>
            <a:ext cx="624410"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1)</a:t>
            </a:r>
            <a:endParaRPr lang="fr-NC"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CEBDEC9E-C940-4FB5-93CD-0B1E26BCAD6E}"/>
              </a:ext>
            </a:extLst>
          </p:cNvPr>
          <p:cNvSpPr txBox="1"/>
          <p:nvPr/>
        </p:nvSpPr>
        <p:spPr>
          <a:xfrm>
            <a:off x="230762" y="6433498"/>
            <a:ext cx="624410"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2)</a:t>
            </a:r>
            <a:endParaRPr lang="fr-NC" dirty="0">
              <a:latin typeface="Arial" panose="020B0604020202020204" pitchFamily="34" charset="0"/>
              <a:cs typeface="Arial" panose="020B0604020202020204" pitchFamily="34" charset="0"/>
            </a:endParaRPr>
          </a:p>
        </p:txBody>
      </p:sp>
      <p:sp>
        <p:nvSpPr>
          <p:cNvPr id="9" name="Flèche : gauche 8">
            <a:extLst>
              <a:ext uri="{FF2B5EF4-FFF2-40B4-BE49-F238E27FC236}">
                <a16:creationId xmlns:a16="http://schemas.microsoft.com/office/drawing/2014/main" id="{C8AF98F5-3B54-E0CC-AFC5-44B8346EEA0A}"/>
              </a:ext>
            </a:extLst>
          </p:cNvPr>
          <p:cNvSpPr/>
          <p:nvPr/>
        </p:nvSpPr>
        <p:spPr>
          <a:xfrm>
            <a:off x="3533660" y="5066780"/>
            <a:ext cx="2809135" cy="226702"/>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50FE457D-2B81-413A-9F25-0E8F5543DB5A}"/>
              </a:ext>
            </a:extLst>
          </p:cNvPr>
          <p:cNvSpPr txBox="1"/>
          <p:nvPr/>
        </p:nvSpPr>
        <p:spPr>
          <a:xfrm>
            <a:off x="3533660" y="4995465"/>
            <a:ext cx="3406402"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Se repérer dans le temps.</a:t>
            </a:r>
            <a:endParaRPr lang="fr-NC" b="1" dirty="0">
              <a:latin typeface="Arial" panose="020B0604020202020204" pitchFamily="34" charset="0"/>
              <a:cs typeface="Arial" panose="020B0604020202020204" pitchFamily="34" charset="0"/>
            </a:endParaRPr>
          </a:p>
        </p:txBody>
      </p:sp>
      <p:sp>
        <p:nvSpPr>
          <p:cNvPr id="10" name="Flèche : gauche 9">
            <a:extLst>
              <a:ext uri="{FF2B5EF4-FFF2-40B4-BE49-F238E27FC236}">
                <a16:creationId xmlns:a16="http://schemas.microsoft.com/office/drawing/2014/main" id="{D79B9A7A-68E4-1D5E-C105-AEC54695DBEB}"/>
              </a:ext>
            </a:extLst>
          </p:cNvPr>
          <p:cNvSpPr/>
          <p:nvPr/>
        </p:nvSpPr>
        <p:spPr>
          <a:xfrm>
            <a:off x="7163316" y="6483614"/>
            <a:ext cx="2809135" cy="226702"/>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D613495F-EA9D-2D47-1812-A32260E48D1F}"/>
              </a:ext>
            </a:extLst>
          </p:cNvPr>
          <p:cNvSpPr txBox="1"/>
          <p:nvPr/>
        </p:nvSpPr>
        <p:spPr>
          <a:xfrm>
            <a:off x="7163316" y="6379924"/>
            <a:ext cx="3406402" cy="369332"/>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Se repérer dans le temps.</a:t>
            </a:r>
            <a:endParaRPr lang="fr-N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61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000"/>
                                        <p:tgtEl>
                                          <p:spTgt spid="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0" grpId="0" animBg="1"/>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4A9948F-FE77-4313-A7A5-D541F88B63DE}"/>
              </a:ext>
            </a:extLst>
          </p:cNvPr>
          <p:cNvPicPr/>
          <p:nvPr/>
        </p:nvPicPr>
        <p:blipFill>
          <a:blip r:embed="rId2"/>
          <a:stretch>
            <a:fillRect/>
          </a:stretch>
        </p:blipFill>
        <p:spPr>
          <a:xfrm>
            <a:off x="201514" y="4282420"/>
            <a:ext cx="4048125" cy="2364740"/>
          </a:xfrm>
          <a:prstGeom prst="rect">
            <a:avLst/>
          </a:prstGeom>
        </p:spPr>
      </p:pic>
      <p:pic>
        <p:nvPicPr>
          <p:cNvPr id="11" name="Image 10">
            <a:extLst>
              <a:ext uri="{FF2B5EF4-FFF2-40B4-BE49-F238E27FC236}">
                <a16:creationId xmlns:a16="http://schemas.microsoft.com/office/drawing/2014/main" id="{20AC3B2D-25E1-4AAE-A075-71EAB6A527E2}"/>
              </a:ext>
            </a:extLst>
          </p:cNvPr>
          <p:cNvPicPr/>
          <p:nvPr/>
        </p:nvPicPr>
        <p:blipFill>
          <a:blip r:embed="rId3"/>
          <a:stretch>
            <a:fillRect/>
          </a:stretch>
        </p:blipFill>
        <p:spPr>
          <a:xfrm>
            <a:off x="8453709" y="1170855"/>
            <a:ext cx="3676650" cy="3881120"/>
          </a:xfrm>
          <a:prstGeom prst="rect">
            <a:avLst/>
          </a:prstGeom>
        </p:spPr>
      </p:pic>
      <p:pic>
        <p:nvPicPr>
          <p:cNvPr id="14" name="Image 13">
            <a:extLst>
              <a:ext uri="{FF2B5EF4-FFF2-40B4-BE49-F238E27FC236}">
                <a16:creationId xmlns:a16="http://schemas.microsoft.com/office/drawing/2014/main" id="{B4D0133A-F5D6-4A36-99A5-F2CC998F6ECC}"/>
              </a:ext>
            </a:extLst>
          </p:cNvPr>
          <p:cNvPicPr>
            <a:picLocks noChangeAspect="1"/>
          </p:cNvPicPr>
          <p:nvPr/>
        </p:nvPicPr>
        <p:blipFill>
          <a:blip r:embed="rId4"/>
          <a:stretch>
            <a:fillRect/>
          </a:stretch>
        </p:blipFill>
        <p:spPr>
          <a:xfrm>
            <a:off x="4668573" y="1673378"/>
            <a:ext cx="3538788" cy="4973782"/>
          </a:xfrm>
          <a:prstGeom prst="rect">
            <a:avLst/>
          </a:prstGeom>
        </p:spPr>
      </p:pic>
      <p:sp>
        <p:nvSpPr>
          <p:cNvPr id="18" name="Titre 4">
            <a:extLst>
              <a:ext uri="{FF2B5EF4-FFF2-40B4-BE49-F238E27FC236}">
                <a16:creationId xmlns:a16="http://schemas.microsoft.com/office/drawing/2014/main" id="{991A6F27-EAD8-4DD9-BA1B-EBFEAFACA1F0}"/>
              </a:ext>
            </a:extLst>
          </p:cNvPr>
          <p:cNvSpPr txBox="1">
            <a:spLocks/>
          </p:cNvSpPr>
          <p:nvPr/>
        </p:nvSpPr>
        <p:spPr>
          <a:xfrm>
            <a:off x="0" y="-53269"/>
            <a:ext cx="12192000" cy="4720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000" b="1" dirty="0">
                <a:latin typeface="Arial" panose="020B0604020202020204" pitchFamily="34" charset="0"/>
                <a:cs typeface="Arial" panose="020B0604020202020204" pitchFamily="34" charset="0"/>
              </a:rPr>
              <a:t>6) </a:t>
            </a:r>
            <a:r>
              <a:rPr lang="fr-FR" sz="3000" b="1" u="sng" dirty="0">
                <a:latin typeface="Arial" panose="020B0604020202020204" pitchFamily="34" charset="0"/>
                <a:cs typeface="Arial" panose="020B0604020202020204" pitchFamily="34" charset="0"/>
              </a:rPr>
              <a:t>Concevoir les séances à partir des compétences travaillées.</a:t>
            </a:r>
            <a:endParaRPr lang="fr-NC" sz="3000" b="1" u="sng" dirty="0">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93F465E7-30C4-4334-91E3-A896469E0095}"/>
              </a:ext>
            </a:extLst>
          </p:cNvPr>
          <p:cNvSpPr txBox="1"/>
          <p:nvPr/>
        </p:nvSpPr>
        <p:spPr>
          <a:xfrm>
            <a:off x="61641" y="530896"/>
            <a:ext cx="4796962" cy="2862322"/>
          </a:xfrm>
          <a:prstGeom prst="rect">
            <a:avLst/>
          </a:prstGeom>
          <a:noFill/>
        </p:spPr>
        <p:txBody>
          <a:bodyPr wrap="square">
            <a:spAutoFit/>
          </a:bodyPr>
          <a:lstStyle/>
          <a:p>
            <a:pPr marL="742950" lvl="1" indent="-285750">
              <a:buFont typeface="Wingdings" panose="05000000000000000000" pitchFamily="2" charset="2"/>
              <a:buChar char="Ø"/>
            </a:pPr>
            <a:r>
              <a:rPr lang="fr-FR" dirty="0">
                <a:latin typeface="Arial" panose="020B0604020202020204" pitchFamily="34" charset="0"/>
                <a:cs typeface="Arial" panose="020B0604020202020204" pitchFamily="34" charset="0"/>
              </a:rPr>
              <a:t>3 documents de natures variées,</a:t>
            </a:r>
          </a:p>
          <a:p>
            <a:pPr marL="742950" lvl="1" indent="-285750">
              <a:buFont typeface="Wingdings" panose="05000000000000000000" pitchFamily="2" charset="2"/>
              <a:buChar char="Ø"/>
            </a:pPr>
            <a:r>
              <a:rPr lang="fr-FR" dirty="0">
                <a:latin typeface="Arial" panose="020B0604020202020204" pitchFamily="34" charset="0"/>
                <a:cs typeface="Arial" panose="020B0604020202020204" pitchFamily="34" charset="0"/>
              </a:rPr>
              <a:t>articulées 3 séances,</a:t>
            </a:r>
          </a:p>
          <a:p>
            <a:pPr marL="742950" lvl="1" indent="-285750">
              <a:buFont typeface="Wingdings" panose="05000000000000000000" pitchFamily="2" charset="2"/>
              <a:buChar char="Ø"/>
            </a:pPr>
            <a:r>
              <a:rPr lang="fr-FR" dirty="0">
                <a:latin typeface="Arial" panose="020B0604020202020204" pitchFamily="34" charset="0"/>
                <a:cs typeface="Arial" panose="020B0604020202020204" pitchFamily="34" charset="0"/>
              </a:rPr>
              <a:t>travailler les 3 compétences ciblées.</a:t>
            </a:r>
          </a:p>
          <a:p>
            <a:r>
              <a:rPr lang="fr-FR" dirty="0">
                <a:latin typeface="Arial" panose="020B0604020202020204" pitchFamily="34" charset="0"/>
                <a:cs typeface="Arial" panose="020B0604020202020204" pitchFamily="34" charset="0"/>
              </a:rPr>
              <a:t>	</a:t>
            </a:r>
          </a:p>
          <a:p>
            <a:r>
              <a:rPr lang="fr-FR" dirty="0">
                <a:latin typeface="Arial" panose="020B0604020202020204" pitchFamily="34" charset="0"/>
                <a:cs typeface="Arial" panose="020B0604020202020204" pitchFamily="34" charset="0"/>
              </a:rPr>
              <a:t>L’ensemble des 3 documents permet de :</a:t>
            </a:r>
          </a:p>
          <a:p>
            <a:pPr marL="285750" indent="-285750">
              <a:buFont typeface="Wingdings" panose="05000000000000000000" pitchFamily="2" charset="2"/>
              <a:buChar char="§"/>
            </a:pPr>
            <a:r>
              <a:rPr lang="fr-FR" dirty="0">
                <a:latin typeface="Arial" panose="020B0604020202020204" pitchFamily="34" charset="0"/>
                <a:cs typeface="Arial" panose="020B0604020202020204" pitchFamily="34" charset="0"/>
              </a:rPr>
              <a:t>élaborer un questionnement à partir </a:t>
            </a:r>
          </a:p>
          <a:p>
            <a:r>
              <a:rPr lang="fr-FR" dirty="0">
                <a:latin typeface="Arial" panose="020B0604020202020204" pitchFamily="34" charset="0"/>
                <a:cs typeface="Arial" panose="020B0604020202020204" pitchFamily="34" charset="0"/>
              </a:rPr>
              <a:t>    d’un corpus documentaire varié,</a:t>
            </a:r>
          </a:p>
          <a:p>
            <a:pPr marL="285750" indent="-285750">
              <a:buFont typeface="Wingdings" panose="05000000000000000000" pitchFamily="2" charset="2"/>
              <a:buChar char="§"/>
            </a:pPr>
            <a:r>
              <a:rPr lang="fr-FR" dirty="0">
                <a:latin typeface="Arial" panose="020B0604020202020204" pitchFamily="34" charset="0"/>
                <a:cs typeface="Arial" panose="020B0604020202020204" pitchFamily="34" charset="0"/>
              </a:rPr>
              <a:t>délimiter les bornes chronologiques des</a:t>
            </a:r>
          </a:p>
          <a:p>
            <a:r>
              <a:rPr lang="fr-FR" dirty="0">
                <a:latin typeface="Arial" panose="020B0604020202020204" pitchFamily="34" charset="0"/>
                <a:cs typeface="Arial" panose="020B0604020202020204" pitchFamily="34" charset="0"/>
              </a:rPr>
              <a:t>    périodes que les élèves doivent maîtriser,</a:t>
            </a:r>
          </a:p>
          <a:p>
            <a:pPr marL="285750" indent="-285750">
              <a:buFont typeface="Wingdings" panose="05000000000000000000" pitchFamily="2" charset="2"/>
              <a:buChar char="§"/>
            </a:pPr>
            <a:r>
              <a:rPr lang="fr-FR" dirty="0">
                <a:latin typeface="Arial" panose="020B0604020202020204" pitchFamily="34" charset="0"/>
                <a:cs typeface="Arial" panose="020B0604020202020204" pitchFamily="34" charset="0"/>
              </a:rPr>
              <a:t>argumenter sur une idée.</a:t>
            </a:r>
          </a:p>
        </p:txBody>
      </p:sp>
      <p:sp>
        <p:nvSpPr>
          <p:cNvPr id="20" name="ZoneTexte 19">
            <a:extLst>
              <a:ext uri="{FF2B5EF4-FFF2-40B4-BE49-F238E27FC236}">
                <a16:creationId xmlns:a16="http://schemas.microsoft.com/office/drawing/2014/main" id="{AD9034F3-8280-4F39-B4F2-1C10DCDFB9D3}"/>
              </a:ext>
            </a:extLst>
          </p:cNvPr>
          <p:cNvSpPr txBox="1"/>
          <p:nvPr/>
        </p:nvSpPr>
        <p:spPr>
          <a:xfrm>
            <a:off x="941696" y="3739487"/>
            <a:ext cx="2279176" cy="369332"/>
          </a:xfrm>
          <a:prstGeom prst="rect">
            <a:avLst/>
          </a:prstGeom>
          <a:noFill/>
        </p:spPr>
        <p:txBody>
          <a:bodyPr wrap="square" rtlCol="0">
            <a:spAutoFit/>
          </a:bodyPr>
          <a:lstStyle/>
          <a:p>
            <a:pPr algn="ctr"/>
            <a:r>
              <a:rPr lang="fr-FR" b="1" dirty="0">
                <a:latin typeface="Arial" panose="020B0604020202020204" pitchFamily="34" charset="0"/>
                <a:cs typeface="Arial" panose="020B0604020202020204" pitchFamily="34" charset="0"/>
              </a:rPr>
              <a:t>SEANCE 1</a:t>
            </a:r>
            <a:endParaRPr lang="fr-NC" b="1" dirty="0">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CD5ECA21-E1B7-44C7-8222-EFAB01B9222F}"/>
              </a:ext>
            </a:extLst>
          </p:cNvPr>
          <p:cNvSpPr txBox="1"/>
          <p:nvPr/>
        </p:nvSpPr>
        <p:spPr>
          <a:xfrm>
            <a:off x="9152446" y="680036"/>
            <a:ext cx="2279176" cy="369332"/>
          </a:xfrm>
          <a:prstGeom prst="rect">
            <a:avLst/>
          </a:prstGeom>
          <a:noFill/>
        </p:spPr>
        <p:txBody>
          <a:bodyPr wrap="square" rtlCol="0">
            <a:spAutoFit/>
          </a:bodyPr>
          <a:lstStyle/>
          <a:p>
            <a:pPr algn="ctr"/>
            <a:r>
              <a:rPr lang="fr-FR" b="1" dirty="0">
                <a:latin typeface="Arial" panose="020B0604020202020204" pitchFamily="34" charset="0"/>
                <a:cs typeface="Arial" panose="020B0604020202020204" pitchFamily="34" charset="0"/>
              </a:rPr>
              <a:t>SEANCE 3</a:t>
            </a:r>
            <a:endParaRPr lang="fr-NC" b="1"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AB378B45-21BA-4F70-A327-8991C45C249D}"/>
              </a:ext>
            </a:extLst>
          </p:cNvPr>
          <p:cNvSpPr txBox="1"/>
          <p:nvPr/>
        </p:nvSpPr>
        <p:spPr>
          <a:xfrm>
            <a:off x="5298379" y="1170855"/>
            <a:ext cx="2279176" cy="369332"/>
          </a:xfrm>
          <a:prstGeom prst="rect">
            <a:avLst/>
          </a:prstGeom>
          <a:noFill/>
        </p:spPr>
        <p:txBody>
          <a:bodyPr wrap="square" rtlCol="0">
            <a:spAutoFit/>
          </a:bodyPr>
          <a:lstStyle/>
          <a:p>
            <a:pPr algn="ctr"/>
            <a:r>
              <a:rPr lang="fr-FR" b="1" dirty="0">
                <a:latin typeface="Arial" panose="020B0604020202020204" pitchFamily="34" charset="0"/>
                <a:cs typeface="Arial" panose="020B0604020202020204" pitchFamily="34" charset="0"/>
              </a:rPr>
              <a:t>SEANCE 2</a:t>
            </a:r>
            <a:endParaRPr lang="fr-NC"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782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fade">
                                      <p:cBhvr>
                                        <p:cTn id="27" dur="500"/>
                                        <p:tgtEl>
                                          <p:spTgt spid="19">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
                                            <p:txEl>
                                              <p:pRg st="2" end="2"/>
                                            </p:txEl>
                                          </p:spTgt>
                                        </p:tgtEl>
                                        <p:attrNameLst>
                                          <p:attrName>style.visibility</p:attrName>
                                        </p:attrNameLst>
                                      </p:cBhvr>
                                      <p:to>
                                        <p:strVal val="visible"/>
                                      </p:to>
                                    </p:set>
                                    <p:animEffect transition="in" filter="fade">
                                      <p:cBhvr>
                                        <p:cTn id="41" dur="500"/>
                                        <p:tgtEl>
                                          <p:spTgt spid="1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xEl>
                                              <p:pRg st="4" end="4"/>
                                            </p:txEl>
                                          </p:spTgt>
                                        </p:tgtEl>
                                        <p:attrNameLst>
                                          <p:attrName>style.visibility</p:attrName>
                                        </p:attrNameLst>
                                      </p:cBhvr>
                                      <p:to>
                                        <p:strVal val="visible"/>
                                      </p:to>
                                    </p:set>
                                    <p:animEffect transition="in" filter="fade">
                                      <p:cBhvr>
                                        <p:cTn id="46" dur="500"/>
                                        <p:tgtEl>
                                          <p:spTgt spid="19">
                                            <p:txEl>
                                              <p:pRg st="4" end="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xEl>
                                              <p:pRg st="5" end="5"/>
                                            </p:txEl>
                                          </p:spTgt>
                                        </p:tgtEl>
                                        <p:attrNameLst>
                                          <p:attrName>style.visibility</p:attrName>
                                        </p:attrNameLst>
                                      </p:cBhvr>
                                      <p:to>
                                        <p:strVal val="visible"/>
                                      </p:to>
                                    </p:set>
                                    <p:animEffect transition="in" filter="fade">
                                      <p:cBhvr>
                                        <p:cTn id="49" dur="500"/>
                                        <p:tgtEl>
                                          <p:spTgt spid="19">
                                            <p:txEl>
                                              <p:pRg st="5" end="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xEl>
                                              <p:pRg st="6" end="6"/>
                                            </p:txEl>
                                          </p:spTgt>
                                        </p:tgtEl>
                                        <p:attrNameLst>
                                          <p:attrName>style.visibility</p:attrName>
                                        </p:attrNameLst>
                                      </p:cBhvr>
                                      <p:to>
                                        <p:strVal val="visible"/>
                                      </p:to>
                                    </p:set>
                                    <p:animEffect transition="in" filter="fade">
                                      <p:cBhvr>
                                        <p:cTn id="52" dur="500"/>
                                        <p:tgtEl>
                                          <p:spTgt spid="19">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xEl>
                                              <p:pRg st="7" end="7"/>
                                            </p:txEl>
                                          </p:spTgt>
                                        </p:tgtEl>
                                        <p:attrNameLst>
                                          <p:attrName>style.visibility</p:attrName>
                                        </p:attrNameLst>
                                      </p:cBhvr>
                                      <p:to>
                                        <p:strVal val="visible"/>
                                      </p:to>
                                    </p:set>
                                    <p:animEffect transition="in" filter="fade">
                                      <p:cBhvr>
                                        <p:cTn id="57" dur="500"/>
                                        <p:tgtEl>
                                          <p:spTgt spid="19">
                                            <p:txEl>
                                              <p:pRg st="7" end="7"/>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19">
                                            <p:txEl>
                                              <p:pRg st="8" end="8"/>
                                            </p:txEl>
                                          </p:spTgt>
                                        </p:tgtEl>
                                        <p:attrNameLst>
                                          <p:attrName>style.visibility</p:attrName>
                                        </p:attrNameLst>
                                      </p:cBhvr>
                                      <p:to>
                                        <p:strVal val="visible"/>
                                      </p:to>
                                    </p:set>
                                    <p:animEffect transition="in" filter="fade">
                                      <p:cBhvr>
                                        <p:cTn id="60" dur="500"/>
                                        <p:tgtEl>
                                          <p:spTgt spid="19">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9">
                                            <p:txEl>
                                              <p:pRg st="9" end="9"/>
                                            </p:txEl>
                                          </p:spTgt>
                                        </p:tgtEl>
                                        <p:attrNameLst>
                                          <p:attrName>style.visibility</p:attrName>
                                        </p:attrNameLst>
                                      </p:cBhvr>
                                      <p:to>
                                        <p:strVal val="visible"/>
                                      </p:to>
                                    </p:set>
                                    <p:animEffect transition="in" filter="fade">
                                      <p:cBhvr>
                                        <p:cTn id="65" dur="500"/>
                                        <p:tgtEl>
                                          <p:spTgt spid="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104C33B-F187-4D32-B5D3-6E4775846D70}"/>
              </a:ext>
            </a:extLst>
          </p:cNvPr>
          <p:cNvGraphicFramePr>
            <a:graphicFrameLocks noGrp="1"/>
          </p:cNvGraphicFramePr>
          <p:nvPr>
            <p:extLst>
              <p:ext uri="{D42A27DB-BD31-4B8C-83A1-F6EECF244321}">
                <p14:modId xmlns:p14="http://schemas.microsoft.com/office/powerpoint/2010/main" val="58121126"/>
              </p:ext>
            </p:extLst>
          </p:nvPr>
        </p:nvGraphicFramePr>
        <p:xfrm>
          <a:off x="234286" y="362459"/>
          <a:ext cx="11723428" cy="6133082"/>
        </p:xfrm>
        <a:graphic>
          <a:graphicData uri="http://schemas.openxmlformats.org/drawingml/2006/table">
            <a:tbl>
              <a:tblPr firstRow="1" firstCol="1" bandRow="1">
                <a:tableStyleId>{5940675A-B579-460E-94D1-54222C63F5DA}</a:tableStyleId>
              </a:tblPr>
              <a:tblGrid>
                <a:gridCol w="2526331">
                  <a:extLst>
                    <a:ext uri="{9D8B030D-6E8A-4147-A177-3AD203B41FA5}">
                      <a16:colId xmlns:a16="http://schemas.microsoft.com/office/drawing/2014/main" val="594876724"/>
                    </a:ext>
                  </a:extLst>
                </a:gridCol>
                <a:gridCol w="3651320">
                  <a:extLst>
                    <a:ext uri="{9D8B030D-6E8A-4147-A177-3AD203B41FA5}">
                      <a16:colId xmlns:a16="http://schemas.microsoft.com/office/drawing/2014/main" val="397472843"/>
                    </a:ext>
                  </a:extLst>
                </a:gridCol>
                <a:gridCol w="5545777">
                  <a:extLst>
                    <a:ext uri="{9D8B030D-6E8A-4147-A177-3AD203B41FA5}">
                      <a16:colId xmlns:a16="http://schemas.microsoft.com/office/drawing/2014/main" val="3966787758"/>
                    </a:ext>
                  </a:extLst>
                </a:gridCol>
              </a:tblGrid>
              <a:tr h="272247">
                <a:tc>
                  <a:txBody>
                    <a:bodyPr/>
                    <a:lstStyle/>
                    <a:p>
                      <a:pPr algn="just">
                        <a:spcAft>
                          <a:spcPts val="0"/>
                        </a:spcAft>
                      </a:pPr>
                      <a:endParaRPr lang="fr-FR" sz="1400" dirty="0">
                        <a:effectLst/>
                        <a:latin typeface="Arial" panose="020B0604020202020204" pitchFamily="34" charset="0"/>
                        <a:cs typeface="Arial" panose="020B0604020202020204" pitchFamily="34" charset="0"/>
                      </a:endParaRPr>
                    </a:p>
                    <a:p>
                      <a:pPr algn="just">
                        <a:spcAft>
                          <a:spcPts val="0"/>
                        </a:spcAft>
                      </a:pPr>
                      <a:endParaRPr lang="fr-FR" sz="1400" dirty="0">
                        <a:effectLst/>
                        <a:latin typeface="Arial" panose="020B0604020202020204" pitchFamily="34" charset="0"/>
                        <a:cs typeface="Arial" panose="020B0604020202020204" pitchFamily="34" charset="0"/>
                      </a:endParaRPr>
                    </a:p>
                  </a:txBody>
                  <a:tcPr marL="68580" marR="68580" marT="0" marB="0"/>
                </a:tc>
                <a:tc>
                  <a:txBody>
                    <a:bodyPr/>
                    <a:lstStyle/>
                    <a:p>
                      <a:pPr algn="ctr">
                        <a:spcAft>
                          <a:spcPts val="0"/>
                        </a:spcAft>
                      </a:pPr>
                      <a:r>
                        <a:rPr lang="fr-FR" sz="2000" b="1" dirty="0">
                          <a:effectLst/>
                          <a:latin typeface="Arial" panose="020B0604020202020204" pitchFamily="34" charset="0"/>
                          <a:cs typeface="Arial" panose="020B0604020202020204" pitchFamily="34" charset="0"/>
                        </a:rPr>
                        <a:t>Problématiques</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tc>
                  <a:txBody>
                    <a:bodyPr/>
                    <a:lstStyle/>
                    <a:p>
                      <a:pPr algn="ctr">
                        <a:spcAft>
                          <a:spcPts val="0"/>
                        </a:spcAft>
                      </a:pPr>
                      <a:r>
                        <a:rPr lang="fr-FR" sz="2000" b="1" dirty="0">
                          <a:effectLst/>
                          <a:latin typeface="Arial" panose="020B0604020202020204" pitchFamily="34" charset="0"/>
                          <a:cs typeface="Arial" panose="020B0604020202020204" pitchFamily="34" charset="0"/>
                        </a:rPr>
                        <a:t>Compétences</a:t>
                      </a:r>
                      <a:endParaRPr lang="fr-FR" sz="20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bg1">
                        <a:lumMod val="75000"/>
                      </a:schemeClr>
                    </a:solidFill>
                  </a:tcPr>
                </a:tc>
                <a:extLst>
                  <a:ext uri="{0D108BD9-81ED-4DB2-BD59-A6C34878D82A}">
                    <a16:rowId xmlns:a16="http://schemas.microsoft.com/office/drawing/2014/main" val="2147761561"/>
                  </a:ext>
                </a:extLst>
              </a:tr>
              <a:tr h="1380089">
                <a:tc>
                  <a:txBody>
                    <a:bodyPr/>
                    <a:lstStyle/>
                    <a:p>
                      <a:pPr algn="just">
                        <a:spcAft>
                          <a:spcPts val="0"/>
                        </a:spcAft>
                      </a:pPr>
                      <a:r>
                        <a:rPr lang="fr-FR" sz="1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Séance 1:</a:t>
                      </a:r>
                    </a:p>
                    <a:p>
                      <a:pPr algn="just">
                        <a:spcAft>
                          <a:spcPts val="0"/>
                        </a:spcAft>
                      </a:pPr>
                      <a:endParaRPr lang="fr-FR"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spcAft>
                          <a:spcPts val="0"/>
                        </a:spcAft>
                      </a:pPr>
                      <a:r>
                        <a:rPr lang="fr-FR" sz="1800" b="0" u="none" dirty="0">
                          <a:effectLst/>
                          <a:latin typeface="Arial" panose="020B0604020202020204" pitchFamily="34" charset="0"/>
                          <a:cs typeface="Arial" panose="020B0604020202020204" pitchFamily="34" charset="0"/>
                        </a:rPr>
                        <a:t>Voter sous la monarchie constitutionnelle.</a:t>
                      </a:r>
                      <a:endParaRPr lang="fr-FR" sz="1800" b="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endParaRPr lang="fr-FR" sz="1800" dirty="0">
                        <a:effectLst/>
                        <a:latin typeface="Arial" panose="020B0604020202020204" pitchFamily="34" charset="0"/>
                        <a:cs typeface="Arial" panose="020B0604020202020204" pitchFamily="34" charset="0"/>
                      </a:endParaRPr>
                    </a:p>
                  </a:txBody>
                  <a:tcPr marL="68580" marR="68580" marT="0" marB="0"/>
                </a:tc>
                <a:tc>
                  <a:txBody>
                    <a:bodyPr/>
                    <a:lstStyle/>
                    <a:p>
                      <a:pPr algn="just">
                        <a:spcAft>
                          <a:spcPts val="0"/>
                        </a:spcAft>
                      </a:pPr>
                      <a:endParaRPr lang="fr-FR" sz="18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05555625"/>
                  </a:ext>
                </a:extLst>
              </a:tr>
              <a:tr h="1572126">
                <a:tc>
                  <a:txBody>
                    <a:bodyPr/>
                    <a:lstStyle/>
                    <a:p>
                      <a:pPr algn="just">
                        <a:spcAft>
                          <a:spcPts val="0"/>
                        </a:spcAft>
                      </a:pPr>
                      <a:r>
                        <a:rPr lang="fr-FR" sz="1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Séance 2 :</a:t>
                      </a:r>
                    </a:p>
                    <a:p>
                      <a:pPr algn="just">
                        <a:spcAft>
                          <a:spcPts val="0"/>
                        </a:spcAft>
                      </a:pPr>
                      <a:endParaRPr lang="fr-FR" sz="1800" b="1" u="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spcAft>
                          <a:spcPts val="0"/>
                        </a:spcAft>
                      </a:pPr>
                      <a:r>
                        <a:rPr lang="fr-FR" sz="1800" b="0" u="none" dirty="0">
                          <a:effectLst/>
                          <a:latin typeface="Arial" panose="020B0604020202020204" pitchFamily="34" charset="0"/>
                          <a:cs typeface="Arial" panose="020B0604020202020204" pitchFamily="34" charset="0"/>
                        </a:rPr>
                        <a:t>Voter sous la République.</a:t>
                      </a:r>
                      <a:endParaRPr lang="fr-FR" sz="1800" b="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endParaRPr lang="fr-FR" sz="1800" dirty="0">
                        <a:effectLst/>
                        <a:latin typeface="Arial" panose="020B0604020202020204" pitchFamily="34" charset="0"/>
                        <a:cs typeface="Arial" panose="020B0604020202020204" pitchFamily="34" charset="0"/>
                      </a:endParaRPr>
                    </a:p>
                    <a:p>
                      <a:pPr algn="ctr">
                        <a:spcAft>
                          <a:spcPts val="0"/>
                        </a:spcAft>
                      </a:pPr>
                      <a:endParaRPr lang="fr-FR" sz="1800" dirty="0">
                        <a:effectLst/>
                        <a:latin typeface="Arial" panose="020B0604020202020204" pitchFamily="34" charset="0"/>
                        <a:cs typeface="Arial" panose="020B0604020202020204" pitchFamily="34" charset="0"/>
                      </a:endParaRPr>
                    </a:p>
                    <a:p>
                      <a:pPr algn="ctr">
                        <a:spcAft>
                          <a:spcPts val="0"/>
                        </a:spcAft>
                      </a:pPr>
                      <a:endParaRPr lang="fr-FR" sz="1800" dirty="0">
                        <a:effectLst/>
                        <a:latin typeface="Arial" panose="020B0604020202020204" pitchFamily="34" charset="0"/>
                        <a:cs typeface="Arial" panose="020B0604020202020204" pitchFamily="34" charset="0"/>
                      </a:endParaRPr>
                    </a:p>
                    <a:p>
                      <a:pPr algn="ctr">
                        <a:spcAft>
                          <a:spcPts val="0"/>
                        </a:spcAft>
                      </a:pPr>
                      <a:endParaRPr lang="fr-FR" sz="1800" dirty="0">
                        <a:effectLst/>
                        <a:latin typeface="Arial" panose="020B0604020202020204" pitchFamily="34" charset="0"/>
                        <a:cs typeface="Arial" panose="020B0604020202020204" pitchFamily="34" charset="0"/>
                      </a:endParaRPr>
                    </a:p>
                    <a:p>
                      <a:pPr algn="ctr">
                        <a:spcAft>
                          <a:spcPts val="0"/>
                        </a:spcAft>
                      </a:pPr>
                      <a:endParaRPr lang="fr-FR" sz="1800" dirty="0">
                        <a:effectLst/>
                        <a:latin typeface="Arial" panose="020B0604020202020204" pitchFamily="34" charset="0"/>
                        <a:cs typeface="Arial" panose="020B0604020202020204" pitchFamily="34" charset="0"/>
                      </a:endParaRPr>
                    </a:p>
                    <a:p>
                      <a:pPr algn="ctr">
                        <a:spcAft>
                          <a:spcPts val="0"/>
                        </a:spcAft>
                      </a:pPr>
                      <a:endParaRPr lang="fr-FR" sz="1800" dirty="0">
                        <a:effectLst/>
                        <a:latin typeface="Arial" panose="020B0604020202020204" pitchFamily="34" charset="0"/>
                        <a:cs typeface="Arial" panose="020B0604020202020204" pitchFamily="34" charset="0"/>
                      </a:endParaRPr>
                    </a:p>
                  </a:txBody>
                  <a:tcPr marL="68580" marR="68580" marT="0" marB="0"/>
                </a:tc>
                <a:tc>
                  <a:txBody>
                    <a:bodyPr/>
                    <a:lstStyle/>
                    <a:p>
                      <a:pPr marL="0" indent="0" algn="just">
                        <a:spcAft>
                          <a:spcPts val="0"/>
                        </a:spcAft>
                        <a:buFontTx/>
                        <a:buNone/>
                      </a:pPr>
                      <a:endParaRPr lang="fr-FR" sz="18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95029090"/>
                  </a:ext>
                </a:extLst>
              </a:tr>
              <a:tr h="1308753">
                <a:tc>
                  <a:txBody>
                    <a:bodyPr/>
                    <a:lstStyle/>
                    <a:p>
                      <a:pPr algn="l">
                        <a:spcAft>
                          <a:spcPts val="0"/>
                        </a:spcAft>
                      </a:pPr>
                      <a:r>
                        <a:rPr lang="fr-FR" sz="1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Séance 3 : </a:t>
                      </a:r>
                    </a:p>
                    <a:p>
                      <a:pPr algn="l">
                        <a:spcAft>
                          <a:spcPts val="0"/>
                        </a:spcAft>
                      </a:pPr>
                      <a:endParaRPr lang="fr-FR" sz="1800" b="1" u="none"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spcAft>
                          <a:spcPts val="0"/>
                        </a:spcAft>
                      </a:pPr>
                      <a:r>
                        <a:rPr lang="fr-FR" sz="1800" b="0" u="none" dirty="0">
                          <a:effectLst/>
                          <a:latin typeface="Arial" panose="020B0604020202020204" pitchFamily="34" charset="0"/>
                          <a:cs typeface="Arial" panose="020B0604020202020204" pitchFamily="34" charset="0"/>
                        </a:rPr>
                        <a:t>Voter sous le Second Empire.</a:t>
                      </a:r>
                      <a:endParaRPr lang="fr-FR" sz="1800" b="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spcAft>
                          <a:spcPts val="0"/>
                        </a:spcAft>
                      </a:pPr>
                      <a:endParaRPr lang="fr-FR" sz="1800" dirty="0">
                        <a:effectLst/>
                        <a:latin typeface="Arial" panose="020B0604020202020204" pitchFamily="34" charset="0"/>
                        <a:cs typeface="Arial" panose="020B0604020202020204" pitchFamily="34" charset="0"/>
                      </a:endParaRPr>
                    </a:p>
                  </a:txBody>
                  <a:tcPr marL="68580" marR="68580" marT="0" marB="0"/>
                </a:tc>
                <a:tc>
                  <a:txBody>
                    <a:bodyPr/>
                    <a:lstStyle/>
                    <a:p>
                      <a:pPr marL="0" indent="0" algn="just">
                        <a:spcAft>
                          <a:spcPts val="0"/>
                        </a:spcAft>
                        <a:buFontTx/>
                        <a:buNone/>
                      </a:pPr>
                      <a:endParaRPr lang="fr-FR" sz="18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5280441"/>
                  </a:ext>
                </a:extLst>
              </a:tr>
              <a:tr h="1088995">
                <a:tc>
                  <a:txBody>
                    <a:bodyPr/>
                    <a:lstStyle/>
                    <a:p>
                      <a:pPr algn="l">
                        <a:spcAft>
                          <a:spcPts val="0"/>
                        </a:spcAft>
                      </a:pPr>
                      <a:r>
                        <a:rPr lang="fr-FR" sz="1800" b="1" u="none" dirty="0">
                          <a:effectLst/>
                          <a:latin typeface="Arial" panose="020B0604020202020204" pitchFamily="34" charset="0"/>
                          <a:cs typeface="Arial" panose="020B0604020202020204" pitchFamily="34" charset="0"/>
                        </a:rPr>
                        <a:t>Conclusion : </a:t>
                      </a:r>
                    </a:p>
                    <a:p>
                      <a:pPr algn="l">
                        <a:spcAft>
                          <a:spcPts val="0"/>
                        </a:spcAft>
                      </a:pPr>
                      <a:endParaRPr lang="fr-FR" sz="1800" b="1" u="none" dirty="0">
                        <a:effectLst/>
                        <a:latin typeface="Arial" panose="020B0604020202020204" pitchFamily="34" charset="0"/>
                        <a:cs typeface="Arial" panose="020B0604020202020204" pitchFamily="34" charset="0"/>
                      </a:endParaRPr>
                    </a:p>
                    <a:p>
                      <a:pPr algn="l">
                        <a:spcAft>
                          <a:spcPts val="0"/>
                        </a:spcAft>
                      </a:pPr>
                      <a:r>
                        <a:rPr lang="fr-FR" sz="1800" b="1" u="none" dirty="0">
                          <a:effectLst/>
                          <a:latin typeface="Arial" panose="020B0604020202020204" pitchFamily="34" charset="0"/>
                          <a:cs typeface="Arial" panose="020B0604020202020204" pitchFamily="34" charset="0"/>
                        </a:rPr>
                        <a:t>les régimes politiques de 1815 à 1870.</a:t>
                      </a:r>
                      <a:endParaRPr lang="fr-FR" sz="1800" b="1"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spcAft>
                          <a:spcPts val="0"/>
                        </a:spcAft>
                      </a:pP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spcAft>
                          <a:spcPts val="0"/>
                        </a:spcAft>
                      </a:pP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46157617"/>
                  </a:ext>
                </a:extLst>
              </a:tr>
            </a:tbl>
          </a:graphicData>
        </a:graphic>
      </p:graphicFrame>
      <p:sp>
        <p:nvSpPr>
          <p:cNvPr id="4" name="ZoneTexte 3">
            <a:extLst>
              <a:ext uri="{FF2B5EF4-FFF2-40B4-BE49-F238E27FC236}">
                <a16:creationId xmlns:a16="http://schemas.microsoft.com/office/drawing/2014/main" id="{BBE8931A-A132-4FB0-8D1C-9DE8973FAEA7}"/>
              </a:ext>
            </a:extLst>
          </p:cNvPr>
          <p:cNvSpPr txBox="1"/>
          <p:nvPr/>
        </p:nvSpPr>
        <p:spPr>
          <a:xfrm>
            <a:off x="2743200" y="1104582"/>
            <a:ext cx="3593432" cy="646331"/>
          </a:xfrm>
          <a:prstGeom prst="rect">
            <a:avLst/>
          </a:prstGeom>
          <a:noFill/>
        </p:spPr>
        <p:txBody>
          <a:bodyPr wrap="square">
            <a:spAutoFit/>
          </a:bodyPr>
          <a:lstStyle/>
          <a:p>
            <a:pPr algn="ctr">
              <a:spcAft>
                <a:spcPts val="0"/>
              </a:spcAft>
            </a:pPr>
            <a:r>
              <a:rPr lang="fr-FR" sz="1800" dirty="0">
                <a:effectLst/>
                <a:latin typeface="Arial" panose="020B0604020202020204" pitchFamily="34" charset="0"/>
                <a:cs typeface="Arial" panose="020B0604020202020204" pitchFamily="34" charset="0"/>
              </a:rPr>
              <a:t>Quelle est la place du vote sous la monarchie constitutionnelle ?   </a:t>
            </a:r>
            <a:endParaRPr lang="fr-FR" sz="1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400DFD22-B14B-45A6-8A71-4DC67F0F3F37}"/>
              </a:ext>
            </a:extLst>
          </p:cNvPr>
          <p:cNvSpPr txBox="1"/>
          <p:nvPr/>
        </p:nvSpPr>
        <p:spPr>
          <a:xfrm>
            <a:off x="6400800" y="769839"/>
            <a:ext cx="6096000" cy="1354217"/>
          </a:xfrm>
          <a:prstGeom prst="rect">
            <a:avLst/>
          </a:prstGeom>
          <a:noFill/>
        </p:spPr>
        <p:txBody>
          <a:bodyPr wrap="square">
            <a:spAutoFit/>
          </a:bodyPr>
          <a:lstStyle/>
          <a:p>
            <a:pPr algn="just">
              <a:spcAft>
                <a:spcPts val="0"/>
              </a:spcAft>
            </a:pPr>
            <a:r>
              <a:rPr lang="fr-FR" sz="1800" b="1" dirty="0">
                <a:effectLst/>
                <a:latin typeface="Arial" panose="020B0604020202020204" pitchFamily="34" charset="0"/>
                <a:cs typeface="Arial" panose="020B0604020202020204" pitchFamily="34" charset="0"/>
              </a:rPr>
              <a:t>Comprendre un document :</a:t>
            </a:r>
          </a:p>
          <a:p>
            <a:pPr marL="171450" indent="-171450" algn="just">
              <a:spcAft>
                <a:spcPts val="0"/>
              </a:spcAft>
              <a:buFontTx/>
              <a:buChar char="-"/>
            </a:pPr>
            <a:r>
              <a:rPr lang="fr-FR" sz="1800" dirty="0">
                <a:effectLst/>
                <a:latin typeface="Arial" panose="020B0604020202020204" pitchFamily="34" charset="0"/>
                <a:cs typeface="Arial" panose="020B0604020202020204" pitchFamily="34" charset="0"/>
              </a:rPr>
              <a:t>Discours sur le droit de vote</a:t>
            </a:r>
          </a:p>
          <a:p>
            <a:pPr marL="171450" indent="-171450" algn="just">
              <a:spcAft>
                <a:spcPts val="0"/>
              </a:spcAft>
              <a:buFontTx/>
              <a:buChar char="-"/>
            </a:pPr>
            <a:endParaRPr lang="fr-FR" sz="1000" dirty="0">
              <a:effectLst/>
              <a:latin typeface="Arial" panose="020B0604020202020204" pitchFamily="34" charset="0"/>
              <a:cs typeface="Arial" panose="020B0604020202020204" pitchFamily="34" charset="0"/>
            </a:endParaRPr>
          </a:p>
          <a:p>
            <a:pPr algn="just">
              <a:spcAft>
                <a:spcPts val="0"/>
              </a:spcAft>
            </a:pPr>
            <a:r>
              <a:rPr lang="fr-FR" sz="1800" b="1" dirty="0">
                <a:effectLst/>
                <a:latin typeface="Arial" panose="020B0604020202020204" pitchFamily="34" charset="0"/>
                <a:cs typeface="Arial" panose="020B0604020202020204" pitchFamily="34" charset="0"/>
              </a:rPr>
              <a:t>Se repérer dans le temps</a:t>
            </a:r>
          </a:p>
          <a:p>
            <a:pPr marL="171450" indent="-171450" algn="just">
              <a:spcAft>
                <a:spcPts val="0"/>
              </a:spcAft>
              <a:buFontTx/>
              <a:buChar char="-"/>
            </a:pPr>
            <a:r>
              <a:rPr lang="fr-FR" sz="1800" dirty="0">
                <a:effectLst/>
                <a:latin typeface="Arial" panose="020B0604020202020204" pitchFamily="34" charset="0"/>
                <a:cs typeface="Arial" panose="020B0604020202020204" pitchFamily="34" charset="0"/>
              </a:rPr>
              <a:t>1815 –  1848 : la Monarchie Constitutionnelle</a:t>
            </a:r>
          </a:p>
        </p:txBody>
      </p:sp>
      <p:sp>
        <p:nvSpPr>
          <p:cNvPr id="8" name="ZoneTexte 7">
            <a:extLst>
              <a:ext uri="{FF2B5EF4-FFF2-40B4-BE49-F238E27FC236}">
                <a16:creationId xmlns:a16="http://schemas.microsoft.com/office/drawing/2014/main" id="{1CBD8B4C-DBBD-4AF4-ADAB-572DBF67CB9E}"/>
              </a:ext>
            </a:extLst>
          </p:cNvPr>
          <p:cNvSpPr txBox="1"/>
          <p:nvPr/>
        </p:nvSpPr>
        <p:spPr>
          <a:xfrm>
            <a:off x="2743200" y="2539555"/>
            <a:ext cx="3593432" cy="923330"/>
          </a:xfrm>
          <a:prstGeom prst="rect">
            <a:avLst/>
          </a:prstGeom>
          <a:noFill/>
        </p:spPr>
        <p:txBody>
          <a:bodyPr wrap="square">
            <a:spAutoFit/>
          </a:bodyPr>
          <a:lstStyle/>
          <a:p>
            <a:pPr algn="ctr">
              <a:spcAft>
                <a:spcPts val="0"/>
              </a:spcAft>
            </a:pPr>
            <a:r>
              <a:rPr lang="fr-FR" sz="1800" dirty="0">
                <a:effectLst/>
                <a:latin typeface="Arial" panose="020B0604020202020204" pitchFamily="34" charset="0"/>
                <a:cs typeface="Arial" panose="020B0604020202020204" pitchFamily="34" charset="0"/>
              </a:rPr>
              <a:t>Quelles sont les avancées et les limites introduites par la Deuxième République ? </a:t>
            </a:r>
            <a:endParaRPr lang="fr-FR" sz="1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9AA46C7A-3BEB-4436-BE5D-7834CA4EBF9C}"/>
              </a:ext>
            </a:extLst>
          </p:cNvPr>
          <p:cNvSpPr txBox="1"/>
          <p:nvPr/>
        </p:nvSpPr>
        <p:spPr>
          <a:xfrm>
            <a:off x="6400800" y="2173603"/>
            <a:ext cx="5422232" cy="1631216"/>
          </a:xfrm>
          <a:prstGeom prst="rect">
            <a:avLst/>
          </a:prstGeom>
          <a:noFill/>
        </p:spPr>
        <p:txBody>
          <a:bodyPr wrap="square">
            <a:spAutoFit/>
          </a:bodyPr>
          <a:lstStyle/>
          <a:p>
            <a:pPr marL="0" indent="0" algn="just">
              <a:spcAft>
                <a:spcPts val="0"/>
              </a:spcAft>
              <a:buFontTx/>
              <a:buNone/>
            </a:pPr>
            <a:r>
              <a:rPr lang="fr-FR" b="1" dirty="0">
                <a:latin typeface="Arial" panose="020B0604020202020204" pitchFamily="34" charset="0"/>
                <a:cs typeface="Arial" panose="020B0604020202020204" pitchFamily="34" charset="0"/>
              </a:rPr>
              <a:t>Comprendre un document</a:t>
            </a:r>
            <a:r>
              <a:rPr lang="fr-FR" sz="1800" b="1" dirty="0">
                <a:effectLst/>
                <a:latin typeface="Arial" panose="020B0604020202020204" pitchFamily="34" charset="0"/>
                <a:cs typeface="Arial" panose="020B0604020202020204" pitchFamily="34" charset="0"/>
              </a:rPr>
              <a:t> :</a:t>
            </a:r>
          </a:p>
          <a:p>
            <a:pPr marL="0" indent="0" algn="just">
              <a:spcAft>
                <a:spcPts val="0"/>
              </a:spcAft>
              <a:buFontTx/>
              <a:buNone/>
            </a:pPr>
            <a:r>
              <a:rPr lang="fr-FR" sz="1800" dirty="0">
                <a:effectLst/>
                <a:latin typeface="Arial" panose="020B0604020202020204" pitchFamily="34" charset="0"/>
                <a:cs typeface="Arial" panose="020B0604020202020204" pitchFamily="34" charset="0"/>
              </a:rPr>
              <a:t>- Témoignage sur la première élection au SU</a:t>
            </a:r>
          </a:p>
          <a:p>
            <a:pPr algn="just">
              <a:spcAft>
                <a:spcPts val="0"/>
              </a:spcAft>
            </a:pPr>
            <a:endParaRPr lang="fr-FR" sz="1000" b="1" dirty="0">
              <a:effectLst/>
              <a:latin typeface="Arial" panose="020B0604020202020204" pitchFamily="34" charset="0"/>
              <a:cs typeface="Arial" panose="020B0604020202020204" pitchFamily="34" charset="0"/>
            </a:endParaRPr>
          </a:p>
          <a:p>
            <a:pPr algn="just">
              <a:spcAft>
                <a:spcPts val="0"/>
              </a:spcAft>
            </a:pPr>
            <a:r>
              <a:rPr lang="fr-FR" sz="1800" b="1" dirty="0">
                <a:effectLst/>
                <a:latin typeface="Arial" panose="020B0604020202020204" pitchFamily="34" charset="0"/>
                <a:cs typeface="Arial" panose="020B0604020202020204" pitchFamily="34" charset="0"/>
              </a:rPr>
              <a:t>Se repérer dans le temps :</a:t>
            </a:r>
          </a:p>
          <a:p>
            <a:pPr algn="just">
              <a:spcAft>
                <a:spcPts val="0"/>
              </a:spcAft>
            </a:pPr>
            <a:r>
              <a:rPr lang="fr-FR" sz="1800" dirty="0">
                <a:effectLst/>
                <a:latin typeface="Arial" panose="020B0604020202020204" pitchFamily="34" charset="0"/>
                <a:cs typeface="Arial" panose="020B0604020202020204" pitchFamily="34" charset="0"/>
              </a:rPr>
              <a:t>− 1848 : Suffrage universel masculin</a:t>
            </a:r>
          </a:p>
          <a:p>
            <a:pPr algn="just">
              <a:spcAft>
                <a:spcPts val="0"/>
              </a:spcAft>
            </a:pPr>
            <a:r>
              <a:rPr lang="fr-FR" sz="1800" dirty="0">
                <a:effectLst/>
                <a:latin typeface="Arial" panose="020B0604020202020204" pitchFamily="34" charset="0"/>
                <a:cs typeface="Arial" panose="020B0604020202020204" pitchFamily="34" charset="0"/>
              </a:rPr>
              <a:t>- 1848 – 1852 : Deuxième République </a:t>
            </a:r>
          </a:p>
        </p:txBody>
      </p:sp>
      <p:sp>
        <p:nvSpPr>
          <p:cNvPr id="12" name="ZoneTexte 11">
            <a:extLst>
              <a:ext uri="{FF2B5EF4-FFF2-40B4-BE49-F238E27FC236}">
                <a16:creationId xmlns:a16="http://schemas.microsoft.com/office/drawing/2014/main" id="{03325E22-D72E-4691-A003-C9F3A1336757}"/>
              </a:ext>
            </a:extLst>
          </p:cNvPr>
          <p:cNvSpPr txBox="1"/>
          <p:nvPr/>
        </p:nvSpPr>
        <p:spPr>
          <a:xfrm>
            <a:off x="2743200" y="3986633"/>
            <a:ext cx="3657600" cy="923330"/>
          </a:xfrm>
          <a:prstGeom prst="rect">
            <a:avLst/>
          </a:prstGeom>
          <a:noFill/>
        </p:spPr>
        <p:txBody>
          <a:bodyPr wrap="square">
            <a:spAutoFit/>
          </a:bodyPr>
          <a:lstStyle/>
          <a:p>
            <a:pPr algn="ctr">
              <a:spcAft>
                <a:spcPts val="0"/>
              </a:spcAft>
            </a:pPr>
            <a:r>
              <a:rPr lang="fr-FR" sz="1800" dirty="0">
                <a:effectLst/>
                <a:latin typeface="Arial" panose="020B0604020202020204" pitchFamily="34" charset="0"/>
                <a:cs typeface="Arial" panose="020B0604020202020204" pitchFamily="34" charset="0"/>
              </a:rPr>
              <a:t>Comment le suffrage universel masculin est – il contrôlé sous le Second Empire ? </a:t>
            </a:r>
            <a:endParaRPr lang="fr-FR" sz="1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5C278DC3-5ED7-4B2F-94BD-60145E057A74}"/>
              </a:ext>
            </a:extLst>
          </p:cNvPr>
          <p:cNvSpPr txBox="1"/>
          <p:nvPr/>
        </p:nvSpPr>
        <p:spPr>
          <a:xfrm>
            <a:off x="6400800" y="3804820"/>
            <a:ext cx="6248400" cy="1354217"/>
          </a:xfrm>
          <a:prstGeom prst="rect">
            <a:avLst/>
          </a:prstGeom>
          <a:noFill/>
        </p:spPr>
        <p:txBody>
          <a:bodyPr wrap="square">
            <a:spAutoFit/>
          </a:bodyPr>
          <a:lstStyle/>
          <a:p>
            <a:pPr marL="0" indent="0" algn="just">
              <a:spcAft>
                <a:spcPts val="0"/>
              </a:spcAft>
              <a:buFontTx/>
              <a:buNone/>
            </a:pPr>
            <a:r>
              <a:rPr lang="fr-FR" b="1" dirty="0">
                <a:latin typeface="Arial" panose="020B0604020202020204" pitchFamily="34" charset="0"/>
                <a:cs typeface="Arial" panose="020B0604020202020204" pitchFamily="34" charset="0"/>
              </a:rPr>
              <a:t>Comprendre</a:t>
            </a:r>
            <a:r>
              <a:rPr lang="fr-FR" sz="1800" b="1" dirty="0">
                <a:effectLst/>
                <a:latin typeface="Arial" panose="020B0604020202020204" pitchFamily="34" charset="0"/>
                <a:cs typeface="Arial" panose="020B0604020202020204" pitchFamily="34" charset="0"/>
              </a:rPr>
              <a:t> un document : </a:t>
            </a:r>
          </a:p>
          <a:p>
            <a:pPr marL="0" indent="0" algn="just">
              <a:spcAft>
                <a:spcPts val="0"/>
              </a:spcAft>
              <a:buFontTx/>
              <a:buNone/>
            </a:pPr>
            <a:r>
              <a:rPr lang="fr-FR" sz="1800" dirty="0">
                <a:effectLst/>
                <a:latin typeface="Arial" panose="020B0604020202020204" pitchFamily="34" charset="0"/>
                <a:cs typeface="Arial" panose="020B0604020202020204" pitchFamily="34" charset="0"/>
              </a:rPr>
              <a:t>- La Constitution de 1852</a:t>
            </a:r>
          </a:p>
          <a:p>
            <a:pPr marL="0" indent="0" algn="just">
              <a:spcAft>
                <a:spcPts val="0"/>
              </a:spcAft>
              <a:buFontTx/>
              <a:buNone/>
            </a:pPr>
            <a:endParaRPr lang="fr-FR" sz="1000" dirty="0">
              <a:effectLst/>
              <a:latin typeface="Arial" panose="020B0604020202020204" pitchFamily="34" charset="0"/>
              <a:cs typeface="Arial" panose="020B0604020202020204" pitchFamily="34" charset="0"/>
            </a:endParaRPr>
          </a:p>
          <a:p>
            <a:pPr marL="0" indent="0" algn="just">
              <a:spcAft>
                <a:spcPts val="0"/>
              </a:spcAft>
              <a:buFontTx/>
              <a:buNone/>
            </a:pPr>
            <a:r>
              <a:rPr lang="fr-FR" sz="1800" dirty="0">
                <a:effectLst/>
                <a:latin typeface="Arial" panose="020B0604020202020204" pitchFamily="34" charset="0"/>
                <a:cs typeface="Arial" panose="020B0604020202020204" pitchFamily="34" charset="0"/>
              </a:rPr>
              <a:t> </a:t>
            </a:r>
            <a:r>
              <a:rPr lang="fr-FR" sz="1800" b="1" dirty="0">
                <a:effectLst/>
                <a:latin typeface="Arial" panose="020B0604020202020204" pitchFamily="34" charset="0"/>
                <a:cs typeface="Arial" panose="020B0604020202020204" pitchFamily="34" charset="0"/>
              </a:rPr>
              <a:t>Se repérer dans le temps : </a:t>
            </a:r>
          </a:p>
          <a:p>
            <a:pPr marL="171450" indent="-171450" algn="just">
              <a:spcAft>
                <a:spcPts val="0"/>
              </a:spcAft>
              <a:buFontTx/>
              <a:buChar char="-"/>
            </a:pPr>
            <a:r>
              <a:rPr lang="fr-FR" sz="1800" dirty="0">
                <a:effectLst/>
                <a:latin typeface="Arial" panose="020B0604020202020204" pitchFamily="34" charset="0"/>
                <a:cs typeface="Arial" panose="020B0604020202020204" pitchFamily="34" charset="0"/>
              </a:rPr>
              <a:t>1852 – 1870 : Second Empire</a:t>
            </a:r>
          </a:p>
        </p:txBody>
      </p:sp>
      <p:sp>
        <p:nvSpPr>
          <p:cNvPr id="16" name="ZoneTexte 15">
            <a:extLst>
              <a:ext uri="{FF2B5EF4-FFF2-40B4-BE49-F238E27FC236}">
                <a16:creationId xmlns:a16="http://schemas.microsoft.com/office/drawing/2014/main" id="{68EC8EEF-58D0-427A-B9DE-ED0FC4244075}"/>
              </a:ext>
            </a:extLst>
          </p:cNvPr>
          <p:cNvSpPr txBox="1"/>
          <p:nvPr/>
        </p:nvSpPr>
        <p:spPr>
          <a:xfrm>
            <a:off x="2743200" y="5224233"/>
            <a:ext cx="3657600" cy="1200329"/>
          </a:xfrm>
          <a:prstGeom prst="rect">
            <a:avLst/>
          </a:prstGeom>
          <a:noFill/>
        </p:spPr>
        <p:txBody>
          <a:bodyPr wrap="square">
            <a:spAutoFit/>
          </a:bodyPr>
          <a:lstStyle/>
          <a:p>
            <a:pPr algn="just">
              <a:spcAft>
                <a:spcPts val="0"/>
              </a:spcAft>
            </a:pPr>
            <a:r>
              <a:rPr lang="fr-FR" sz="1800" dirty="0">
                <a:effectLst/>
                <a:latin typeface="Arial" panose="020B0604020202020204" pitchFamily="34" charset="0"/>
                <a:cs typeface="Arial" panose="020B0604020202020204" pitchFamily="34" charset="0"/>
              </a:rPr>
              <a:t>Construction d’une frise de synthèse (reprise des différents repères construits durant la séquence)</a:t>
            </a:r>
            <a:endParaRPr lang="fr-FR"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D970A4B6-4C6F-492A-8ADC-FE39B6AF1507}"/>
              </a:ext>
            </a:extLst>
          </p:cNvPr>
          <p:cNvSpPr txBox="1"/>
          <p:nvPr/>
        </p:nvSpPr>
        <p:spPr>
          <a:xfrm>
            <a:off x="6400800" y="5224232"/>
            <a:ext cx="6328610" cy="1200329"/>
          </a:xfrm>
          <a:prstGeom prst="rect">
            <a:avLst/>
          </a:prstGeom>
          <a:noFill/>
        </p:spPr>
        <p:txBody>
          <a:bodyPr wrap="square">
            <a:spAutoFit/>
          </a:bodyPr>
          <a:lstStyle/>
          <a:p>
            <a:pPr algn="just">
              <a:spcAft>
                <a:spcPts val="0"/>
              </a:spcAft>
            </a:pPr>
            <a:r>
              <a:rPr lang="fr-FR" sz="1800" b="1" dirty="0">
                <a:effectLst/>
                <a:latin typeface="Arial" panose="020B0604020202020204" pitchFamily="34" charset="0"/>
                <a:cs typeface="Arial" panose="020B0604020202020204" pitchFamily="34" charset="0"/>
              </a:rPr>
              <a:t>Se repérer dans le temps</a:t>
            </a:r>
          </a:p>
          <a:p>
            <a:pPr algn="just">
              <a:spcAft>
                <a:spcPts val="0"/>
              </a:spcAft>
            </a:pPr>
            <a:r>
              <a:rPr lang="fr-FR" sz="1800" dirty="0">
                <a:effectLst/>
                <a:latin typeface="Arial" panose="020B0604020202020204" pitchFamily="34" charset="0"/>
                <a:cs typeface="Arial" panose="020B0604020202020204" pitchFamily="34" charset="0"/>
              </a:rPr>
              <a:t>- 1815 – 1848 : la Monarchie Constitutionnelle</a:t>
            </a:r>
          </a:p>
          <a:p>
            <a:pPr algn="just">
              <a:spcAft>
                <a:spcPts val="0"/>
              </a:spcAft>
            </a:pPr>
            <a:r>
              <a:rPr lang="fr-FR" sz="1800" dirty="0">
                <a:effectLst/>
                <a:latin typeface="Arial" panose="020B0604020202020204" pitchFamily="34" charset="0"/>
                <a:cs typeface="Arial" panose="020B0604020202020204" pitchFamily="34" charset="0"/>
              </a:rPr>
              <a:t>- 1848 – 1852 : Deuxième République</a:t>
            </a:r>
          </a:p>
          <a:p>
            <a:pPr algn="just">
              <a:spcAft>
                <a:spcPts val="0"/>
              </a:spcAft>
            </a:pPr>
            <a:r>
              <a:rPr lang="fr-FR" sz="1800" dirty="0">
                <a:effectLst/>
                <a:latin typeface="Arial" panose="020B0604020202020204" pitchFamily="34" charset="0"/>
                <a:cs typeface="Arial" panose="020B0604020202020204" pitchFamily="34" charset="0"/>
              </a:rPr>
              <a:t>- 1852 – 1870 : Second</a:t>
            </a:r>
            <a:r>
              <a:rPr lang="fr-FR" sz="1800" baseline="30000" dirty="0">
                <a:effectLst/>
                <a:latin typeface="Arial" panose="020B0604020202020204" pitchFamily="34" charset="0"/>
                <a:cs typeface="Arial" panose="020B0604020202020204" pitchFamily="34" charset="0"/>
              </a:rPr>
              <a:t> </a:t>
            </a:r>
            <a:r>
              <a:rPr lang="fr-FR" sz="1800" dirty="0">
                <a:effectLst/>
                <a:latin typeface="Arial" panose="020B0604020202020204" pitchFamily="34" charset="0"/>
                <a:cs typeface="Arial" panose="020B0604020202020204" pitchFamily="34" charset="0"/>
              </a:rPr>
              <a:t>Empire</a:t>
            </a:r>
            <a:endParaRPr lang="fr-FR"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13203291-8911-0D78-04BB-C83ED9B97B41}"/>
              </a:ext>
            </a:extLst>
          </p:cNvPr>
          <p:cNvSpPr txBox="1"/>
          <p:nvPr/>
        </p:nvSpPr>
        <p:spPr>
          <a:xfrm>
            <a:off x="234287" y="362459"/>
            <a:ext cx="2508913" cy="369332"/>
          </a:xfrm>
          <a:prstGeom prst="rect">
            <a:avLst/>
          </a:prstGeom>
          <a:solidFill>
            <a:schemeClr val="bg1"/>
          </a:solidFill>
        </p:spPr>
        <p:txBody>
          <a:bodyPr wrap="square" rtlCol="0">
            <a:spAutoFit/>
          </a:bodyPr>
          <a:lstStyle/>
          <a:p>
            <a:pPr algn="ctr"/>
            <a:r>
              <a:rPr lang="fr-FR" b="1" dirty="0">
                <a:latin typeface="Arial" panose="020B0604020202020204" pitchFamily="34" charset="0"/>
                <a:cs typeface="Arial" panose="020B0604020202020204" pitchFamily="34" charset="0"/>
              </a:rPr>
              <a:t>SEQUENCE</a:t>
            </a:r>
          </a:p>
        </p:txBody>
      </p:sp>
    </p:spTree>
    <p:extLst>
      <p:ext uri="{BB962C8B-B14F-4D97-AF65-F5344CB8AC3E}">
        <p14:creationId xmlns:p14="http://schemas.microsoft.com/office/powerpoint/2010/main" val="3997398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5">
            <a:extLst>
              <a:ext uri="{FF2B5EF4-FFF2-40B4-BE49-F238E27FC236}">
                <a16:creationId xmlns:a16="http://schemas.microsoft.com/office/drawing/2014/main" id="{A893FFA0-ECFC-B156-374A-51D130EBBE9A}"/>
              </a:ext>
            </a:extLst>
          </p:cNvPr>
          <p:cNvGraphicFramePr>
            <a:graphicFrameLocks noGrp="1"/>
          </p:cNvGraphicFramePr>
          <p:nvPr>
            <p:extLst>
              <p:ext uri="{D42A27DB-BD31-4B8C-83A1-F6EECF244321}">
                <p14:modId xmlns:p14="http://schemas.microsoft.com/office/powerpoint/2010/main" val="860112992"/>
              </p:ext>
            </p:extLst>
          </p:nvPr>
        </p:nvGraphicFramePr>
        <p:xfrm>
          <a:off x="1954882" y="1623048"/>
          <a:ext cx="8128000" cy="310318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4253580"/>
                    </a:ext>
                  </a:extLst>
                </a:gridCol>
                <a:gridCol w="4064000">
                  <a:extLst>
                    <a:ext uri="{9D8B030D-6E8A-4147-A177-3AD203B41FA5}">
                      <a16:colId xmlns:a16="http://schemas.microsoft.com/office/drawing/2014/main" val="3679432229"/>
                    </a:ext>
                  </a:extLst>
                </a:gridCol>
              </a:tblGrid>
              <a:tr h="775797">
                <a:tc>
                  <a:txBody>
                    <a:bodyPr/>
                    <a:lstStyle/>
                    <a:p>
                      <a:pPr algn="ctr"/>
                      <a:r>
                        <a:rPr lang="fr-FR" dirty="0"/>
                        <a:t>Eléments de définition</a:t>
                      </a:r>
                    </a:p>
                  </a:txBody>
                  <a:tcPr>
                    <a:solidFill>
                      <a:schemeClr val="accent5"/>
                    </a:solidFill>
                  </a:tcPr>
                </a:tc>
                <a:tc>
                  <a:txBody>
                    <a:bodyPr/>
                    <a:lstStyle/>
                    <a:p>
                      <a:pPr algn="ctr"/>
                      <a:r>
                        <a:rPr lang="fr-FR" dirty="0"/>
                        <a:t>Eléments constitutifs</a:t>
                      </a:r>
                    </a:p>
                  </a:txBody>
                  <a:tcPr>
                    <a:solidFill>
                      <a:srgbClr val="FF0000"/>
                    </a:solidFill>
                  </a:tcPr>
                </a:tc>
                <a:extLst>
                  <a:ext uri="{0D108BD9-81ED-4DB2-BD59-A6C34878D82A}">
                    <a16:rowId xmlns:a16="http://schemas.microsoft.com/office/drawing/2014/main" val="1816553155"/>
                  </a:ext>
                </a:extLst>
              </a:tr>
              <a:tr h="775797">
                <a:tc>
                  <a:txBody>
                    <a:bodyPr/>
                    <a:lstStyle/>
                    <a:p>
                      <a:pPr algn="ctr"/>
                      <a:r>
                        <a:rPr lang="fr-FR" dirty="0"/>
                        <a:t>Savoir faire</a:t>
                      </a:r>
                    </a:p>
                  </a:txBody>
                  <a:tcPr>
                    <a:solidFill>
                      <a:schemeClr val="accent4">
                        <a:lumMod val="40000"/>
                        <a:lumOff val="60000"/>
                      </a:schemeClr>
                    </a:solidFill>
                  </a:tcPr>
                </a:tc>
                <a:tc>
                  <a:txBody>
                    <a:bodyPr/>
                    <a:lstStyle/>
                    <a:p>
                      <a:pPr algn="ctr"/>
                      <a:r>
                        <a:rPr lang="fr-FR" dirty="0"/>
                        <a:t>Capacité</a:t>
                      </a:r>
                    </a:p>
                  </a:txBody>
                  <a:tcPr>
                    <a:solidFill>
                      <a:srgbClr val="F19B99"/>
                    </a:solidFill>
                  </a:tcPr>
                </a:tc>
                <a:extLst>
                  <a:ext uri="{0D108BD9-81ED-4DB2-BD59-A6C34878D82A}">
                    <a16:rowId xmlns:a16="http://schemas.microsoft.com/office/drawing/2014/main" val="2052931277"/>
                  </a:ext>
                </a:extLst>
              </a:tr>
              <a:tr h="775797">
                <a:tc>
                  <a:txBody>
                    <a:bodyPr/>
                    <a:lstStyle/>
                    <a:p>
                      <a:pPr algn="ctr"/>
                      <a:r>
                        <a:rPr lang="fr-FR" dirty="0"/>
                        <a:t>Progresser</a:t>
                      </a:r>
                    </a:p>
                  </a:txBody>
                  <a:tcPr>
                    <a:solidFill>
                      <a:schemeClr val="accent6">
                        <a:lumMod val="40000"/>
                        <a:lumOff val="60000"/>
                      </a:schemeClr>
                    </a:solidFill>
                  </a:tcPr>
                </a:tc>
                <a:tc>
                  <a:txBody>
                    <a:bodyPr/>
                    <a:lstStyle/>
                    <a:p>
                      <a:pPr algn="ctr"/>
                      <a:r>
                        <a:rPr lang="fr-FR" dirty="0"/>
                        <a:t>Connaissance</a:t>
                      </a:r>
                    </a:p>
                  </a:txBody>
                  <a:tcPr>
                    <a:solidFill>
                      <a:srgbClr val="ED9033"/>
                    </a:solidFill>
                  </a:tcPr>
                </a:tc>
                <a:extLst>
                  <a:ext uri="{0D108BD9-81ED-4DB2-BD59-A6C34878D82A}">
                    <a16:rowId xmlns:a16="http://schemas.microsoft.com/office/drawing/2014/main" val="858554253"/>
                  </a:ext>
                </a:extLst>
              </a:tr>
              <a:tr h="775797">
                <a:tc>
                  <a:txBody>
                    <a:bodyPr/>
                    <a:lstStyle/>
                    <a:p>
                      <a:pPr algn="ctr"/>
                      <a:r>
                        <a:rPr lang="fr-FR" dirty="0"/>
                        <a:t>Être capable de …</a:t>
                      </a:r>
                    </a:p>
                  </a:txBody>
                  <a:tcPr>
                    <a:solidFill>
                      <a:schemeClr val="accent4">
                        <a:lumMod val="40000"/>
                        <a:lumOff val="60000"/>
                      </a:schemeClr>
                    </a:solidFill>
                  </a:tcPr>
                </a:tc>
                <a:tc>
                  <a:txBody>
                    <a:bodyPr/>
                    <a:lstStyle/>
                    <a:p>
                      <a:pPr algn="ctr"/>
                      <a:r>
                        <a:rPr lang="fr-FR" dirty="0"/>
                        <a:t>Nommer ce que l’on pratique</a:t>
                      </a:r>
                    </a:p>
                  </a:txBody>
                  <a:tcPr>
                    <a:solidFill>
                      <a:srgbClr val="F19B99"/>
                    </a:solidFill>
                  </a:tcPr>
                </a:tc>
                <a:extLst>
                  <a:ext uri="{0D108BD9-81ED-4DB2-BD59-A6C34878D82A}">
                    <a16:rowId xmlns:a16="http://schemas.microsoft.com/office/drawing/2014/main" val="4183545098"/>
                  </a:ext>
                </a:extLst>
              </a:tr>
            </a:tbl>
          </a:graphicData>
        </a:graphic>
      </p:graphicFrame>
      <p:sp>
        <p:nvSpPr>
          <p:cNvPr id="8" name="ZoneTexte 7">
            <a:extLst>
              <a:ext uri="{FF2B5EF4-FFF2-40B4-BE49-F238E27FC236}">
                <a16:creationId xmlns:a16="http://schemas.microsoft.com/office/drawing/2014/main" id="{16CC9565-757F-C264-4745-E6D7F491903A}"/>
              </a:ext>
            </a:extLst>
          </p:cNvPr>
          <p:cNvSpPr txBox="1"/>
          <p:nvPr/>
        </p:nvSpPr>
        <p:spPr>
          <a:xfrm>
            <a:off x="1954882" y="782198"/>
            <a:ext cx="8128000" cy="523220"/>
          </a:xfrm>
          <a:prstGeom prst="rect">
            <a:avLst/>
          </a:prstGeom>
          <a:noFill/>
        </p:spPr>
        <p:txBody>
          <a:bodyPr wrap="square" rtlCol="0">
            <a:spAutoFit/>
          </a:bodyPr>
          <a:lstStyle/>
          <a:p>
            <a:pPr algn="ctr"/>
            <a:r>
              <a:rPr lang="fr-FR" sz="2800" dirty="0">
                <a:solidFill>
                  <a:schemeClr val="tx1">
                    <a:lumMod val="75000"/>
                    <a:lumOff val="25000"/>
                  </a:schemeClr>
                </a:solidFill>
                <a:latin typeface="+mj-lt"/>
              </a:rPr>
              <a:t>DU VÉCU …</a:t>
            </a:r>
          </a:p>
        </p:txBody>
      </p:sp>
    </p:spTree>
    <p:extLst>
      <p:ext uri="{BB962C8B-B14F-4D97-AF65-F5344CB8AC3E}">
        <p14:creationId xmlns:p14="http://schemas.microsoft.com/office/powerpoint/2010/main" val="389807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690D2-09F5-490F-8381-FC63CD65F0CA}"/>
              </a:ext>
            </a:extLst>
          </p:cNvPr>
          <p:cNvSpPr>
            <a:spLocks noGrp="1"/>
          </p:cNvSpPr>
          <p:nvPr>
            <p:ph type="title"/>
          </p:nvPr>
        </p:nvSpPr>
        <p:spPr>
          <a:xfrm>
            <a:off x="348916" y="1082844"/>
            <a:ext cx="3425588" cy="564166"/>
          </a:xfrm>
        </p:spPr>
        <p:txBody>
          <a:bodyPr>
            <a:normAutofit fontScale="90000"/>
          </a:bodyPr>
          <a:lstStyle/>
          <a:p>
            <a:r>
              <a:rPr lang="fr-FR" sz="3900" b="1" dirty="0">
                <a:latin typeface="Arial" panose="020B0604020202020204" pitchFamily="34" charset="0"/>
                <a:cs typeface="Arial" panose="020B0604020202020204" pitchFamily="34" charset="0"/>
              </a:rPr>
              <a:t>Pour résumer </a:t>
            </a:r>
            <a:r>
              <a:rPr lang="fr-FR" b="1" dirty="0">
                <a:latin typeface="Arial" panose="020B0604020202020204" pitchFamily="34" charset="0"/>
                <a:cs typeface="Arial" panose="020B0604020202020204" pitchFamily="34" charset="0"/>
              </a:rPr>
              <a:t>:</a:t>
            </a:r>
            <a:endParaRPr lang="fr-NC" b="1" dirty="0">
              <a:latin typeface="Arial" panose="020B0604020202020204" pitchFamily="34" charset="0"/>
              <a:cs typeface="Arial" panose="020B0604020202020204" pitchFamily="34" charset="0"/>
            </a:endParaRPr>
          </a:p>
        </p:txBody>
      </p:sp>
      <p:graphicFrame>
        <p:nvGraphicFramePr>
          <p:cNvPr id="3" name="Diagramme 2">
            <a:extLst>
              <a:ext uri="{FF2B5EF4-FFF2-40B4-BE49-F238E27FC236}">
                <a16:creationId xmlns:a16="http://schemas.microsoft.com/office/drawing/2014/main" id="{53C48FD5-9FA9-701E-D215-15874C30DE1B}"/>
              </a:ext>
            </a:extLst>
          </p:cNvPr>
          <p:cNvGraphicFramePr/>
          <p:nvPr>
            <p:extLst>
              <p:ext uri="{D42A27DB-BD31-4B8C-83A1-F6EECF244321}">
                <p14:modId xmlns:p14="http://schemas.microsoft.com/office/powerpoint/2010/main" val="818918971"/>
              </p:ext>
            </p:extLst>
          </p:nvPr>
        </p:nvGraphicFramePr>
        <p:xfrm>
          <a:off x="594725" y="1082844"/>
          <a:ext cx="10634747" cy="6184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a:extLst>
              <a:ext uri="{FF2B5EF4-FFF2-40B4-BE49-F238E27FC236}">
                <a16:creationId xmlns:a16="http://schemas.microsoft.com/office/drawing/2014/main" id="{0C8D180E-B59F-DFF5-C031-A8E501AC2922}"/>
              </a:ext>
            </a:extLst>
          </p:cNvPr>
          <p:cNvSpPr txBox="1"/>
          <p:nvPr/>
        </p:nvSpPr>
        <p:spPr>
          <a:xfrm>
            <a:off x="4657455" y="2691543"/>
            <a:ext cx="2509285" cy="2677656"/>
          </a:xfrm>
          <a:prstGeom prst="rect">
            <a:avLst/>
          </a:prstGeom>
          <a:solidFill>
            <a:srgbClr val="00B0F0"/>
          </a:solidFill>
        </p:spPr>
        <p:txBody>
          <a:bodyPr wrap="square" rtlCol="0">
            <a:spAutoFit/>
          </a:bodyPr>
          <a:lstStyle/>
          <a:p>
            <a:pPr algn="ctr"/>
            <a:r>
              <a:rPr lang="fr-FR" sz="2400" b="1" dirty="0">
                <a:latin typeface="Arial" panose="020B0604020202020204" pitchFamily="34" charset="0"/>
                <a:cs typeface="Arial" panose="020B0604020202020204" pitchFamily="34" charset="0"/>
              </a:rPr>
              <a:t>Pour construire </a:t>
            </a:r>
          </a:p>
          <a:p>
            <a:pPr algn="ctr"/>
            <a:r>
              <a:rPr lang="fr-FR" sz="2400" b="1" dirty="0">
                <a:latin typeface="Arial" panose="020B0604020202020204" pitchFamily="34" charset="0"/>
                <a:cs typeface="Arial" panose="020B0604020202020204" pitchFamily="34" charset="0"/>
              </a:rPr>
              <a:t>la grille de conception d’une séquence en entrant par les compétences.</a:t>
            </a:r>
            <a:endParaRPr lang="fr-N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348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407A6288-CFB8-485E-88D5-99DAB09E2BAD}"/>
                                            </p:graphicEl>
                                          </p:spTgt>
                                        </p:tgtEl>
                                        <p:attrNameLst>
                                          <p:attrName>style.visibility</p:attrName>
                                        </p:attrNameLst>
                                      </p:cBhvr>
                                      <p:to>
                                        <p:strVal val="visible"/>
                                      </p:to>
                                    </p:set>
                                    <p:animEffect transition="in" filter="wipe(left)">
                                      <p:cBhvr>
                                        <p:cTn id="7" dur="1000"/>
                                        <p:tgtEl>
                                          <p:spTgt spid="3">
                                            <p:graphicEl>
                                              <a:dgm id="{407A6288-CFB8-485E-88D5-99DAB09E2B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2F16975F-ECDD-49C3-BADB-82153BE1AAD8}"/>
                                            </p:graphicEl>
                                          </p:spTgt>
                                        </p:tgtEl>
                                        <p:attrNameLst>
                                          <p:attrName>style.visibility</p:attrName>
                                        </p:attrNameLst>
                                      </p:cBhvr>
                                      <p:to>
                                        <p:strVal val="visible"/>
                                      </p:to>
                                    </p:set>
                                    <p:animEffect transition="in" filter="wipe(left)">
                                      <p:cBhvr>
                                        <p:cTn id="12" dur="1000"/>
                                        <p:tgtEl>
                                          <p:spTgt spid="3">
                                            <p:graphicEl>
                                              <a:dgm id="{2F16975F-ECDD-49C3-BADB-82153BE1AAD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61494677-EF13-4E3F-8E53-E849ABCD153E}"/>
                                            </p:graphicEl>
                                          </p:spTgt>
                                        </p:tgtEl>
                                        <p:attrNameLst>
                                          <p:attrName>style.visibility</p:attrName>
                                        </p:attrNameLst>
                                      </p:cBhvr>
                                      <p:to>
                                        <p:strVal val="visible"/>
                                      </p:to>
                                    </p:set>
                                    <p:animEffect transition="in" filter="wipe(left)">
                                      <p:cBhvr>
                                        <p:cTn id="17" dur="1000"/>
                                        <p:tgtEl>
                                          <p:spTgt spid="3">
                                            <p:graphicEl>
                                              <a:dgm id="{61494677-EF13-4E3F-8E53-E849ABCD153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07AA474-8199-484C-B526-2B70778CDB78}"/>
                                            </p:graphicEl>
                                          </p:spTgt>
                                        </p:tgtEl>
                                        <p:attrNameLst>
                                          <p:attrName>style.visibility</p:attrName>
                                        </p:attrNameLst>
                                      </p:cBhvr>
                                      <p:to>
                                        <p:strVal val="visible"/>
                                      </p:to>
                                    </p:set>
                                    <p:animEffect transition="in" filter="wipe(left)">
                                      <p:cBhvr>
                                        <p:cTn id="22" dur="1000"/>
                                        <p:tgtEl>
                                          <p:spTgt spid="3">
                                            <p:graphicEl>
                                              <a:dgm id="{B07AA474-8199-484C-B526-2B70778CDB7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87E3EB4F-F30F-4283-BACD-227186352B13}"/>
                                            </p:graphicEl>
                                          </p:spTgt>
                                        </p:tgtEl>
                                        <p:attrNameLst>
                                          <p:attrName>style.visibility</p:attrName>
                                        </p:attrNameLst>
                                      </p:cBhvr>
                                      <p:to>
                                        <p:strVal val="visible"/>
                                      </p:to>
                                    </p:set>
                                    <p:animEffect transition="in" filter="wipe(left)">
                                      <p:cBhvr>
                                        <p:cTn id="27" dur="1000"/>
                                        <p:tgtEl>
                                          <p:spTgt spid="3">
                                            <p:graphicEl>
                                              <a:dgm id="{87E3EB4F-F30F-4283-BACD-227186352B1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FB681884-91A9-409A-8B17-6A4AB5F70D05}"/>
                                            </p:graphicEl>
                                          </p:spTgt>
                                        </p:tgtEl>
                                        <p:attrNameLst>
                                          <p:attrName>style.visibility</p:attrName>
                                        </p:attrNameLst>
                                      </p:cBhvr>
                                      <p:to>
                                        <p:strVal val="visible"/>
                                      </p:to>
                                    </p:set>
                                    <p:animEffect transition="in" filter="wipe(left)">
                                      <p:cBhvr>
                                        <p:cTn id="32" dur="1000"/>
                                        <p:tgtEl>
                                          <p:spTgt spid="3">
                                            <p:graphicEl>
                                              <a:dgm id="{FB681884-91A9-409A-8B17-6A4AB5F70D0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00FC4D89-8953-4C0F-B29F-E46324FB0087}"/>
                                            </p:graphicEl>
                                          </p:spTgt>
                                        </p:tgtEl>
                                        <p:attrNameLst>
                                          <p:attrName>style.visibility</p:attrName>
                                        </p:attrNameLst>
                                      </p:cBhvr>
                                      <p:to>
                                        <p:strVal val="visible"/>
                                      </p:to>
                                    </p:set>
                                    <p:animEffect transition="in" filter="wipe(left)">
                                      <p:cBhvr>
                                        <p:cTn id="37" dur="1000"/>
                                        <p:tgtEl>
                                          <p:spTgt spid="3">
                                            <p:graphicEl>
                                              <a:dgm id="{00FC4D89-8953-4C0F-B29F-E46324FB008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9E275B66-A3D7-4F48-A31D-63F35926F5C2}"/>
                                            </p:graphicEl>
                                          </p:spTgt>
                                        </p:tgtEl>
                                        <p:attrNameLst>
                                          <p:attrName>style.visibility</p:attrName>
                                        </p:attrNameLst>
                                      </p:cBhvr>
                                      <p:to>
                                        <p:strVal val="visible"/>
                                      </p:to>
                                    </p:set>
                                    <p:animEffect transition="in" filter="wipe(left)">
                                      <p:cBhvr>
                                        <p:cTn id="42" dur="1000"/>
                                        <p:tgtEl>
                                          <p:spTgt spid="3">
                                            <p:graphicEl>
                                              <a:dgm id="{9E275B66-A3D7-4F48-A31D-63F35926F5C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graphicEl>
                                              <a:dgm id="{62DF0E3D-25F6-49D1-BABD-BB0B020B9958}"/>
                                            </p:graphicEl>
                                          </p:spTgt>
                                        </p:tgtEl>
                                        <p:attrNameLst>
                                          <p:attrName>style.visibility</p:attrName>
                                        </p:attrNameLst>
                                      </p:cBhvr>
                                      <p:to>
                                        <p:strVal val="visible"/>
                                      </p:to>
                                    </p:set>
                                    <p:animEffect transition="in" filter="wipe(left)">
                                      <p:cBhvr>
                                        <p:cTn id="47" dur="1000"/>
                                        <p:tgtEl>
                                          <p:spTgt spid="3">
                                            <p:graphicEl>
                                              <a:dgm id="{62DF0E3D-25F6-49D1-BABD-BB0B020B995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graphicEl>
                                              <a:dgm id="{921D55C4-76CF-4392-BFBF-1AF6D3EF9EE0}"/>
                                            </p:graphicEl>
                                          </p:spTgt>
                                        </p:tgtEl>
                                        <p:attrNameLst>
                                          <p:attrName>style.visibility</p:attrName>
                                        </p:attrNameLst>
                                      </p:cBhvr>
                                      <p:to>
                                        <p:strVal val="visible"/>
                                      </p:to>
                                    </p:set>
                                    <p:animEffect transition="in" filter="wipe(left)">
                                      <p:cBhvr>
                                        <p:cTn id="52" dur="1000"/>
                                        <p:tgtEl>
                                          <p:spTgt spid="3">
                                            <p:graphicEl>
                                              <a:dgm id="{921D55C4-76CF-4392-BFBF-1AF6D3EF9E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40791A-C788-8E1B-1448-6BADC17BBF95}"/>
              </a:ext>
            </a:extLst>
          </p:cNvPr>
          <p:cNvSpPr>
            <a:spLocks noGrp="1"/>
          </p:cNvSpPr>
          <p:nvPr>
            <p:ph type="title"/>
          </p:nvPr>
        </p:nvSpPr>
        <p:spPr/>
        <p:txBody>
          <a:bodyPr>
            <a:normAutofit/>
          </a:bodyPr>
          <a:lstStyle/>
          <a:p>
            <a:r>
              <a:rPr lang="en-US" dirty="0">
                <a:solidFill>
                  <a:srgbClr val="0070C0"/>
                </a:solidFill>
              </a:rPr>
              <a:t>iv] </a:t>
            </a:r>
            <a:r>
              <a:rPr lang="en-US" dirty="0" err="1">
                <a:solidFill>
                  <a:srgbClr val="0070C0"/>
                </a:solidFill>
              </a:rPr>
              <a:t>impliquer</a:t>
            </a:r>
            <a:r>
              <a:rPr lang="en-US" dirty="0">
                <a:solidFill>
                  <a:srgbClr val="0070C0"/>
                </a:solidFill>
              </a:rPr>
              <a:t> </a:t>
            </a:r>
            <a:r>
              <a:rPr lang="en-US" dirty="0" err="1">
                <a:solidFill>
                  <a:srgbClr val="0070C0"/>
                </a:solidFill>
              </a:rPr>
              <a:t>l’élève</a:t>
            </a:r>
            <a:r>
              <a:rPr lang="en-US" dirty="0">
                <a:solidFill>
                  <a:srgbClr val="0070C0"/>
                </a:solidFill>
              </a:rPr>
              <a:t> dans la construction de</a:t>
            </a:r>
            <a:br>
              <a:rPr lang="en-US" dirty="0">
                <a:solidFill>
                  <a:srgbClr val="0070C0"/>
                </a:solidFill>
              </a:rPr>
            </a:br>
            <a:r>
              <a:rPr lang="en-US" dirty="0">
                <a:solidFill>
                  <a:srgbClr val="0070C0"/>
                </a:solidFill>
              </a:rPr>
              <a:t>     </a:t>
            </a:r>
            <a:r>
              <a:rPr lang="en-US" dirty="0" err="1">
                <a:solidFill>
                  <a:srgbClr val="0070C0"/>
                </a:solidFill>
              </a:rPr>
              <a:t>ses</a:t>
            </a:r>
            <a:r>
              <a:rPr lang="en-US" dirty="0">
                <a:solidFill>
                  <a:srgbClr val="0070C0"/>
                </a:solidFill>
              </a:rPr>
              <a:t> competences</a:t>
            </a:r>
          </a:p>
        </p:txBody>
      </p:sp>
      <p:sp>
        <p:nvSpPr>
          <p:cNvPr id="2" name="Espace réservé du texte 1">
            <a:extLst>
              <a:ext uri="{FF2B5EF4-FFF2-40B4-BE49-F238E27FC236}">
                <a16:creationId xmlns:a16="http://schemas.microsoft.com/office/drawing/2014/main" id="{21759596-E0F7-2D18-669A-A0A9588F8AC8}"/>
              </a:ext>
            </a:extLst>
          </p:cNvPr>
          <p:cNvSpPr>
            <a:spLocks noGrp="1"/>
          </p:cNvSpPr>
          <p:nvPr>
            <p:ph type="body" idx="1"/>
          </p:nvPr>
        </p:nvSpPr>
        <p:spPr>
          <a:xfrm>
            <a:off x="581193" y="4690886"/>
            <a:ext cx="11029615" cy="600556"/>
          </a:xfrm>
        </p:spPr>
        <p:txBody>
          <a:bodyPr/>
          <a:lstStyle/>
          <a:p>
            <a:pPr algn="ctr"/>
            <a:r>
              <a:rPr lang="fr-FR" b="1" dirty="0">
                <a:latin typeface="Arial" panose="020B0604020202020204" pitchFamily="34" charset="0"/>
                <a:cs typeface="Arial" panose="020B0604020202020204" pitchFamily="34" charset="0"/>
              </a:rPr>
              <a:t>Auto-évaluation</a:t>
            </a:r>
          </a:p>
        </p:txBody>
      </p:sp>
      <p:sp>
        <p:nvSpPr>
          <p:cNvPr id="3" name="Espace réservé de la date 2">
            <a:extLst>
              <a:ext uri="{FF2B5EF4-FFF2-40B4-BE49-F238E27FC236}">
                <a16:creationId xmlns:a16="http://schemas.microsoft.com/office/drawing/2014/main" id="{2C614FE2-B722-E922-499E-C5862DC183DA}"/>
              </a:ext>
            </a:extLst>
          </p:cNvPr>
          <p:cNvSpPr>
            <a:spLocks noGrp="1"/>
          </p:cNvSpPr>
          <p:nvPr>
            <p:ph type="dt" sz="half" idx="10"/>
          </p:nvPr>
        </p:nvSpPr>
        <p:spPr/>
        <p:txBody>
          <a:bodyPr anchor="ctr">
            <a:normAutofit/>
          </a:bodyPr>
          <a:lstStyle/>
          <a:p>
            <a:pPr rtl="0">
              <a:spcAft>
                <a:spcPts val="600"/>
              </a:spcAft>
            </a:pPr>
            <a:fld id="{0FAEC910-4AAA-42A1-A49C-7DDC64BC53C6}" type="datetime1">
              <a:rPr lang="fr-FR" smtClean="0"/>
              <a:pPr rtl="0">
                <a:spcAft>
                  <a:spcPts val="600"/>
                </a:spcAft>
              </a:pPr>
              <a:t>16/09/2022</a:t>
            </a:fld>
            <a:endParaRPr lang="en-US"/>
          </a:p>
        </p:txBody>
      </p:sp>
    </p:spTree>
    <p:extLst>
      <p:ext uri="{BB962C8B-B14F-4D97-AF65-F5344CB8AC3E}">
        <p14:creationId xmlns:p14="http://schemas.microsoft.com/office/powerpoint/2010/main" val="26814542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74880B9-0804-3135-4E93-035E83432BBD}"/>
              </a:ext>
            </a:extLst>
          </p:cNvPr>
          <p:cNvSpPr txBox="1">
            <a:spLocks/>
          </p:cNvSpPr>
          <p:nvPr/>
        </p:nvSpPr>
        <p:spPr>
          <a:xfrm>
            <a:off x="471023" y="6720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dirty="0"/>
          </a:p>
        </p:txBody>
      </p:sp>
      <p:sp>
        <p:nvSpPr>
          <p:cNvPr id="4" name="Titre 2">
            <a:extLst>
              <a:ext uri="{FF2B5EF4-FFF2-40B4-BE49-F238E27FC236}">
                <a16:creationId xmlns:a16="http://schemas.microsoft.com/office/drawing/2014/main" id="{96DDD5BD-462E-32AC-AA43-3A705D57A5BD}"/>
              </a:ext>
            </a:extLst>
          </p:cNvPr>
          <p:cNvSpPr txBox="1">
            <a:spLocks/>
          </p:cNvSpPr>
          <p:nvPr/>
        </p:nvSpPr>
        <p:spPr>
          <a:xfrm>
            <a:off x="623423" y="8244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t>Concevoir une grille d’auto-évaluation des compétences des élèves</a:t>
            </a:r>
          </a:p>
        </p:txBody>
      </p:sp>
      <p:sp>
        <p:nvSpPr>
          <p:cNvPr id="5" name="ZoneTexte 4">
            <a:extLst>
              <a:ext uri="{FF2B5EF4-FFF2-40B4-BE49-F238E27FC236}">
                <a16:creationId xmlns:a16="http://schemas.microsoft.com/office/drawing/2014/main" id="{3CE2D400-15F6-757D-2577-AE2A3F259713}"/>
              </a:ext>
            </a:extLst>
          </p:cNvPr>
          <p:cNvSpPr txBox="1"/>
          <p:nvPr/>
        </p:nvSpPr>
        <p:spPr>
          <a:xfrm>
            <a:off x="581192" y="1859340"/>
            <a:ext cx="11029615" cy="1077218"/>
          </a:xfrm>
          <a:prstGeom prst="rect">
            <a:avLst/>
          </a:prstGeom>
          <a:noFill/>
        </p:spPr>
        <p:txBody>
          <a:bodyPr wrap="square" rtlCol="0">
            <a:spAutoFit/>
          </a:bodyPr>
          <a:lstStyle/>
          <a:p>
            <a:pPr algn="ctr"/>
            <a:r>
              <a:rPr lang="fr-FR" sz="3200" b="1" dirty="0"/>
              <a:t>Objectif : comment impliquer l’élève dans la construction de ses compétences en Histoire-Géographie ? </a:t>
            </a:r>
          </a:p>
        </p:txBody>
      </p:sp>
    </p:spTree>
    <p:extLst>
      <p:ext uri="{BB962C8B-B14F-4D97-AF65-F5344CB8AC3E}">
        <p14:creationId xmlns:p14="http://schemas.microsoft.com/office/powerpoint/2010/main" val="4062245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74880B9-0804-3135-4E93-035E83432BBD}"/>
              </a:ext>
            </a:extLst>
          </p:cNvPr>
          <p:cNvSpPr txBox="1">
            <a:spLocks/>
          </p:cNvSpPr>
          <p:nvPr/>
        </p:nvSpPr>
        <p:spPr>
          <a:xfrm>
            <a:off x="471023" y="6720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dirty="0"/>
          </a:p>
        </p:txBody>
      </p:sp>
      <p:sp>
        <p:nvSpPr>
          <p:cNvPr id="6" name="Titre 4">
            <a:extLst>
              <a:ext uri="{FF2B5EF4-FFF2-40B4-BE49-F238E27FC236}">
                <a16:creationId xmlns:a16="http://schemas.microsoft.com/office/drawing/2014/main" id="{CCF9565F-6CE8-BDCF-0D28-8C61A5E16675}"/>
              </a:ext>
            </a:extLst>
          </p:cNvPr>
          <p:cNvSpPr txBox="1">
            <a:spLocks/>
          </p:cNvSpPr>
          <p:nvPr/>
        </p:nvSpPr>
        <p:spPr>
          <a:xfrm>
            <a:off x="0" y="772645"/>
            <a:ext cx="12192000" cy="668337"/>
          </a:xfrm>
          <a:prstGeom prst="rect">
            <a:avLst/>
          </a:prstGeom>
        </p:spPr>
        <p:txBody>
          <a:bodyP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latin typeface="Arial" panose="020B0604020202020204" pitchFamily="34" charset="0"/>
                <a:cs typeface="Arial" panose="020B0604020202020204" pitchFamily="34" charset="0"/>
              </a:rPr>
              <a:t>2) </a:t>
            </a:r>
            <a:r>
              <a:rPr lang="fr-FR" b="1" u="sng" dirty="0" err="1">
                <a:latin typeface="Arial" panose="020B0604020202020204" pitchFamily="34" charset="0"/>
                <a:cs typeface="Arial" panose="020B0604020202020204" pitchFamily="34" charset="0"/>
              </a:rPr>
              <a:t>qU’est</a:t>
            </a:r>
            <a:r>
              <a:rPr lang="fr-FR" b="1" u="sng" dirty="0">
                <a:latin typeface="Arial" panose="020B0604020202020204" pitchFamily="34" charset="0"/>
                <a:cs typeface="Arial" panose="020B0604020202020204" pitchFamily="34" charset="0"/>
              </a:rPr>
              <a:t>-ce que c’est ?</a:t>
            </a:r>
            <a:endParaRPr lang="fr-NC" b="1" u="sng"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9964ADF1-EB31-4EEA-0465-2E42E262529A}"/>
              </a:ext>
            </a:extLst>
          </p:cNvPr>
          <p:cNvSpPr txBox="1"/>
          <p:nvPr/>
        </p:nvSpPr>
        <p:spPr>
          <a:xfrm>
            <a:off x="196947" y="1562100"/>
            <a:ext cx="3048002" cy="369332"/>
          </a:xfrm>
          <a:prstGeom prst="rect">
            <a:avLst/>
          </a:prstGeom>
          <a:noFill/>
          <a:ln>
            <a:solidFill>
              <a:srgbClr val="0070C0"/>
            </a:solidFill>
          </a:ln>
        </p:spPr>
        <p:txBody>
          <a:bodyPr wrap="square" rtlCol="0">
            <a:spAutoFit/>
          </a:bodyPr>
          <a:lstStyle/>
          <a:p>
            <a:pPr algn="just"/>
            <a:r>
              <a:rPr lang="fr-FR" dirty="0">
                <a:solidFill>
                  <a:srgbClr val="0070C0"/>
                </a:solidFill>
                <a:latin typeface="Arial" panose="020B0604020202020204" pitchFamily="34" charset="0"/>
                <a:cs typeface="Arial" panose="020B0604020202020204" pitchFamily="34" charset="0"/>
              </a:rPr>
              <a:t>Une grille ou un tableau,</a:t>
            </a:r>
            <a:endParaRPr lang="fr-NC" dirty="0">
              <a:solidFill>
                <a:srgbClr val="0070C0"/>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E02FB60B-B4E0-332A-51AE-07504A87F651}"/>
              </a:ext>
            </a:extLst>
          </p:cNvPr>
          <p:cNvSpPr txBox="1"/>
          <p:nvPr/>
        </p:nvSpPr>
        <p:spPr>
          <a:xfrm>
            <a:off x="196947" y="2045170"/>
            <a:ext cx="3048002" cy="1200329"/>
          </a:xfrm>
          <a:prstGeom prst="rect">
            <a:avLst/>
          </a:prstGeom>
          <a:noFill/>
          <a:ln>
            <a:solidFill>
              <a:srgbClr val="0070C0"/>
            </a:solidFill>
          </a:ln>
        </p:spPr>
        <p:txBody>
          <a:bodyPr wrap="square" rtlCol="0">
            <a:spAutoFit/>
          </a:bodyPr>
          <a:lstStyle/>
          <a:p>
            <a:pPr algn="just"/>
            <a:r>
              <a:rPr lang="fr-FR" dirty="0">
                <a:solidFill>
                  <a:srgbClr val="0070C0"/>
                </a:solidFill>
                <a:latin typeface="Arial" panose="020B0604020202020204" pitchFamily="34" charset="0"/>
                <a:cs typeface="Arial" panose="020B0604020202020204" pitchFamily="34" charset="0"/>
              </a:rPr>
              <a:t>qui référence l’ensemble des compétences et de leurs composantes évaluées dans l’année </a:t>
            </a:r>
            <a:endParaRPr lang="fr-NC" dirty="0">
              <a:solidFill>
                <a:srgbClr val="0070C0"/>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A4F7E942-3540-5C30-DAC3-A3A36B0DB220}"/>
              </a:ext>
            </a:extLst>
          </p:cNvPr>
          <p:cNvSpPr txBox="1"/>
          <p:nvPr/>
        </p:nvSpPr>
        <p:spPr>
          <a:xfrm>
            <a:off x="196947" y="3359237"/>
            <a:ext cx="3048002" cy="3416320"/>
          </a:xfrm>
          <a:prstGeom prst="rect">
            <a:avLst/>
          </a:prstGeom>
          <a:noFill/>
          <a:ln>
            <a:solidFill>
              <a:srgbClr val="0070C0"/>
            </a:solidFill>
          </a:ln>
        </p:spPr>
        <p:txBody>
          <a:bodyPr wrap="square" rtlCol="0">
            <a:spAutoFit/>
          </a:bodyPr>
          <a:lstStyle/>
          <a:p>
            <a:pPr algn="just"/>
            <a:r>
              <a:rPr lang="fr-FR" dirty="0">
                <a:solidFill>
                  <a:srgbClr val="0070C0"/>
                </a:solidFill>
                <a:latin typeface="Arial" panose="020B0604020202020204" pitchFamily="34" charset="0"/>
                <a:cs typeface="Arial" panose="020B0604020202020204" pitchFamily="34" charset="0"/>
              </a:rPr>
              <a:t>et dont les critères de réussite sont indiqués brièvement MAIS pour une meilleure appropriation de l’outil et de l’évaluation par compétence :</a:t>
            </a:r>
          </a:p>
          <a:p>
            <a:pPr algn="just"/>
            <a:r>
              <a:rPr lang="fr-FR" dirty="0">
                <a:solidFill>
                  <a:srgbClr val="0070C0"/>
                </a:solidFill>
                <a:latin typeface="Arial" panose="020B0604020202020204" pitchFamily="34" charset="0"/>
                <a:cs typeface="Arial" panose="020B0604020202020204" pitchFamily="34" charset="0"/>
              </a:rPr>
              <a:t>- sont mentionnés uniquement les niveaux recherchés (MS et TBM).</a:t>
            </a:r>
          </a:p>
          <a:p>
            <a:pPr algn="just"/>
            <a:r>
              <a:rPr lang="fr-FR" dirty="0">
                <a:solidFill>
                  <a:srgbClr val="0070C0"/>
                </a:solidFill>
                <a:latin typeface="Arial" panose="020B0604020202020204" pitchFamily="34" charset="0"/>
                <a:cs typeface="Arial" panose="020B0604020202020204" pitchFamily="34" charset="0"/>
              </a:rPr>
              <a:t>- et la formulation du critère commence par « je sais » ou je « je suis capable » </a:t>
            </a:r>
            <a:endParaRPr lang="fr-NC" dirty="0">
              <a:solidFill>
                <a:srgbClr val="0070C0"/>
              </a:solidFill>
              <a:latin typeface="Arial" panose="020B0604020202020204" pitchFamily="34" charset="0"/>
              <a:cs typeface="Arial" panose="020B0604020202020204" pitchFamily="34" charset="0"/>
            </a:endParaRPr>
          </a:p>
        </p:txBody>
      </p:sp>
      <p:pic>
        <p:nvPicPr>
          <p:cNvPr id="18" name="Image 17">
            <a:extLst>
              <a:ext uri="{FF2B5EF4-FFF2-40B4-BE49-F238E27FC236}">
                <a16:creationId xmlns:a16="http://schemas.microsoft.com/office/drawing/2014/main" id="{9145E5DB-BDAD-86EF-7DE5-BD4880A85E18}"/>
              </a:ext>
            </a:extLst>
          </p:cNvPr>
          <p:cNvPicPr>
            <a:picLocks noChangeAspect="1"/>
          </p:cNvPicPr>
          <p:nvPr/>
        </p:nvPicPr>
        <p:blipFill>
          <a:blip r:embed="rId2"/>
          <a:stretch>
            <a:fillRect/>
          </a:stretch>
        </p:blipFill>
        <p:spPr>
          <a:xfrm>
            <a:off x="3380687" y="1655898"/>
            <a:ext cx="8811313" cy="4821102"/>
          </a:xfrm>
          <a:prstGeom prst="rect">
            <a:avLst/>
          </a:prstGeom>
        </p:spPr>
      </p:pic>
    </p:spTree>
    <p:extLst>
      <p:ext uri="{BB962C8B-B14F-4D97-AF65-F5344CB8AC3E}">
        <p14:creationId xmlns:p14="http://schemas.microsoft.com/office/powerpoint/2010/main" val="2523094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74880B9-0804-3135-4E93-035E83432BBD}"/>
              </a:ext>
            </a:extLst>
          </p:cNvPr>
          <p:cNvSpPr txBox="1">
            <a:spLocks/>
          </p:cNvSpPr>
          <p:nvPr/>
        </p:nvSpPr>
        <p:spPr>
          <a:xfrm>
            <a:off x="471023" y="672029"/>
            <a:ext cx="11029616" cy="623936"/>
          </a:xfrm>
          <a:prstGeom prst="rect">
            <a:avLst/>
          </a:prstGeom>
        </p:spPr>
        <p:txBody>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dirty="0"/>
          </a:p>
        </p:txBody>
      </p:sp>
      <p:sp>
        <p:nvSpPr>
          <p:cNvPr id="6" name="Titre 4">
            <a:extLst>
              <a:ext uri="{FF2B5EF4-FFF2-40B4-BE49-F238E27FC236}">
                <a16:creationId xmlns:a16="http://schemas.microsoft.com/office/drawing/2014/main" id="{CCF9565F-6CE8-BDCF-0D28-8C61A5E16675}"/>
              </a:ext>
            </a:extLst>
          </p:cNvPr>
          <p:cNvSpPr txBox="1">
            <a:spLocks/>
          </p:cNvSpPr>
          <p:nvPr/>
        </p:nvSpPr>
        <p:spPr>
          <a:xfrm>
            <a:off x="3327303" y="554645"/>
            <a:ext cx="8864697" cy="668337"/>
          </a:xfrm>
          <a:prstGeom prst="rect">
            <a:avLst/>
          </a:prstGeom>
        </p:spPr>
        <p:txBody>
          <a:bodyPr>
            <a:normAutofit fontScale="925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latin typeface="Arial" panose="020B0604020202020204" pitchFamily="34" charset="0"/>
                <a:cs typeface="Arial" panose="020B0604020202020204" pitchFamily="34" charset="0"/>
              </a:rPr>
              <a:t>2) </a:t>
            </a:r>
            <a:r>
              <a:rPr lang="fr-FR" sz="1800" b="1" u="sng" dirty="0">
                <a:latin typeface="Arial" panose="020B0604020202020204" pitchFamily="34" charset="0"/>
                <a:cs typeface="Arial" panose="020B0604020202020204" pitchFamily="34" charset="0"/>
              </a:rPr>
              <a:t>COMMENT UTILISER LA Grille d’auto-évaluation des compétences des</a:t>
            </a:r>
          </a:p>
          <a:p>
            <a:r>
              <a:rPr lang="fr-FR" sz="1800" b="1" dirty="0">
                <a:latin typeface="Arial" panose="020B0604020202020204" pitchFamily="34" charset="0"/>
                <a:cs typeface="Arial" panose="020B0604020202020204" pitchFamily="34" charset="0"/>
              </a:rPr>
              <a:t>    </a:t>
            </a:r>
            <a:r>
              <a:rPr lang="fr-FR" sz="1800" b="1" u="sng" dirty="0">
                <a:latin typeface="Arial" panose="020B0604020202020204" pitchFamily="34" charset="0"/>
                <a:cs typeface="Arial" panose="020B0604020202020204" pitchFamily="34" charset="0"/>
              </a:rPr>
              <a:t>élèves ?</a:t>
            </a:r>
            <a:endParaRPr lang="fr-NC" sz="1800" b="1" u="sng"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CBD7A242-81D4-93D7-91EC-DF0A7B3B6578}"/>
              </a:ext>
            </a:extLst>
          </p:cNvPr>
          <p:cNvSpPr txBox="1"/>
          <p:nvPr/>
        </p:nvSpPr>
        <p:spPr>
          <a:xfrm>
            <a:off x="99888" y="629319"/>
            <a:ext cx="3048002" cy="400110"/>
          </a:xfrm>
          <a:prstGeom prst="rect">
            <a:avLst/>
          </a:prstGeom>
          <a:solidFill>
            <a:srgbClr val="0070C0"/>
          </a:solidFill>
          <a:ln>
            <a:solidFill>
              <a:srgbClr val="0070C0"/>
            </a:solidFill>
          </a:ln>
        </p:spPr>
        <p:txBody>
          <a:bodyPr wrap="square" rtlCol="0">
            <a:spAutoFit/>
          </a:bodyPr>
          <a:lstStyle/>
          <a:p>
            <a:pPr algn="ctr"/>
            <a:r>
              <a:rPr lang="fr-FR" sz="2000" b="1" dirty="0">
                <a:solidFill>
                  <a:schemeClr val="bg1"/>
                </a:solidFill>
                <a:latin typeface="Arial" panose="020B0604020202020204" pitchFamily="34" charset="0"/>
                <a:cs typeface="Arial" panose="020B0604020202020204" pitchFamily="34" charset="0"/>
              </a:rPr>
              <a:t>L’enseignant distribue </a:t>
            </a:r>
            <a:endParaRPr lang="fr-NC" sz="2000" b="1" dirty="0">
              <a:solidFill>
                <a:schemeClr val="bg1"/>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17B10421-9CFB-A1C3-96B0-81042A5083A8}"/>
              </a:ext>
            </a:extLst>
          </p:cNvPr>
          <p:cNvSpPr txBox="1"/>
          <p:nvPr/>
        </p:nvSpPr>
        <p:spPr>
          <a:xfrm>
            <a:off x="405167" y="1582987"/>
            <a:ext cx="3048002" cy="400110"/>
          </a:xfrm>
          <a:prstGeom prst="rect">
            <a:avLst/>
          </a:prstGeom>
          <a:noFill/>
          <a:ln>
            <a:noFill/>
          </a:ln>
        </p:spPr>
        <p:txBody>
          <a:bodyPr wrap="square" rtlCol="0">
            <a:spAutoFit/>
          </a:bodyPr>
          <a:lstStyle/>
          <a:p>
            <a:r>
              <a:rPr lang="fr-FR" sz="2000" dirty="0">
                <a:solidFill>
                  <a:srgbClr val="0070C0"/>
                </a:solidFill>
                <a:latin typeface="Arial" panose="020B0604020202020204" pitchFamily="34" charset="0"/>
                <a:cs typeface="Arial" panose="020B0604020202020204" pitchFamily="34" charset="0"/>
              </a:rPr>
              <a:t>à chaque élève</a:t>
            </a:r>
            <a:endParaRPr lang="fr-NC" sz="2000" dirty="0">
              <a:solidFill>
                <a:srgbClr val="0070C0"/>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58A1A19C-F149-C7EA-61B9-02B7930488D6}"/>
              </a:ext>
            </a:extLst>
          </p:cNvPr>
          <p:cNvSpPr txBox="1"/>
          <p:nvPr/>
        </p:nvSpPr>
        <p:spPr>
          <a:xfrm>
            <a:off x="405167" y="1177585"/>
            <a:ext cx="3048002" cy="400110"/>
          </a:xfrm>
          <a:prstGeom prst="rect">
            <a:avLst/>
          </a:prstGeom>
          <a:noFill/>
          <a:ln>
            <a:noFill/>
          </a:ln>
        </p:spPr>
        <p:txBody>
          <a:bodyPr wrap="square" rtlCol="0">
            <a:spAutoFit/>
          </a:bodyPr>
          <a:lstStyle/>
          <a:p>
            <a:r>
              <a:rPr lang="fr-FR" sz="2000" dirty="0">
                <a:solidFill>
                  <a:srgbClr val="0070C0"/>
                </a:solidFill>
                <a:latin typeface="Arial" panose="020B0604020202020204" pitchFamily="34" charset="0"/>
                <a:cs typeface="Arial" panose="020B0604020202020204" pitchFamily="34" charset="0"/>
              </a:rPr>
              <a:t>en début d’année</a:t>
            </a:r>
            <a:endParaRPr lang="fr-NC" sz="2000" dirty="0">
              <a:solidFill>
                <a:srgbClr val="0070C0"/>
              </a:solidFill>
              <a:latin typeface="Arial" panose="020B0604020202020204" pitchFamily="34" charset="0"/>
              <a:cs typeface="Arial" panose="020B0604020202020204" pitchFamily="34" charset="0"/>
            </a:endParaRPr>
          </a:p>
        </p:txBody>
      </p:sp>
      <p:sp>
        <p:nvSpPr>
          <p:cNvPr id="10" name="Flèche : droite 9">
            <a:extLst>
              <a:ext uri="{FF2B5EF4-FFF2-40B4-BE49-F238E27FC236}">
                <a16:creationId xmlns:a16="http://schemas.microsoft.com/office/drawing/2014/main" id="{2B62C1A4-46C2-4981-D774-F6651CECB0E0}"/>
              </a:ext>
            </a:extLst>
          </p:cNvPr>
          <p:cNvSpPr/>
          <p:nvPr/>
        </p:nvSpPr>
        <p:spPr>
          <a:xfrm>
            <a:off x="200451" y="1280502"/>
            <a:ext cx="204716"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a:p>
        </p:txBody>
      </p:sp>
      <p:sp>
        <p:nvSpPr>
          <p:cNvPr id="12" name="Flèche : droite 11">
            <a:extLst>
              <a:ext uri="{FF2B5EF4-FFF2-40B4-BE49-F238E27FC236}">
                <a16:creationId xmlns:a16="http://schemas.microsoft.com/office/drawing/2014/main" id="{95D47986-EE4A-2114-6CF1-F8D1BF57E0E9}"/>
              </a:ext>
            </a:extLst>
          </p:cNvPr>
          <p:cNvSpPr/>
          <p:nvPr/>
        </p:nvSpPr>
        <p:spPr>
          <a:xfrm>
            <a:off x="187293" y="1735613"/>
            <a:ext cx="204716"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a:p>
        </p:txBody>
      </p:sp>
      <p:sp>
        <p:nvSpPr>
          <p:cNvPr id="14" name="ZoneTexte 13">
            <a:extLst>
              <a:ext uri="{FF2B5EF4-FFF2-40B4-BE49-F238E27FC236}">
                <a16:creationId xmlns:a16="http://schemas.microsoft.com/office/drawing/2014/main" id="{D005E6DD-D1D0-8A73-2ACF-6C03231401D9}"/>
              </a:ext>
            </a:extLst>
          </p:cNvPr>
          <p:cNvSpPr txBox="1"/>
          <p:nvPr/>
        </p:nvSpPr>
        <p:spPr>
          <a:xfrm>
            <a:off x="405167" y="1992532"/>
            <a:ext cx="3048002" cy="400110"/>
          </a:xfrm>
          <a:prstGeom prst="rect">
            <a:avLst/>
          </a:prstGeom>
          <a:noFill/>
          <a:ln>
            <a:noFill/>
          </a:ln>
        </p:spPr>
        <p:txBody>
          <a:bodyPr wrap="square" rtlCol="0">
            <a:spAutoFit/>
          </a:bodyPr>
          <a:lstStyle/>
          <a:p>
            <a:r>
              <a:rPr lang="fr-FR" sz="2000" dirty="0">
                <a:solidFill>
                  <a:srgbClr val="0070C0"/>
                </a:solidFill>
                <a:latin typeface="Arial" panose="020B0604020202020204" pitchFamily="34" charset="0"/>
                <a:cs typeface="Arial" panose="020B0604020202020204" pitchFamily="34" charset="0"/>
              </a:rPr>
              <a:t>la grille</a:t>
            </a:r>
            <a:endParaRPr lang="fr-NC" sz="2000" dirty="0">
              <a:solidFill>
                <a:srgbClr val="0070C0"/>
              </a:solidFill>
              <a:latin typeface="Arial" panose="020B0604020202020204" pitchFamily="34" charset="0"/>
              <a:cs typeface="Arial" panose="020B0604020202020204" pitchFamily="34" charset="0"/>
            </a:endParaRPr>
          </a:p>
        </p:txBody>
      </p:sp>
      <p:sp>
        <p:nvSpPr>
          <p:cNvPr id="15" name="Flèche : droite 14">
            <a:extLst>
              <a:ext uri="{FF2B5EF4-FFF2-40B4-BE49-F238E27FC236}">
                <a16:creationId xmlns:a16="http://schemas.microsoft.com/office/drawing/2014/main" id="{69F949B2-2E16-CC62-8A9D-8298D813D934}"/>
              </a:ext>
            </a:extLst>
          </p:cNvPr>
          <p:cNvSpPr/>
          <p:nvPr/>
        </p:nvSpPr>
        <p:spPr>
          <a:xfrm>
            <a:off x="180828" y="2158446"/>
            <a:ext cx="204716"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a:p>
        </p:txBody>
      </p:sp>
      <p:sp>
        <p:nvSpPr>
          <p:cNvPr id="16" name="ZoneTexte 15">
            <a:extLst>
              <a:ext uri="{FF2B5EF4-FFF2-40B4-BE49-F238E27FC236}">
                <a16:creationId xmlns:a16="http://schemas.microsoft.com/office/drawing/2014/main" id="{7EABB49D-BFDA-8DF2-EC5E-A5FE2C841632}"/>
              </a:ext>
            </a:extLst>
          </p:cNvPr>
          <p:cNvSpPr txBox="1"/>
          <p:nvPr/>
        </p:nvSpPr>
        <p:spPr>
          <a:xfrm>
            <a:off x="405167" y="2392642"/>
            <a:ext cx="3048002" cy="400110"/>
          </a:xfrm>
          <a:prstGeom prst="rect">
            <a:avLst/>
          </a:prstGeom>
          <a:noFill/>
          <a:ln>
            <a:noFill/>
          </a:ln>
        </p:spPr>
        <p:txBody>
          <a:bodyPr wrap="square" rtlCol="0">
            <a:spAutoFit/>
          </a:bodyPr>
          <a:lstStyle/>
          <a:p>
            <a:r>
              <a:rPr lang="fr-FR" sz="2000" dirty="0">
                <a:solidFill>
                  <a:srgbClr val="0070C0"/>
                </a:solidFill>
                <a:latin typeface="Arial" panose="020B0604020202020204" pitchFamily="34" charset="0"/>
                <a:cs typeface="Arial" panose="020B0604020202020204" pitchFamily="34" charset="0"/>
              </a:rPr>
              <a:t>à garder dans le cahier.</a:t>
            </a:r>
            <a:endParaRPr lang="fr-NC" sz="2000" dirty="0">
              <a:solidFill>
                <a:srgbClr val="0070C0"/>
              </a:solidFill>
              <a:latin typeface="Arial" panose="020B0604020202020204" pitchFamily="34" charset="0"/>
              <a:cs typeface="Arial" panose="020B0604020202020204" pitchFamily="34" charset="0"/>
            </a:endParaRPr>
          </a:p>
        </p:txBody>
      </p:sp>
      <p:sp>
        <p:nvSpPr>
          <p:cNvPr id="17" name="Flèche : droite 16">
            <a:extLst>
              <a:ext uri="{FF2B5EF4-FFF2-40B4-BE49-F238E27FC236}">
                <a16:creationId xmlns:a16="http://schemas.microsoft.com/office/drawing/2014/main" id="{90DE5C66-5266-D23E-D453-F62689362DC5}"/>
              </a:ext>
            </a:extLst>
          </p:cNvPr>
          <p:cNvSpPr/>
          <p:nvPr/>
        </p:nvSpPr>
        <p:spPr>
          <a:xfrm>
            <a:off x="176203" y="2543827"/>
            <a:ext cx="204716"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a:p>
        </p:txBody>
      </p:sp>
      <p:sp>
        <p:nvSpPr>
          <p:cNvPr id="18" name="ZoneTexte 17">
            <a:extLst>
              <a:ext uri="{FF2B5EF4-FFF2-40B4-BE49-F238E27FC236}">
                <a16:creationId xmlns:a16="http://schemas.microsoft.com/office/drawing/2014/main" id="{FD8BA315-38F4-97E1-B326-4BD7624186D7}"/>
              </a:ext>
            </a:extLst>
          </p:cNvPr>
          <p:cNvSpPr txBox="1"/>
          <p:nvPr/>
        </p:nvSpPr>
        <p:spPr>
          <a:xfrm>
            <a:off x="99888" y="3445314"/>
            <a:ext cx="3048002" cy="400110"/>
          </a:xfrm>
          <a:prstGeom prst="rect">
            <a:avLst/>
          </a:prstGeom>
          <a:solidFill>
            <a:srgbClr val="0070C0"/>
          </a:solidFill>
          <a:ln>
            <a:solidFill>
              <a:srgbClr val="0070C0"/>
            </a:solidFill>
          </a:ln>
        </p:spPr>
        <p:txBody>
          <a:bodyPr wrap="square" rtlCol="0">
            <a:spAutoFit/>
          </a:bodyPr>
          <a:lstStyle/>
          <a:p>
            <a:pPr algn="ctr"/>
            <a:r>
              <a:rPr lang="fr-FR" sz="2000" b="1" dirty="0">
                <a:solidFill>
                  <a:schemeClr val="bg1"/>
                </a:solidFill>
                <a:latin typeface="Arial" panose="020B0604020202020204" pitchFamily="34" charset="0"/>
                <a:cs typeface="Arial" panose="020B0604020202020204" pitchFamily="34" charset="0"/>
              </a:rPr>
              <a:t>L’élève reporte </a:t>
            </a:r>
            <a:endParaRPr lang="fr-NC" sz="2000" b="1" dirty="0">
              <a:solidFill>
                <a:schemeClr val="bg1"/>
              </a:solidFill>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32E1E325-7DBA-67DF-9D5E-C57E49F5FD96}"/>
              </a:ext>
            </a:extLst>
          </p:cNvPr>
          <p:cNvSpPr txBox="1"/>
          <p:nvPr/>
        </p:nvSpPr>
        <p:spPr>
          <a:xfrm>
            <a:off x="437483" y="5853560"/>
            <a:ext cx="3048002" cy="1015663"/>
          </a:xfrm>
          <a:prstGeom prst="rect">
            <a:avLst/>
          </a:prstGeom>
          <a:noFill/>
          <a:ln>
            <a:noFill/>
          </a:ln>
        </p:spPr>
        <p:txBody>
          <a:bodyPr wrap="square" rtlCol="0">
            <a:spAutoFit/>
          </a:bodyPr>
          <a:lstStyle/>
          <a:p>
            <a:r>
              <a:rPr lang="fr-FR" sz="2000" dirty="0">
                <a:solidFill>
                  <a:srgbClr val="0070C0"/>
                </a:solidFill>
                <a:latin typeface="Arial" panose="020B0604020202020204" pitchFamily="34" charset="0"/>
                <a:cs typeface="Arial" panose="020B0604020202020204" pitchFamily="34" charset="0"/>
              </a:rPr>
              <a:t>et colorie la case du dessous de la couleur appropriée.</a:t>
            </a:r>
            <a:endParaRPr lang="fr-NC" sz="2000" dirty="0">
              <a:solidFill>
                <a:srgbClr val="0070C0"/>
              </a:solidFill>
              <a:latin typeface="Arial" panose="020B0604020202020204" pitchFamily="34" charset="0"/>
              <a:cs typeface="Arial" panose="020B0604020202020204" pitchFamily="34" charset="0"/>
            </a:endParaRPr>
          </a:p>
        </p:txBody>
      </p:sp>
      <p:sp>
        <p:nvSpPr>
          <p:cNvPr id="20" name="Flèche : droite 19">
            <a:extLst>
              <a:ext uri="{FF2B5EF4-FFF2-40B4-BE49-F238E27FC236}">
                <a16:creationId xmlns:a16="http://schemas.microsoft.com/office/drawing/2014/main" id="{526A82E1-9E2B-9FE3-5437-0E02A3F21E31}"/>
              </a:ext>
            </a:extLst>
          </p:cNvPr>
          <p:cNvSpPr/>
          <p:nvPr/>
        </p:nvSpPr>
        <p:spPr>
          <a:xfrm>
            <a:off x="135803" y="5482536"/>
            <a:ext cx="204716"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a:p>
        </p:txBody>
      </p:sp>
      <p:sp>
        <p:nvSpPr>
          <p:cNvPr id="21" name="ZoneTexte 20">
            <a:extLst>
              <a:ext uri="{FF2B5EF4-FFF2-40B4-BE49-F238E27FC236}">
                <a16:creationId xmlns:a16="http://schemas.microsoft.com/office/drawing/2014/main" id="{92AFBFEA-F645-8939-3BDD-E74C6F7456E9}"/>
              </a:ext>
            </a:extLst>
          </p:cNvPr>
          <p:cNvSpPr txBox="1"/>
          <p:nvPr/>
        </p:nvSpPr>
        <p:spPr>
          <a:xfrm>
            <a:off x="456885" y="5373655"/>
            <a:ext cx="3048002" cy="400110"/>
          </a:xfrm>
          <a:prstGeom prst="rect">
            <a:avLst/>
          </a:prstGeom>
          <a:noFill/>
          <a:ln>
            <a:noFill/>
          </a:ln>
        </p:spPr>
        <p:txBody>
          <a:bodyPr wrap="square" rtlCol="0">
            <a:spAutoFit/>
          </a:bodyPr>
          <a:lstStyle/>
          <a:p>
            <a:r>
              <a:rPr lang="fr-FR" sz="2000" dirty="0">
                <a:solidFill>
                  <a:srgbClr val="0070C0"/>
                </a:solidFill>
                <a:latin typeface="Arial" panose="020B0604020202020204" pitchFamily="34" charset="0"/>
                <a:cs typeface="Arial" panose="020B0604020202020204" pitchFamily="34" charset="0"/>
              </a:rPr>
              <a:t>la date de l’évaluation</a:t>
            </a:r>
            <a:endParaRPr lang="fr-NC" sz="2000" dirty="0">
              <a:solidFill>
                <a:srgbClr val="0070C0"/>
              </a:solidFill>
              <a:latin typeface="Arial" panose="020B0604020202020204" pitchFamily="34" charset="0"/>
              <a:cs typeface="Arial" panose="020B0604020202020204" pitchFamily="34" charset="0"/>
            </a:endParaRPr>
          </a:p>
        </p:txBody>
      </p:sp>
      <p:sp>
        <p:nvSpPr>
          <p:cNvPr id="24" name="Flèche : droite 23">
            <a:extLst>
              <a:ext uri="{FF2B5EF4-FFF2-40B4-BE49-F238E27FC236}">
                <a16:creationId xmlns:a16="http://schemas.microsoft.com/office/drawing/2014/main" id="{23170144-E6BE-C0A7-A42B-083AC3A0CD2B}"/>
              </a:ext>
            </a:extLst>
          </p:cNvPr>
          <p:cNvSpPr/>
          <p:nvPr/>
        </p:nvSpPr>
        <p:spPr>
          <a:xfrm>
            <a:off x="148322" y="5994557"/>
            <a:ext cx="204716"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a:p>
        </p:txBody>
      </p:sp>
      <p:sp>
        <p:nvSpPr>
          <p:cNvPr id="25" name="ZoneTexte 24">
            <a:extLst>
              <a:ext uri="{FF2B5EF4-FFF2-40B4-BE49-F238E27FC236}">
                <a16:creationId xmlns:a16="http://schemas.microsoft.com/office/drawing/2014/main" id="{ED5AF0AC-6704-596D-1B2E-56655610FE5D}"/>
              </a:ext>
            </a:extLst>
          </p:cNvPr>
          <p:cNvSpPr txBox="1"/>
          <p:nvPr/>
        </p:nvSpPr>
        <p:spPr>
          <a:xfrm>
            <a:off x="497285" y="3984136"/>
            <a:ext cx="3048002" cy="1323439"/>
          </a:xfrm>
          <a:prstGeom prst="rect">
            <a:avLst/>
          </a:prstGeom>
          <a:noFill/>
          <a:ln>
            <a:noFill/>
          </a:ln>
        </p:spPr>
        <p:txBody>
          <a:bodyPr wrap="square" rtlCol="0">
            <a:spAutoFit/>
          </a:bodyPr>
          <a:lstStyle/>
          <a:p>
            <a:r>
              <a:rPr lang="fr-FR" sz="2000" dirty="0">
                <a:solidFill>
                  <a:srgbClr val="0070C0"/>
                </a:solidFill>
                <a:latin typeface="Arial" panose="020B0604020202020204" pitchFamily="34" charset="0"/>
                <a:cs typeface="Arial" panose="020B0604020202020204" pitchFamily="34" charset="0"/>
              </a:rPr>
              <a:t>dans la ligne qui correspond à la compétence et à la composante évaluées</a:t>
            </a:r>
            <a:endParaRPr lang="fr-NC" sz="2000" dirty="0">
              <a:solidFill>
                <a:srgbClr val="0070C0"/>
              </a:solidFill>
              <a:latin typeface="Arial" panose="020B0604020202020204" pitchFamily="34" charset="0"/>
              <a:cs typeface="Arial" panose="020B0604020202020204" pitchFamily="34" charset="0"/>
            </a:endParaRPr>
          </a:p>
        </p:txBody>
      </p:sp>
      <p:sp>
        <p:nvSpPr>
          <p:cNvPr id="26" name="Flèche : droite 25">
            <a:extLst>
              <a:ext uri="{FF2B5EF4-FFF2-40B4-BE49-F238E27FC236}">
                <a16:creationId xmlns:a16="http://schemas.microsoft.com/office/drawing/2014/main" id="{F05979E0-8E17-B9C0-E3B5-C4BC57D4DF73}"/>
              </a:ext>
            </a:extLst>
          </p:cNvPr>
          <p:cNvSpPr/>
          <p:nvPr/>
        </p:nvSpPr>
        <p:spPr>
          <a:xfrm>
            <a:off x="200451" y="4137955"/>
            <a:ext cx="204716" cy="1637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NC"/>
          </a:p>
        </p:txBody>
      </p:sp>
      <p:pic>
        <p:nvPicPr>
          <p:cNvPr id="54" name="Image 53">
            <a:extLst>
              <a:ext uri="{FF2B5EF4-FFF2-40B4-BE49-F238E27FC236}">
                <a16:creationId xmlns:a16="http://schemas.microsoft.com/office/drawing/2014/main" id="{99EA1E85-5044-4F6F-C387-1D5239C775EF}"/>
              </a:ext>
            </a:extLst>
          </p:cNvPr>
          <p:cNvPicPr>
            <a:picLocks noChangeAspect="1"/>
          </p:cNvPicPr>
          <p:nvPr/>
        </p:nvPicPr>
        <p:blipFill>
          <a:blip r:embed="rId2"/>
          <a:stretch>
            <a:fillRect/>
          </a:stretch>
        </p:blipFill>
        <p:spPr>
          <a:xfrm>
            <a:off x="3327303" y="1362388"/>
            <a:ext cx="8686800" cy="4752975"/>
          </a:xfrm>
          <a:prstGeom prst="rect">
            <a:avLst/>
          </a:prstGeom>
        </p:spPr>
      </p:pic>
      <p:sp>
        <p:nvSpPr>
          <p:cNvPr id="55" name="Rectangle 54">
            <a:extLst>
              <a:ext uri="{FF2B5EF4-FFF2-40B4-BE49-F238E27FC236}">
                <a16:creationId xmlns:a16="http://schemas.microsoft.com/office/drawing/2014/main" id="{AD6C927E-4E37-A46A-D656-967F82EC4524}"/>
              </a:ext>
            </a:extLst>
          </p:cNvPr>
          <p:cNvSpPr/>
          <p:nvPr/>
        </p:nvSpPr>
        <p:spPr>
          <a:xfrm>
            <a:off x="5227808" y="3374413"/>
            <a:ext cx="585787" cy="14180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id="{D7AD8921-EA28-F6E1-D4E7-E124CF019A6E}"/>
              </a:ext>
            </a:extLst>
          </p:cNvPr>
          <p:cNvSpPr/>
          <p:nvPr/>
        </p:nvSpPr>
        <p:spPr>
          <a:xfrm>
            <a:off x="5870745" y="3374412"/>
            <a:ext cx="549746" cy="14180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a:extLst>
              <a:ext uri="{FF2B5EF4-FFF2-40B4-BE49-F238E27FC236}">
                <a16:creationId xmlns:a16="http://schemas.microsoft.com/office/drawing/2014/main" id="{ADADF0DE-F867-4846-B55E-F5C047386ECB}"/>
              </a:ext>
            </a:extLst>
          </p:cNvPr>
          <p:cNvSpPr/>
          <p:nvPr/>
        </p:nvSpPr>
        <p:spPr>
          <a:xfrm>
            <a:off x="6474937" y="3371347"/>
            <a:ext cx="549746" cy="14180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a:extLst>
              <a:ext uri="{FF2B5EF4-FFF2-40B4-BE49-F238E27FC236}">
                <a16:creationId xmlns:a16="http://schemas.microsoft.com/office/drawing/2014/main" id="{8A897702-2BED-894A-92A9-0FE2DE0BABAA}"/>
              </a:ext>
            </a:extLst>
          </p:cNvPr>
          <p:cNvSpPr/>
          <p:nvPr/>
        </p:nvSpPr>
        <p:spPr>
          <a:xfrm>
            <a:off x="7686025" y="3371346"/>
            <a:ext cx="549746" cy="14180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a:extLst>
              <a:ext uri="{FF2B5EF4-FFF2-40B4-BE49-F238E27FC236}">
                <a16:creationId xmlns:a16="http://schemas.microsoft.com/office/drawing/2014/main" id="{C40857A9-388D-1061-1B2B-BB2CCBE3BA2B}"/>
              </a:ext>
            </a:extLst>
          </p:cNvPr>
          <p:cNvSpPr/>
          <p:nvPr/>
        </p:nvSpPr>
        <p:spPr>
          <a:xfrm>
            <a:off x="7079129" y="3371345"/>
            <a:ext cx="549746" cy="14180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Rectangle 59">
            <a:extLst>
              <a:ext uri="{FF2B5EF4-FFF2-40B4-BE49-F238E27FC236}">
                <a16:creationId xmlns:a16="http://schemas.microsoft.com/office/drawing/2014/main" id="{D4EA6BCD-0836-0132-CC2B-F333155C474B}"/>
              </a:ext>
            </a:extLst>
          </p:cNvPr>
          <p:cNvSpPr/>
          <p:nvPr/>
        </p:nvSpPr>
        <p:spPr>
          <a:xfrm>
            <a:off x="8296397" y="3371034"/>
            <a:ext cx="585787" cy="14180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4CD4FAC3-4B39-89F1-6567-2E344EF426BC}"/>
              </a:ext>
            </a:extLst>
          </p:cNvPr>
          <p:cNvSpPr/>
          <p:nvPr/>
        </p:nvSpPr>
        <p:spPr>
          <a:xfrm>
            <a:off x="8916871" y="3367969"/>
            <a:ext cx="549746" cy="141801"/>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ZoneTexte 61">
            <a:extLst>
              <a:ext uri="{FF2B5EF4-FFF2-40B4-BE49-F238E27FC236}">
                <a16:creationId xmlns:a16="http://schemas.microsoft.com/office/drawing/2014/main" id="{882294E0-1463-1ABB-2B78-C23C939DD6C2}"/>
              </a:ext>
            </a:extLst>
          </p:cNvPr>
          <p:cNvSpPr txBox="1"/>
          <p:nvPr/>
        </p:nvSpPr>
        <p:spPr>
          <a:xfrm>
            <a:off x="5198204" y="3151006"/>
            <a:ext cx="585787" cy="261610"/>
          </a:xfrm>
          <a:prstGeom prst="rect">
            <a:avLst/>
          </a:prstGeom>
          <a:noFill/>
        </p:spPr>
        <p:txBody>
          <a:bodyPr wrap="square" rtlCol="0">
            <a:spAutoFit/>
          </a:bodyPr>
          <a:lstStyle/>
          <a:p>
            <a:pPr algn="ctr"/>
            <a:r>
              <a:rPr lang="fr-FR" sz="1100" dirty="0">
                <a:latin typeface="Arial" panose="020B0604020202020204" pitchFamily="34" charset="0"/>
                <a:cs typeface="Arial" panose="020B0604020202020204" pitchFamily="34" charset="0"/>
              </a:rPr>
              <a:t>03.03</a:t>
            </a:r>
          </a:p>
        </p:txBody>
      </p:sp>
      <p:sp>
        <p:nvSpPr>
          <p:cNvPr id="63" name="ZoneTexte 62">
            <a:extLst>
              <a:ext uri="{FF2B5EF4-FFF2-40B4-BE49-F238E27FC236}">
                <a16:creationId xmlns:a16="http://schemas.microsoft.com/office/drawing/2014/main" id="{99729E62-CB82-C7F6-B0D4-8E7529148EA5}"/>
              </a:ext>
            </a:extLst>
          </p:cNvPr>
          <p:cNvSpPr txBox="1"/>
          <p:nvPr/>
        </p:nvSpPr>
        <p:spPr>
          <a:xfrm>
            <a:off x="5825179" y="3151006"/>
            <a:ext cx="585787" cy="261610"/>
          </a:xfrm>
          <a:prstGeom prst="rect">
            <a:avLst/>
          </a:prstGeom>
          <a:noFill/>
        </p:spPr>
        <p:txBody>
          <a:bodyPr wrap="square" rtlCol="0">
            <a:spAutoFit/>
          </a:bodyPr>
          <a:lstStyle/>
          <a:p>
            <a:pPr algn="ctr"/>
            <a:r>
              <a:rPr lang="fr-FR" sz="1100" dirty="0">
                <a:latin typeface="Arial" panose="020B0604020202020204" pitchFamily="34" charset="0"/>
                <a:cs typeface="Arial" panose="020B0604020202020204" pitchFamily="34" charset="0"/>
              </a:rPr>
              <a:t>10.03</a:t>
            </a:r>
          </a:p>
        </p:txBody>
      </p:sp>
      <p:sp>
        <p:nvSpPr>
          <p:cNvPr id="64" name="ZoneTexte 63">
            <a:extLst>
              <a:ext uri="{FF2B5EF4-FFF2-40B4-BE49-F238E27FC236}">
                <a16:creationId xmlns:a16="http://schemas.microsoft.com/office/drawing/2014/main" id="{4817785E-526E-C05B-792E-C4ABE6A40F62}"/>
              </a:ext>
            </a:extLst>
          </p:cNvPr>
          <p:cNvSpPr txBox="1"/>
          <p:nvPr/>
        </p:nvSpPr>
        <p:spPr>
          <a:xfrm>
            <a:off x="6450416" y="3151006"/>
            <a:ext cx="585787" cy="261610"/>
          </a:xfrm>
          <a:prstGeom prst="rect">
            <a:avLst/>
          </a:prstGeom>
          <a:noFill/>
        </p:spPr>
        <p:txBody>
          <a:bodyPr wrap="square" rtlCol="0">
            <a:spAutoFit/>
          </a:bodyPr>
          <a:lstStyle/>
          <a:p>
            <a:pPr algn="ctr"/>
            <a:r>
              <a:rPr lang="fr-FR" sz="1100" dirty="0">
                <a:latin typeface="Arial" panose="020B0604020202020204" pitchFamily="34" charset="0"/>
                <a:cs typeface="Arial" panose="020B0604020202020204" pitchFamily="34" charset="0"/>
              </a:rPr>
              <a:t>30.03</a:t>
            </a:r>
          </a:p>
        </p:txBody>
      </p:sp>
      <p:sp>
        <p:nvSpPr>
          <p:cNvPr id="65" name="ZoneTexte 64">
            <a:extLst>
              <a:ext uri="{FF2B5EF4-FFF2-40B4-BE49-F238E27FC236}">
                <a16:creationId xmlns:a16="http://schemas.microsoft.com/office/drawing/2014/main" id="{D0310FF5-0F01-E8A6-206A-613B705DD73A}"/>
              </a:ext>
            </a:extLst>
          </p:cNvPr>
          <p:cNvSpPr txBox="1"/>
          <p:nvPr/>
        </p:nvSpPr>
        <p:spPr>
          <a:xfrm>
            <a:off x="7062460" y="3151006"/>
            <a:ext cx="585787" cy="261610"/>
          </a:xfrm>
          <a:prstGeom prst="rect">
            <a:avLst/>
          </a:prstGeom>
          <a:noFill/>
        </p:spPr>
        <p:txBody>
          <a:bodyPr wrap="square" rtlCol="0">
            <a:spAutoFit/>
          </a:bodyPr>
          <a:lstStyle/>
          <a:p>
            <a:pPr algn="ctr"/>
            <a:r>
              <a:rPr lang="fr-FR" sz="1100" dirty="0">
                <a:latin typeface="Arial" panose="020B0604020202020204" pitchFamily="34" charset="0"/>
                <a:cs typeface="Arial" panose="020B0604020202020204" pitchFamily="34" charset="0"/>
              </a:rPr>
              <a:t>22.04</a:t>
            </a:r>
          </a:p>
        </p:txBody>
      </p:sp>
      <p:sp>
        <p:nvSpPr>
          <p:cNvPr id="66" name="ZoneTexte 65">
            <a:extLst>
              <a:ext uri="{FF2B5EF4-FFF2-40B4-BE49-F238E27FC236}">
                <a16:creationId xmlns:a16="http://schemas.microsoft.com/office/drawing/2014/main" id="{39F1A0F2-21AD-173D-9D91-C1F2558B1930}"/>
              </a:ext>
            </a:extLst>
          </p:cNvPr>
          <p:cNvSpPr txBox="1"/>
          <p:nvPr/>
        </p:nvSpPr>
        <p:spPr>
          <a:xfrm>
            <a:off x="7722363" y="3151006"/>
            <a:ext cx="585787" cy="261610"/>
          </a:xfrm>
          <a:prstGeom prst="rect">
            <a:avLst/>
          </a:prstGeom>
          <a:noFill/>
        </p:spPr>
        <p:txBody>
          <a:bodyPr wrap="square" rtlCol="0">
            <a:spAutoFit/>
          </a:bodyPr>
          <a:lstStyle/>
          <a:p>
            <a:pPr algn="ctr"/>
            <a:r>
              <a:rPr lang="fr-FR" sz="1100" dirty="0">
                <a:latin typeface="Arial" panose="020B0604020202020204" pitchFamily="34" charset="0"/>
                <a:cs typeface="Arial" panose="020B0604020202020204" pitchFamily="34" charset="0"/>
              </a:rPr>
              <a:t>10.05</a:t>
            </a:r>
          </a:p>
        </p:txBody>
      </p:sp>
      <p:sp>
        <p:nvSpPr>
          <p:cNvPr id="67" name="ZoneTexte 66">
            <a:extLst>
              <a:ext uri="{FF2B5EF4-FFF2-40B4-BE49-F238E27FC236}">
                <a16:creationId xmlns:a16="http://schemas.microsoft.com/office/drawing/2014/main" id="{B5276744-65C7-2DA3-3940-267630E770CE}"/>
              </a:ext>
            </a:extLst>
          </p:cNvPr>
          <p:cNvSpPr txBox="1"/>
          <p:nvPr/>
        </p:nvSpPr>
        <p:spPr>
          <a:xfrm>
            <a:off x="8260632" y="3151006"/>
            <a:ext cx="585787" cy="261610"/>
          </a:xfrm>
          <a:prstGeom prst="rect">
            <a:avLst/>
          </a:prstGeom>
          <a:noFill/>
        </p:spPr>
        <p:txBody>
          <a:bodyPr wrap="square" rtlCol="0">
            <a:spAutoFit/>
          </a:bodyPr>
          <a:lstStyle/>
          <a:p>
            <a:pPr algn="ctr"/>
            <a:r>
              <a:rPr lang="fr-FR" sz="1100" dirty="0">
                <a:latin typeface="Arial" panose="020B0604020202020204" pitchFamily="34" charset="0"/>
                <a:cs typeface="Arial" panose="020B0604020202020204" pitchFamily="34" charset="0"/>
              </a:rPr>
              <a:t>05.06</a:t>
            </a:r>
          </a:p>
        </p:txBody>
      </p:sp>
      <p:sp>
        <p:nvSpPr>
          <p:cNvPr id="68" name="ZoneTexte 67">
            <a:extLst>
              <a:ext uri="{FF2B5EF4-FFF2-40B4-BE49-F238E27FC236}">
                <a16:creationId xmlns:a16="http://schemas.microsoft.com/office/drawing/2014/main" id="{A6F73748-D036-4697-C69E-061E29F59FF5}"/>
              </a:ext>
            </a:extLst>
          </p:cNvPr>
          <p:cNvSpPr txBox="1"/>
          <p:nvPr/>
        </p:nvSpPr>
        <p:spPr>
          <a:xfrm>
            <a:off x="8906084" y="3151006"/>
            <a:ext cx="585787" cy="261610"/>
          </a:xfrm>
          <a:prstGeom prst="rect">
            <a:avLst/>
          </a:prstGeom>
          <a:noFill/>
        </p:spPr>
        <p:txBody>
          <a:bodyPr wrap="square" rtlCol="0">
            <a:spAutoFit/>
          </a:bodyPr>
          <a:lstStyle/>
          <a:p>
            <a:pPr algn="ctr"/>
            <a:r>
              <a:rPr lang="fr-FR" sz="1100" dirty="0">
                <a:latin typeface="Arial" panose="020B0604020202020204" pitchFamily="34" charset="0"/>
                <a:cs typeface="Arial" panose="020B0604020202020204" pitchFamily="34" charset="0"/>
              </a:rPr>
              <a:t>08.07</a:t>
            </a:r>
          </a:p>
        </p:txBody>
      </p:sp>
    </p:spTree>
    <p:extLst>
      <p:ext uri="{BB962C8B-B14F-4D97-AF65-F5344CB8AC3E}">
        <p14:creationId xmlns:p14="http://schemas.microsoft.com/office/powerpoint/2010/main" val="1848583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500"/>
                                        <p:tgtEl>
                                          <p:spTgt spid="5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fade">
                                      <p:cBhvr>
                                        <p:cTn id="75" dur="500"/>
                                        <p:tgtEl>
                                          <p:spTgt spid="6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500"/>
                                        <p:tgtEl>
                                          <p:spTgt spid="6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500"/>
                                        <p:tgtEl>
                                          <p:spTgt spid="5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500"/>
                                        <p:tgtEl>
                                          <p:spTgt spid="6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fade">
                                      <p:cBhvr>
                                        <p:cTn id="107" dur="500"/>
                                        <p:tgtEl>
                                          <p:spTgt spid="6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animBg="1"/>
      <p:bldP spid="12" grpId="0" animBg="1"/>
      <p:bldP spid="14" grpId="0"/>
      <p:bldP spid="15" grpId="0" animBg="1"/>
      <p:bldP spid="16" grpId="0"/>
      <p:bldP spid="17" grpId="0" animBg="1"/>
      <p:bldP spid="18" grpId="0" animBg="1"/>
      <p:bldP spid="19" grpId="0"/>
      <p:bldP spid="20" grpId="0" animBg="1"/>
      <p:bldP spid="21" grpId="0"/>
      <p:bldP spid="24" grpId="0" animBg="1"/>
      <p:bldP spid="25" grpId="0"/>
      <p:bldP spid="26" grpId="0" animBg="1"/>
      <p:bldP spid="55" grpId="0" animBg="1"/>
      <p:bldP spid="56" grpId="0" animBg="1"/>
      <p:bldP spid="57" grpId="0" animBg="1"/>
      <p:bldP spid="58" grpId="0" animBg="1"/>
      <p:bldP spid="59" grpId="0" animBg="1"/>
      <p:bldP spid="60" grpId="0" animBg="1"/>
      <p:bldP spid="61" grpId="0" animBg="1"/>
      <p:bldP spid="62" grpId="0"/>
      <p:bldP spid="63" grpId="0"/>
      <p:bldP spid="64" grpId="0"/>
      <p:bldP spid="65" grpId="0"/>
      <p:bldP spid="66" grpId="0"/>
      <p:bldP spid="67" grpId="0"/>
      <p:bldP spid="6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9039A0-655F-4F85-8027-6A143A4E80E1}"/>
              </a:ext>
            </a:extLst>
          </p:cNvPr>
          <p:cNvSpPr/>
          <p:nvPr/>
        </p:nvSpPr>
        <p:spPr>
          <a:xfrm>
            <a:off x="414124" y="5271625"/>
            <a:ext cx="9930026" cy="461665"/>
          </a:xfrm>
          <a:prstGeom prst="rect">
            <a:avLst/>
          </a:prstGeom>
          <a:solidFill>
            <a:schemeClr val="accent1">
              <a:lumMod val="20000"/>
              <a:lumOff val="80000"/>
            </a:schemeClr>
          </a:solidFill>
        </p:spPr>
        <p:txBody>
          <a:bodyPr wrap="square">
            <a:spAutoFit/>
          </a:bodyPr>
          <a:lstStyle/>
          <a:p>
            <a:pPr lvl="0"/>
            <a:r>
              <a:rPr lang="fr-FR" sz="2400" b="1" dirty="0">
                <a:latin typeface="Arial" panose="020B0604020202020204" pitchFamily="34" charset="0"/>
                <a:cs typeface="Arial" panose="020B0604020202020204" pitchFamily="34" charset="0"/>
              </a:rPr>
              <a:t>3. A </a:t>
            </a:r>
            <a:r>
              <a:rPr lang="fr-FR" sz="2400" b="1" u="sng" dirty="0">
                <a:latin typeface="Arial" panose="020B0604020202020204" pitchFamily="34" charset="0"/>
                <a:cs typeface="Arial" panose="020B0604020202020204" pitchFamily="34" charset="0"/>
              </a:rPr>
              <a:t>COMMUNIQUER</a:t>
            </a:r>
            <a:r>
              <a:rPr lang="fr-FR" sz="2400" b="1" dirty="0">
                <a:latin typeface="Arial" panose="020B0604020202020204" pitchFamily="34" charset="0"/>
                <a:cs typeface="Arial" panose="020B0604020202020204" pitchFamily="34" charset="0"/>
              </a:rPr>
              <a:t> AVEC </a:t>
            </a:r>
            <a:r>
              <a:rPr lang="fr-FR" sz="2400" b="1" u="sng" dirty="0">
                <a:latin typeface="Arial" panose="020B0604020202020204" pitchFamily="34" charset="0"/>
                <a:cs typeface="Arial" panose="020B0604020202020204" pitchFamily="34" charset="0"/>
              </a:rPr>
              <a:t>L’ÉLÈVE</a:t>
            </a:r>
            <a:r>
              <a:rPr lang="fr-FR" sz="2400" b="1" dirty="0">
                <a:latin typeface="Arial" panose="020B0604020202020204" pitchFamily="34" charset="0"/>
                <a:cs typeface="Arial" panose="020B0604020202020204" pitchFamily="34" charset="0"/>
              </a:rPr>
              <a:t> ET SA FAMILLE :</a:t>
            </a:r>
            <a:endParaRPr lang="fr-NC" sz="2400" dirty="0"/>
          </a:p>
        </p:txBody>
      </p:sp>
      <p:sp>
        <p:nvSpPr>
          <p:cNvPr id="41" name="Rectangle 40">
            <a:extLst>
              <a:ext uri="{FF2B5EF4-FFF2-40B4-BE49-F238E27FC236}">
                <a16:creationId xmlns:a16="http://schemas.microsoft.com/office/drawing/2014/main" id="{F6C7FFA2-2BA4-47BA-8DFF-4B923FBB3404}"/>
              </a:ext>
            </a:extLst>
          </p:cNvPr>
          <p:cNvSpPr/>
          <p:nvPr/>
        </p:nvSpPr>
        <p:spPr>
          <a:xfrm>
            <a:off x="414124" y="5825623"/>
            <a:ext cx="11777876" cy="707886"/>
          </a:xfrm>
          <a:prstGeom prst="rect">
            <a:avLst/>
          </a:prstGeom>
        </p:spPr>
        <p:txBody>
          <a:bodyPr wrap="square">
            <a:spAutoFit/>
          </a:bodyPr>
          <a:lstStyle/>
          <a:p>
            <a:pPr marL="342900" lvl="0"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l’élève sait les compétences évaluées dans l’année ainsi que sa progression dans leur acquisition.</a:t>
            </a:r>
            <a:endParaRPr lang="fr-NC" sz="2000"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Ø"/>
            </a:pPr>
            <a:r>
              <a:rPr lang="fr-FR" sz="2000" dirty="0">
                <a:latin typeface="Arial" panose="020B0604020202020204" pitchFamily="34" charset="0"/>
                <a:cs typeface="Arial" panose="020B0604020202020204" pitchFamily="34" charset="0"/>
              </a:rPr>
              <a:t>sa famille également (rencontre avec les parents).</a:t>
            </a:r>
            <a:endParaRPr lang="fr-NC" sz="20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7CB76871-0243-44DE-A5AC-B8CF4DBCD517}"/>
              </a:ext>
            </a:extLst>
          </p:cNvPr>
          <p:cNvSpPr/>
          <p:nvPr/>
        </p:nvSpPr>
        <p:spPr>
          <a:xfrm>
            <a:off x="414124" y="3489763"/>
            <a:ext cx="6786776" cy="461665"/>
          </a:xfrm>
          <a:prstGeom prst="rect">
            <a:avLst/>
          </a:prstGeom>
          <a:solidFill>
            <a:schemeClr val="accent1">
              <a:lumMod val="60000"/>
              <a:lumOff val="40000"/>
            </a:schemeClr>
          </a:solidFill>
        </p:spPr>
        <p:txBody>
          <a:bodyPr wrap="square">
            <a:spAutoFit/>
          </a:bodyPr>
          <a:lstStyle/>
          <a:p>
            <a:pPr lvl="0"/>
            <a:r>
              <a:rPr lang="fr-FR" sz="2400" b="1" dirty="0">
                <a:latin typeface="Arial" panose="020B0604020202020204" pitchFamily="34" charset="0"/>
                <a:cs typeface="Arial" panose="020B0604020202020204" pitchFamily="34" charset="0"/>
              </a:rPr>
              <a:t>2. A RENDRE </a:t>
            </a:r>
            <a:r>
              <a:rPr lang="fr-FR" sz="2400" b="1" u="sng" dirty="0">
                <a:latin typeface="Arial" panose="020B0604020202020204" pitchFamily="34" charset="0"/>
                <a:cs typeface="Arial" panose="020B0604020202020204" pitchFamily="34" charset="0"/>
              </a:rPr>
              <a:t>L’ÉLÈVE</a:t>
            </a:r>
            <a:r>
              <a:rPr lang="fr-FR" sz="2400" b="1" dirty="0">
                <a:latin typeface="Arial" panose="020B0604020202020204" pitchFamily="34" charset="0"/>
                <a:cs typeface="Arial" panose="020B0604020202020204" pitchFamily="34" charset="0"/>
              </a:rPr>
              <a:t> </a:t>
            </a:r>
            <a:r>
              <a:rPr lang="fr-FR" sz="2400" b="1" u="sng" dirty="0">
                <a:latin typeface="Arial" panose="020B0604020202020204" pitchFamily="34" charset="0"/>
                <a:cs typeface="Arial" panose="020B0604020202020204" pitchFamily="34" charset="0"/>
              </a:rPr>
              <a:t>AUTONOME</a:t>
            </a:r>
            <a:r>
              <a:rPr lang="fr-FR" sz="2400" b="1" dirty="0">
                <a:latin typeface="Arial" panose="020B0604020202020204" pitchFamily="34" charset="0"/>
                <a:cs typeface="Arial" panose="020B0604020202020204" pitchFamily="34" charset="0"/>
              </a:rPr>
              <a:t> :</a:t>
            </a:r>
          </a:p>
        </p:txBody>
      </p:sp>
      <p:sp>
        <p:nvSpPr>
          <p:cNvPr id="43" name="Rectangle 42">
            <a:extLst>
              <a:ext uri="{FF2B5EF4-FFF2-40B4-BE49-F238E27FC236}">
                <a16:creationId xmlns:a16="http://schemas.microsoft.com/office/drawing/2014/main" id="{3BE026A2-84CE-40EF-A65F-E9D7480CF457}"/>
              </a:ext>
            </a:extLst>
          </p:cNvPr>
          <p:cNvSpPr/>
          <p:nvPr/>
        </p:nvSpPr>
        <p:spPr>
          <a:xfrm>
            <a:off x="414124" y="4043761"/>
            <a:ext cx="11777876" cy="1015663"/>
          </a:xfrm>
          <a:prstGeom prst="rect">
            <a:avLst/>
          </a:prstGeom>
        </p:spPr>
        <p:txBody>
          <a:bodyPr wrap="square">
            <a:spAutoFit/>
          </a:bodyPr>
          <a:lstStyle/>
          <a:p>
            <a:pPr marL="285750" lvl="0" indent="-285750">
              <a:buFont typeface="Wingdings" panose="05000000000000000000" pitchFamily="2" charset="2"/>
              <a:buChar char="Ø"/>
            </a:pPr>
            <a:r>
              <a:rPr lang="fr-FR" sz="2000" dirty="0">
                <a:latin typeface="Arial" panose="020B0604020202020204" pitchFamily="34" charset="0"/>
                <a:cs typeface="Arial" panose="020B0604020202020204" pitchFamily="34" charset="0"/>
              </a:rPr>
              <a:t>l’élève complète seul la grille au bout de quelques semaines de classe.</a:t>
            </a:r>
          </a:p>
          <a:p>
            <a:pPr marL="285750" lvl="0" indent="-285750">
              <a:buFont typeface="Wingdings" panose="05000000000000000000" pitchFamily="2" charset="2"/>
              <a:buChar char="Ø"/>
            </a:pPr>
            <a:r>
              <a:rPr lang="fr-FR" sz="2000" dirty="0">
                <a:latin typeface="Arial" panose="020B0604020202020204" pitchFamily="34" charset="0"/>
                <a:cs typeface="Arial" panose="020B0604020202020204" pitchFamily="34" charset="0"/>
              </a:rPr>
              <a:t>l’élève utilise sa grille à chaque cours afin de cibler les critères de réussite attendus pour valider la compétence.</a:t>
            </a:r>
          </a:p>
        </p:txBody>
      </p:sp>
      <p:sp>
        <p:nvSpPr>
          <p:cNvPr id="44" name="Rectangle 43">
            <a:extLst>
              <a:ext uri="{FF2B5EF4-FFF2-40B4-BE49-F238E27FC236}">
                <a16:creationId xmlns:a16="http://schemas.microsoft.com/office/drawing/2014/main" id="{B7487DBE-9EDA-4A98-A8F2-AAE1D94DCB5B}"/>
              </a:ext>
            </a:extLst>
          </p:cNvPr>
          <p:cNvSpPr/>
          <p:nvPr/>
        </p:nvSpPr>
        <p:spPr>
          <a:xfrm>
            <a:off x="414124" y="1372516"/>
            <a:ext cx="11568326" cy="830997"/>
          </a:xfrm>
          <a:prstGeom prst="rect">
            <a:avLst/>
          </a:prstGeom>
          <a:solidFill>
            <a:schemeClr val="accent1">
              <a:lumMod val="75000"/>
            </a:schemeClr>
          </a:solidFill>
        </p:spPr>
        <p:txBody>
          <a:bodyPr wrap="square">
            <a:spAutoFit/>
          </a:bodyPr>
          <a:lstStyle/>
          <a:p>
            <a:pPr lvl="0"/>
            <a:r>
              <a:rPr lang="fr-FR" sz="2400" b="1" dirty="0">
                <a:latin typeface="Arial" panose="020B0604020202020204" pitchFamily="34" charset="0"/>
                <a:cs typeface="Arial" panose="020B0604020202020204" pitchFamily="34" charset="0"/>
              </a:rPr>
              <a:t>1. A </a:t>
            </a:r>
            <a:r>
              <a:rPr lang="fr-FR" sz="2400" b="1" u="sng" dirty="0">
                <a:latin typeface="Arial" panose="020B0604020202020204" pitchFamily="34" charset="0"/>
                <a:cs typeface="Arial" panose="020B0604020202020204" pitchFamily="34" charset="0"/>
              </a:rPr>
              <a:t>DONNER</a:t>
            </a:r>
            <a:r>
              <a:rPr lang="fr-FR" sz="2400" b="1" dirty="0">
                <a:latin typeface="Arial" panose="020B0604020202020204" pitchFamily="34" charset="0"/>
                <a:cs typeface="Arial" panose="020B0604020202020204" pitchFamily="34" charset="0"/>
              </a:rPr>
              <a:t> A </a:t>
            </a:r>
            <a:r>
              <a:rPr lang="fr-FR" sz="2400" b="1" u="sng" dirty="0">
                <a:latin typeface="Arial" panose="020B0604020202020204" pitchFamily="34" charset="0"/>
                <a:cs typeface="Arial" panose="020B0604020202020204" pitchFamily="34" charset="0"/>
              </a:rPr>
              <a:t>L’ELEVE</a:t>
            </a:r>
            <a:r>
              <a:rPr lang="fr-FR" sz="2400" b="1" dirty="0">
                <a:latin typeface="Arial" panose="020B0604020202020204" pitchFamily="34" charset="0"/>
                <a:cs typeface="Arial" panose="020B0604020202020204" pitchFamily="34" charset="0"/>
              </a:rPr>
              <a:t> </a:t>
            </a:r>
            <a:r>
              <a:rPr lang="fr-FR" sz="2400" b="1" u="sng" dirty="0">
                <a:latin typeface="Arial" panose="020B0604020202020204" pitchFamily="34" charset="0"/>
                <a:cs typeface="Arial" panose="020B0604020202020204" pitchFamily="34" charset="0"/>
              </a:rPr>
              <a:t>DU SENS</a:t>
            </a:r>
            <a:r>
              <a:rPr lang="fr-FR" sz="2400" b="1" dirty="0">
                <a:latin typeface="Arial" panose="020B0604020202020204" pitchFamily="34" charset="0"/>
                <a:cs typeface="Arial" panose="020B0604020202020204" pitchFamily="34" charset="0"/>
              </a:rPr>
              <a:t> A L’EVALUATION PAR</a:t>
            </a:r>
          </a:p>
          <a:p>
            <a:pPr lvl="0"/>
            <a:r>
              <a:rPr lang="fr-FR" sz="2400" b="1" dirty="0">
                <a:latin typeface="Arial" panose="020B0604020202020204" pitchFamily="34" charset="0"/>
                <a:cs typeface="Arial" panose="020B0604020202020204" pitchFamily="34" charset="0"/>
              </a:rPr>
              <a:t>   COMPETENCES, A SON PARCOURS D’APPRENTISSAGE :</a:t>
            </a:r>
          </a:p>
        </p:txBody>
      </p:sp>
      <p:sp>
        <p:nvSpPr>
          <p:cNvPr id="45" name="Rectangle 44">
            <a:extLst>
              <a:ext uri="{FF2B5EF4-FFF2-40B4-BE49-F238E27FC236}">
                <a16:creationId xmlns:a16="http://schemas.microsoft.com/office/drawing/2014/main" id="{D089DAFE-2006-4CC9-91F2-5B23C6409DDD}"/>
              </a:ext>
            </a:extLst>
          </p:cNvPr>
          <p:cNvSpPr/>
          <p:nvPr/>
        </p:nvSpPr>
        <p:spPr>
          <a:xfrm>
            <a:off x="414124" y="2295846"/>
            <a:ext cx="11777876" cy="1015663"/>
          </a:xfrm>
          <a:prstGeom prst="rect">
            <a:avLst/>
          </a:prstGeom>
        </p:spPr>
        <p:txBody>
          <a:bodyPr wrap="square">
            <a:spAutoFit/>
          </a:bodyPr>
          <a:lstStyle/>
          <a:p>
            <a:pPr marL="285750" lvl="0" indent="-285750">
              <a:buFont typeface="Wingdings" panose="05000000000000000000" pitchFamily="2" charset="2"/>
              <a:buChar char="Ø"/>
            </a:pPr>
            <a:r>
              <a:rPr lang="fr-FR" sz="2000" dirty="0">
                <a:latin typeface="Arial" panose="020B0604020202020204" pitchFamily="34" charset="0"/>
                <a:cs typeface="Arial" panose="020B0604020202020204" pitchFamily="34" charset="0"/>
              </a:rPr>
              <a:t>l’élève sait ce qu’il doit faire (compétences) et comment le faire (critères de réussite).</a:t>
            </a:r>
          </a:p>
          <a:p>
            <a:pPr marL="285750" lvl="0" indent="-285750">
              <a:buFont typeface="Wingdings" panose="05000000000000000000" pitchFamily="2" charset="2"/>
              <a:buChar char="Ø"/>
            </a:pPr>
            <a:r>
              <a:rPr lang="fr-FR" sz="2000" dirty="0">
                <a:latin typeface="Arial" panose="020B0604020202020204" pitchFamily="34" charset="0"/>
                <a:cs typeface="Arial" panose="020B0604020202020204" pitchFamily="34" charset="0"/>
              </a:rPr>
              <a:t>par conséquent, il sait ce qu’il doit améliorer et comment le faire. </a:t>
            </a:r>
          </a:p>
          <a:p>
            <a:pPr marL="285750" lvl="0" indent="-285750">
              <a:buFont typeface="Wingdings" panose="05000000000000000000" pitchFamily="2" charset="2"/>
              <a:buChar char="Ø"/>
            </a:pPr>
            <a:r>
              <a:rPr lang="fr-FR" sz="2000" dirty="0">
                <a:latin typeface="Arial" panose="020B0604020202020204" pitchFamily="34" charset="0"/>
                <a:cs typeface="Arial" panose="020B0604020202020204" pitchFamily="34" charset="0"/>
              </a:rPr>
              <a:t>l’élève est pleinement acteur de son parcours d’apprentissage par compétences.</a:t>
            </a:r>
          </a:p>
        </p:txBody>
      </p:sp>
      <p:sp>
        <p:nvSpPr>
          <p:cNvPr id="2" name="Titre 4">
            <a:extLst>
              <a:ext uri="{FF2B5EF4-FFF2-40B4-BE49-F238E27FC236}">
                <a16:creationId xmlns:a16="http://schemas.microsoft.com/office/drawing/2014/main" id="{642A48A7-9454-DC04-CEAD-7031490F4DDE}"/>
              </a:ext>
            </a:extLst>
          </p:cNvPr>
          <p:cNvSpPr txBox="1">
            <a:spLocks/>
          </p:cNvSpPr>
          <p:nvPr/>
        </p:nvSpPr>
        <p:spPr>
          <a:xfrm>
            <a:off x="0" y="768977"/>
            <a:ext cx="12192000" cy="668337"/>
          </a:xfrm>
          <a:prstGeom prst="rect">
            <a:avLst/>
          </a:prstGeom>
        </p:spPr>
        <p:txBody>
          <a:bodyPr>
            <a:normAutofit fontScale="92500"/>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latin typeface="Arial" panose="020B0604020202020204" pitchFamily="34" charset="0"/>
                <a:cs typeface="Arial" panose="020B0604020202020204" pitchFamily="34" charset="0"/>
              </a:rPr>
              <a:t>3) </a:t>
            </a:r>
            <a:r>
              <a:rPr lang="fr-FR" b="1" u="sng" dirty="0">
                <a:latin typeface="Arial" panose="020B0604020202020204" pitchFamily="34" charset="0"/>
                <a:cs typeface="Arial" panose="020B0604020202020204" pitchFamily="34" charset="0"/>
              </a:rPr>
              <a:t>A quoi sert la grille d’auto-évaluation des compétences ?</a:t>
            </a:r>
            <a:endParaRPr lang="fr-NC" b="1" u="sng"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167227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1" grpId="0"/>
      <p:bldP spid="42" grpId="0" animBg="1"/>
      <p:bldP spid="43" grpId="0"/>
      <p:bldP spid="44" grpId="0" animBg="1"/>
      <p:bldP spid="4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690D2-09F5-490F-8381-FC63CD65F0CA}"/>
              </a:ext>
            </a:extLst>
          </p:cNvPr>
          <p:cNvSpPr>
            <a:spLocks noGrp="1"/>
          </p:cNvSpPr>
          <p:nvPr>
            <p:ph type="title"/>
          </p:nvPr>
        </p:nvSpPr>
        <p:spPr>
          <a:xfrm>
            <a:off x="348916" y="1082844"/>
            <a:ext cx="3425588" cy="564166"/>
          </a:xfrm>
        </p:spPr>
        <p:txBody>
          <a:bodyPr>
            <a:normAutofit fontScale="90000"/>
          </a:bodyPr>
          <a:lstStyle/>
          <a:p>
            <a:r>
              <a:rPr lang="fr-FR" sz="3900" b="1" dirty="0">
                <a:latin typeface="Arial" panose="020B0604020202020204" pitchFamily="34" charset="0"/>
                <a:cs typeface="Arial" panose="020B0604020202020204" pitchFamily="34" charset="0"/>
              </a:rPr>
              <a:t>Pour résumer </a:t>
            </a:r>
            <a:r>
              <a:rPr lang="fr-FR" b="1" dirty="0">
                <a:latin typeface="Arial" panose="020B0604020202020204" pitchFamily="34" charset="0"/>
                <a:cs typeface="Arial" panose="020B0604020202020204" pitchFamily="34" charset="0"/>
              </a:rPr>
              <a:t>:</a:t>
            </a:r>
            <a:endParaRPr lang="fr-NC" b="1" dirty="0">
              <a:latin typeface="Arial" panose="020B0604020202020204" pitchFamily="34" charset="0"/>
              <a:cs typeface="Arial" panose="020B0604020202020204" pitchFamily="34" charset="0"/>
            </a:endParaRPr>
          </a:p>
        </p:txBody>
      </p:sp>
      <p:graphicFrame>
        <p:nvGraphicFramePr>
          <p:cNvPr id="3" name="Diagramme 2">
            <a:extLst>
              <a:ext uri="{FF2B5EF4-FFF2-40B4-BE49-F238E27FC236}">
                <a16:creationId xmlns:a16="http://schemas.microsoft.com/office/drawing/2014/main" id="{53C48FD5-9FA9-701E-D215-15874C30DE1B}"/>
              </a:ext>
            </a:extLst>
          </p:cNvPr>
          <p:cNvGraphicFramePr/>
          <p:nvPr>
            <p:extLst>
              <p:ext uri="{D42A27DB-BD31-4B8C-83A1-F6EECF244321}">
                <p14:modId xmlns:p14="http://schemas.microsoft.com/office/powerpoint/2010/main" val="469704655"/>
              </p:ext>
            </p:extLst>
          </p:nvPr>
        </p:nvGraphicFramePr>
        <p:xfrm>
          <a:off x="113456" y="568494"/>
          <a:ext cx="12078544" cy="6184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a:extLst>
              <a:ext uri="{FF2B5EF4-FFF2-40B4-BE49-F238E27FC236}">
                <a16:creationId xmlns:a16="http://schemas.microsoft.com/office/drawing/2014/main" id="{0C8D180E-B59F-DFF5-C031-A8E501AC2922}"/>
              </a:ext>
            </a:extLst>
          </p:cNvPr>
          <p:cNvSpPr txBox="1"/>
          <p:nvPr/>
        </p:nvSpPr>
        <p:spPr>
          <a:xfrm>
            <a:off x="4657453" y="2506447"/>
            <a:ext cx="2509285" cy="2308324"/>
          </a:xfrm>
          <a:prstGeom prst="rect">
            <a:avLst/>
          </a:prstGeom>
          <a:solidFill>
            <a:srgbClr val="00B0F0"/>
          </a:solidFill>
        </p:spPr>
        <p:txBody>
          <a:bodyPr wrap="square" rtlCol="0">
            <a:spAutoFit/>
          </a:bodyPr>
          <a:lstStyle/>
          <a:p>
            <a:pPr algn="ctr"/>
            <a:r>
              <a:rPr lang="fr-FR" sz="2400" b="1" dirty="0">
                <a:latin typeface="Arial" panose="020B0604020202020204" pitchFamily="34" charset="0"/>
                <a:cs typeface="Arial" panose="020B0604020202020204" pitchFamily="34" charset="0"/>
              </a:rPr>
              <a:t>Pour construire </a:t>
            </a:r>
          </a:p>
          <a:p>
            <a:pPr algn="ctr"/>
            <a:r>
              <a:rPr lang="fr-FR" sz="2400" b="1" dirty="0">
                <a:latin typeface="Arial" panose="020B0604020202020204" pitchFamily="34" charset="0"/>
                <a:cs typeface="Arial" panose="020B0604020202020204" pitchFamily="34" charset="0"/>
              </a:rPr>
              <a:t>une grille d’auto-évaluation des compétences pour les élèves.</a:t>
            </a:r>
            <a:endParaRPr lang="fr-NC"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88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407A6288-CFB8-485E-88D5-99DAB09E2BAD}"/>
                                            </p:graphicEl>
                                          </p:spTgt>
                                        </p:tgtEl>
                                        <p:attrNameLst>
                                          <p:attrName>style.visibility</p:attrName>
                                        </p:attrNameLst>
                                      </p:cBhvr>
                                      <p:to>
                                        <p:strVal val="visible"/>
                                      </p:to>
                                    </p:set>
                                    <p:animEffect transition="in" filter="wipe(left)">
                                      <p:cBhvr>
                                        <p:cTn id="7" dur="1000"/>
                                        <p:tgtEl>
                                          <p:spTgt spid="3">
                                            <p:graphicEl>
                                              <a:dgm id="{407A6288-CFB8-485E-88D5-99DAB09E2BA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2F16975F-ECDD-49C3-BADB-82153BE1AAD8}"/>
                                            </p:graphicEl>
                                          </p:spTgt>
                                        </p:tgtEl>
                                        <p:attrNameLst>
                                          <p:attrName>style.visibility</p:attrName>
                                        </p:attrNameLst>
                                      </p:cBhvr>
                                      <p:to>
                                        <p:strVal val="visible"/>
                                      </p:to>
                                    </p:set>
                                    <p:animEffect transition="in" filter="wipe(left)">
                                      <p:cBhvr>
                                        <p:cTn id="12" dur="1000"/>
                                        <p:tgtEl>
                                          <p:spTgt spid="3">
                                            <p:graphicEl>
                                              <a:dgm id="{2F16975F-ECDD-49C3-BADB-82153BE1AAD8}"/>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graphicEl>
                                              <a:dgm id="{61494677-EF13-4E3F-8E53-E849ABCD153E}"/>
                                            </p:graphicEl>
                                          </p:spTgt>
                                        </p:tgtEl>
                                        <p:attrNameLst>
                                          <p:attrName>style.visibility</p:attrName>
                                        </p:attrNameLst>
                                      </p:cBhvr>
                                      <p:to>
                                        <p:strVal val="visible"/>
                                      </p:to>
                                    </p:set>
                                    <p:animEffect transition="in" filter="wipe(left)">
                                      <p:cBhvr>
                                        <p:cTn id="15" dur="1000"/>
                                        <p:tgtEl>
                                          <p:spTgt spid="3">
                                            <p:graphicEl>
                                              <a:dgm id="{61494677-EF13-4E3F-8E53-E849ABCD153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graphicEl>
                                              <a:dgm id="{B07AA474-8199-484C-B526-2B70778CDB78}"/>
                                            </p:graphicEl>
                                          </p:spTgt>
                                        </p:tgtEl>
                                        <p:attrNameLst>
                                          <p:attrName>style.visibility</p:attrName>
                                        </p:attrNameLst>
                                      </p:cBhvr>
                                      <p:to>
                                        <p:strVal val="visible"/>
                                      </p:to>
                                    </p:set>
                                    <p:animEffect transition="in" filter="wipe(left)">
                                      <p:cBhvr>
                                        <p:cTn id="20" dur="1000"/>
                                        <p:tgtEl>
                                          <p:spTgt spid="3">
                                            <p:graphicEl>
                                              <a:dgm id="{B07AA474-8199-484C-B526-2B70778CDB78}"/>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graphicEl>
                                              <a:dgm id="{87E3EB4F-F30F-4283-BACD-227186352B13}"/>
                                            </p:graphicEl>
                                          </p:spTgt>
                                        </p:tgtEl>
                                        <p:attrNameLst>
                                          <p:attrName>style.visibility</p:attrName>
                                        </p:attrNameLst>
                                      </p:cBhvr>
                                      <p:to>
                                        <p:strVal val="visible"/>
                                      </p:to>
                                    </p:set>
                                    <p:animEffect transition="in" filter="wipe(left)">
                                      <p:cBhvr>
                                        <p:cTn id="23" dur="1000"/>
                                        <p:tgtEl>
                                          <p:spTgt spid="3">
                                            <p:graphicEl>
                                              <a:dgm id="{87E3EB4F-F30F-4283-BACD-227186352B1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graphicEl>
                                              <a:dgm id="{FB681884-91A9-409A-8B17-6A4AB5F70D05}"/>
                                            </p:graphicEl>
                                          </p:spTgt>
                                        </p:tgtEl>
                                        <p:attrNameLst>
                                          <p:attrName>style.visibility</p:attrName>
                                        </p:attrNameLst>
                                      </p:cBhvr>
                                      <p:to>
                                        <p:strVal val="visible"/>
                                      </p:to>
                                    </p:set>
                                    <p:animEffect transition="in" filter="wipe(left)">
                                      <p:cBhvr>
                                        <p:cTn id="28" dur="1000"/>
                                        <p:tgtEl>
                                          <p:spTgt spid="3">
                                            <p:graphicEl>
                                              <a:dgm id="{FB681884-91A9-409A-8B17-6A4AB5F70D0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graphicEl>
                                              <a:dgm id="{00FC4D89-8953-4C0F-B29F-E46324FB0087}"/>
                                            </p:graphicEl>
                                          </p:spTgt>
                                        </p:tgtEl>
                                        <p:attrNameLst>
                                          <p:attrName>style.visibility</p:attrName>
                                        </p:attrNameLst>
                                      </p:cBhvr>
                                      <p:to>
                                        <p:strVal val="visible"/>
                                      </p:to>
                                    </p:set>
                                    <p:animEffect transition="in" filter="wipe(left)">
                                      <p:cBhvr>
                                        <p:cTn id="31" dur="1000"/>
                                        <p:tgtEl>
                                          <p:spTgt spid="3">
                                            <p:graphicEl>
                                              <a:dgm id="{00FC4D89-8953-4C0F-B29F-E46324FB0087}"/>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graphicEl>
                                              <a:dgm id="{9E275B66-A3D7-4F48-A31D-63F35926F5C2}"/>
                                            </p:graphicEl>
                                          </p:spTgt>
                                        </p:tgtEl>
                                        <p:attrNameLst>
                                          <p:attrName>style.visibility</p:attrName>
                                        </p:attrNameLst>
                                      </p:cBhvr>
                                      <p:to>
                                        <p:strVal val="visible"/>
                                      </p:to>
                                    </p:set>
                                    <p:animEffect transition="in" filter="wipe(left)">
                                      <p:cBhvr>
                                        <p:cTn id="34" dur="1000"/>
                                        <p:tgtEl>
                                          <p:spTgt spid="3">
                                            <p:graphicEl>
                                              <a:dgm id="{9E275B66-A3D7-4F48-A31D-63F35926F5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0648E1E5-C97F-41CC-37FF-B3A5F37688D8}"/>
              </a:ext>
            </a:extLst>
          </p:cNvPr>
          <p:cNvSpPr>
            <a:spLocks noGrp="1"/>
          </p:cNvSpPr>
          <p:nvPr>
            <p:ph type="title"/>
          </p:nvPr>
        </p:nvSpPr>
        <p:spPr>
          <a:xfrm>
            <a:off x="581194" y="949466"/>
            <a:ext cx="11029616" cy="483680"/>
          </a:xfrm>
        </p:spPr>
        <p:txBody>
          <a:bodyPr>
            <a:normAutofit fontScale="90000"/>
          </a:bodyPr>
          <a:lstStyle/>
          <a:p>
            <a:pPr algn="ctr"/>
            <a:r>
              <a:rPr lang="fr-FR" b="1" dirty="0">
                <a:latin typeface="Arial" panose="020B0604020202020204" pitchFamily="34" charset="0"/>
                <a:cs typeface="Arial" panose="020B0604020202020204" pitchFamily="34" charset="0"/>
              </a:rPr>
              <a:t>En conclusion : méthodologie pour enseigner et évaluer par compétences</a:t>
            </a:r>
          </a:p>
        </p:txBody>
      </p:sp>
      <p:sp>
        <p:nvSpPr>
          <p:cNvPr id="4" name="Espace réservé de la date 3">
            <a:extLst>
              <a:ext uri="{FF2B5EF4-FFF2-40B4-BE49-F238E27FC236}">
                <a16:creationId xmlns:a16="http://schemas.microsoft.com/office/drawing/2014/main" id="{BA35CCB6-0997-8EC3-164D-A06C27CB2544}"/>
              </a:ext>
            </a:extLst>
          </p:cNvPr>
          <p:cNvSpPr>
            <a:spLocks noGrp="1"/>
          </p:cNvSpPr>
          <p:nvPr>
            <p:ph type="dt" sz="half" idx="10"/>
          </p:nvPr>
        </p:nvSpPr>
        <p:spPr/>
        <p:txBody>
          <a:bodyPr/>
          <a:lstStyle/>
          <a:p>
            <a:pPr rtl="0"/>
            <a:fld id="{22897033-9A55-4DAC-991D-1FF1921C78B7}" type="datetime1">
              <a:rPr lang="fr-FR" smtClean="0"/>
              <a:t>16/09/2022</a:t>
            </a:fld>
            <a:endParaRPr lang="en-US" dirty="0"/>
          </a:p>
        </p:txBody>
      </p:sp>
      <p:graphicFrame>
        <p:nvGraphicFramePr>
          <p:cNvPr id="18" name="Diagramme 17">
            <a:extLst>
              <a:ext uri="{FF2B5EF4-FFF2-40B4-BE49-F238E27FC236}">
                <a16:creationId xmlns:a16="http://schemas.microsoft.com/office/drawing/2014/main" id="{1F0E031F-FF21-1BE7-A23B-72ADF0AF918F}"/>
              </a:ext>
            </a:extLst>
          </p:cNvPr>
          <p:cNvGraphicFramePr/>
          <p:nvPr>
            <p:extLst>
              <p:ext uri="{D42A27DB-BD31-4B8C-83A1-F6EECF244321}">
                <p14:modId xmlns:p14="http://schemas.microsoft.com/office/powerpoint/2010/main" val="520103652"/>
              </p:ext>
            </p:extLst>
          </p:nvPr>
        </p:nvGraphicFramePr>
        <p:xfrm>
          <a:off x="510931" y="1538654"/>
          <a:ext cx="11288346" cy="4494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759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graphicEl>
                                              <a:dgm id="{100CB8B9-2586-4775-8E8C-BD4D85BB5337}"/>
                                            </p:graphicEl>
                                          </p:spTgt>
                                        </p:tgtEl>
                                        <p:attrNameLst>
                                          <p:attrName>style.visibility</p:attrName>
                                        </p:attrNameLst>
                                      </p:cBhvr>
                                      <p:to>
                                        <p:strVal val="visible"/>
                                      </p:to>
                                    </p:set>
                                    <p:animEffect transition="in" filter="fade">
                                      <p:cBhvr>
                                        <p:cTn id="7" dur="500"/>
                                        <p:tgtEl>
                                          <p:spTgt spid="18">
                                            <p:graphicEl>
                                              <a:dgm id="{100CB8B9-2586-4775-8E8C-BD4D85BB533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graphicEl>
                                              <a:dgm id="{02A184F5-5438-4630-95EA-99204511122A}"/>
                                            </p:graphicEl>
                                          </p:spTgt>
                                        </p:tgtEl>
                                        <p:attrNameLst>
                                          <p:attrName>style.visibility</p:attrName>
                                        </p:attrNameLst>
                                      </p:cBhvr>
                                      <p:to>
                                        <p:strVal val="visible"/>
                                      </p:to>
                                    </p:set>
                                    <p:animEffect transition="in" filter="fade">
                                      <p:cBhvr>
                                        <p:cTn id="10" dur="500"/>
                                        <p:tgtEl>
                                          <p:spTgt spid="18">
                                            <p:graphicEl>
                                              <a:dgm id="{02A184F5-5438-4630-95EA-99204511122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graphicEl>
                                              <a:dgm id="{A932A06F-FF17-416B-BDE5-1F5CC12AA876}"/>
                                            </p:graphicEl>
                                          </p:spTgt>
                                        </p:tgtEl>
                                        <p:attrNameLst>
                                          <p:attrName>style.visibility</p:attrName>
                                        </p:attrNameLst>
                                      </p:cBhvr>
                                      <p:to>
                                        <p:strVal val="visible"/>
                                      </p:to>
                                    </p:set>
                                    <p:animEffect transition="in" filter="fade">
                                      <p:cBhvr>
                                        <p:cTn id="15" dur="500"/>
                                        <p:tgtEl>
                                          <p:spTgt spid="18">
                                            <p:graphicEl>
                                              <a:dgm id="{A932A06F-FF17-416B-BDE5-1F5CC12AA876}"/>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graphicEl>
                                              <a:dgm id="{D4E88266-B720-40FD-9581-D2E3018C46F9}"/>
                                            </p:graphicEl>
                                          </p:spTgt>
                                        </p:tgtEl>
                                        <p:attrNameLst>
                                          <p:attrName>style.visibility</p:attrName>
                                        </p:attrNameLst>
                                      </p:cBhvr>
                                      <p:to>
                                        <p:strVal val="visible"/>
                                      </p:to>
                                    </p:set>
                                    <p:animEffect transition="in" filter="fade">
                                      <p:cBhvr>
                                        <p:cTn id="18" dur="500"/>
                                        <p:tgtEl>
                                          <p:spTgt spid="18">
                                            <p:graphicEl>
                                              <a:dgm id="{D4E88266-B720-40FD-9581-D2E3018C46F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graphicEl>
                                              <a:dgm id="{163B7052-BA93-4EC0-B306-3F85F7BC98FC}"/>
                                            </p:graphicEl>
                                          </p:spTgt>
                                        </p:tgtEl>
                                        <p:attrNameLst>
                                          <p:attrName>style.visibility</p:attrName>
                                        </p:attrNameLst>
                                      </p:cBhvr>
                                      <p:to>
                                        <p:strVal val="visible"/>
                                      </p:to>
                                    </p:set>
                                    <p:animEffect transition="in" filter="fade">
                                      <p:cBhvr>
                                        <p:cTn id="23" dur="500"/>
                                        <p:tgtEl>
                                          <p:spTgt spid="18">
                                            <p:graphicEl>
                                              <a:dgm id="{163B7052-BA93-4EC0-B306-3F85F7BC98F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graphicEl>
                                              <a:dgm id="{B68391F8-B6B7-4A31-999D-2B8BC31B5B4F}"/>
                                            </p:graphicEl>
                                          </p:spTgt>
                                        </p:tgtEl>
                                        <p:attrNameLst>
                                          <p:attrName>style.visibility</p:attrName>
                                        </p:attrNameLst>
                                      </p:cBhvr>
                                      <p:to>
                                        <p:strVal val="visible"/>
                                      </p:to>
                                    </p:set>
                                    <p:animEffect transition="in" filter="fade">
                                      <p:cBhvr>
                                        <p:cTn id="26" dur="500"/>
                                        <p:tgtEl>
                                          <p:spTgt spid="18">
                                            <p:graphicEl>
                                              <a:dgm id="{B68391F8-B6B7-4A31-999D-2B8BC31B5B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7E617D2-DF2B-4772-D5C4-88E459BF1025}"/>
              </a:ext>
            </a:extLst>
          </p:cNvPr>
          <p:cNvSpPr>
            <a:spLocks noGrp="1"/>
          </p:cNvSpPr>
          <p:nvPr>
            <p:ph type="dt" sz="half" idx="10"/>
          </p:nvPr>
        </p:nvSpPr>
        <p:spPr/>
        <p:txBody>
          <a:bodyPr/>
          <a:lstStyle/>
          <a:p>
            <a:pPr rtl="0"/>
            <a:fld id="{ACEC98BE-FCE2-445F-8146-3A7F8CC3881D}" type="datetime1">
              <a:rPr lang="fr-FR" smtClean="0"/>
              <a:t>16/09/2022</a:t>
            </a:fld>
            <a:endParaRPr lang="en-US" dirty="0"/>
          </a:p>
        </p:txBody>
      </p:sp>
      <p:pic>
        <p:nvPicPr>
          <p:cNvPr id="4" name="Image 3" descr="Une image contenant jouet, clipart&#10;&#10;Description générée automatiquement">
            <a:extLst>
              <a:ext uri="{FF2B5EF4-FFF2-40B4-BE49-F238E27FC236}">
                <a16:creationId xmlns:a16="http://schemas.microsoft.com/office/drawing/2014/main" id="{1BBF61C4-5AF9-7748-D3C1-87804700C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861" y="1295565"/>
            <a:ext cx="7139353" cy="4449526"/>
          </a:xfrm>
          <a:prstGeom prst="rect">
            <a:avLst/>
          </a:prstGeom>
        </p:spPr>
      </p:pic>
    </p:spTree>
    <p:extLst>
      <p:ext uri="{BB962C8B-B14F-4D97-AF65-F5344CB8AC3E}">
        <p14:creationId xmlns:p14="http://schemas.microsoft.com/office/powerpoint/2010/main" val="191201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A2568335-EB99-D4EB-4B6A-D231EF501F56}"/>
              </a:ext>
            </a:extLst>
          </p:cNvPr>
          <p:cNvSpPr txBox="1"/>
          <p:nvPr/>
        </p:nvSpPr>
        <p:spPr>
          <a:xfrm>
            <a:off x="648159" y="1305418"/>
            <a:ext cx="10895682" cy="470898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sz="2000" dirty="0"/>
              <a:t>Ainsi : </a:t>
            </a:r>
          </a:p>
          <a:p>
            <a:pPr marL="285750" indent="-285750">
              <a:buFont typeface="Arial" panose="020B0604020202020204" pitchFamily="34" charset="0"/>
              <a:buChar char="•"/>
            </a:pPr>
            <a:r>
              <a:rPr lang="fr-FR" sz="2000" dirty="0"/>
              <a:t>Une compétence consiste en la mobilisation d’un ensemble de ressources diversifiées internes (connaissances, capacités, habiletés) et externes (documents, outils, personnes) renvoyant à la complexité de la tâche et au caractère global et transversal de la compétence.</a:t>
            </a:r>
          </a:p>
          <a:p>
            <a:pPr marL="285750" indent="-285750">
              <a:buFont typeface="Arial" panose="020B0604020202020204" pitchFamily="34" charset="0"/>
              <a:buChar char="•"/>
            </a:pPr>
            <a:r>
              <a:rPr lang="fr-FR" sz="2000" dirty="0"/>
              <a:t> Les compétences s’exercent dans des situations contextualisées mais diversifiées qui impliquent un processus d’adaptation (et non de reproduction de mécanismes) et de transfert d’une situation à l’autre.</a:t>
            </a:r>
          </a:p>
          <a:p>
            <a:pPr marL="285750" indent="-285750">
              <a:buFont typeface="Arial" panose="020B0604020202020204" pitchFamily="34" charset="0"/>
              <a:buChar char="•"/>
            </a:pPr>
            <a:r>
              <a:rPr lang="fr-FR" sz="2000" dirty="0"/>
              <a:t> Une compétence est opérationnelle dans un cadre curriculaire précis (structure, horaire, programme, pratiques pédagogiques et didactiques, matériels) ce qui donne toute son importance à la situation d’apprentissage dans chacune des disciplines impliquées. </a:t>
            </a:r>
          </a:p>
          <a:p>
            <a:pPr marL="285750" indent="-285750">
              <a:buFont typeface="Arial" panose="020B0604020202020204" pitchFamily="34" charset="0"/>
              <a:buChar char="•"/>
            </a:pPr>
            <a:r>
              <a:rPr lang="fr-FR" sz="2000" dirty="0"/>
              <a:t>Il est fondamental de garder une conception dynamique de la compétence avec un recentrage sur les processus d’apprentissage de l’élève, afin de mettre en synergie l’acquisition de connaissances, le développement de capacités (aptitudes ou habiletés) et l’adoption d’attitudes. L’objectif global de formation de tout futur citoyen est une intelligence des situations, l’enjeu majeur est de provoquer le regard instruit. </a:t>
            </a:r>
          </a:p>
        </p:txBody>
      </p:sp>
      <p:sp>
        <p:nvSpPr>
          <p:cNvPr id="4" name="ZoneTexte 3">
            <a:extLst>
              <a:ext uri="{FF2B5EF4-FFF2-40B4-BE49-F238E27FC236}">
                <a16:creationId xmlns:a16="http://schemas.microsoft.com/office/drawing/2014/main" id="{C1EEED73-05B7-0DA0-40C9-37EA1BA9699C}"/>
              </a:ext>
            </a:extLst>
          </p:cNvPr>
          <p:cNvSpPr txBox="1"/>
          <p:nvPr/>
        </p:nvSpPr>
        <p:spPr>
          <a:xfrm>
            <a:off x="1954882" y="782198"/>
            <a:ext cx="8128000" cy="523220"/>
          </a:xfrm>
          <a:prstGeom prst="rect">
            <a:avLst/>
          </a:prstGeom>
          <a:noFill/>
        </p:spPr>
        <p:txBody>
          <a:bodyPr wrap="square" rtlCol="0">
            <a:spAutoFit/>
          </a:bodyPr>
          <a:lstStyle/>
          <a:p>
            <a:pPr algn="ctr"/>
            <a:r>
              <a:rPr lang="fr-FR" sz="2800" dirty="0">
                <a:solidFill>
                  <a:schemeClr val="tx1">
                    <a:lumMod val="75000"/>
                    <a:lumOff val="25000"/>
                  </a:schemeClr>
                </a:solidFill>
                <a:latin typeface="+mj-lt"/>
              </a:rPr>
              <a:t>… AUX CONCEPTS …</a:t>
            </a:r>
          </a:p>
        </p:txBody>
      </p:sp>
      <p:sp>
        <p:nvSpPr>
          <p:cNvPr id="2" name="Rectangle 1">
            <a:extLst>
              <a:ext uri="{FF2B5EF4-FFF2-40B4-BE49-F238E27FC236}">
                <a16:creationId xmlns:a16="http://schemas.microsoft.com/office/drawing/2014/main" id="{4232AE93-A521-A8BB-EC5D-7AAECF48ABE2}"/>
              </a:ext>
            </a:extLst>
          </p:cNvPr>
          <p:cNvSpPr/>
          <p:nvPr/>
        </p:nvSpPr>
        <p:spPr>
          <a:xfrm>
            <a:off x="4153359" y="1696598"/>
            <a:ext cx="7116896" cy="2533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649F709F-699C-DE80-628D-954748F652FD}"/>
              </a:ext>
            </a:extLst>
          </p:cNvPr>
          <p:cNvSpPr/>
          <p:nvPr/>
        </p:nvSpPr>
        <p:spPr>
          <a:xfrm>
            <a:off x="5365214" y="2019870"/>
            <a:ext cx="980502" cy="25338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AE409099-AEF5-3EB0-66FC-25E35CED29FF}"/>
              </a:ext>
            </a:extLst>
          </p:cNvPr>
          <p:cNvSpPr/>
          <p:nvPr/>
        </p:nvSpPr>
        <p:spPr>
          <a:xfrm>
            <a:off x="1000583" y="2309854"/>
            <a:ext cx="8381541" cy="28206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F1B733CB-543F-AB1B-5991-3AFC46ED56FB}"/>
              </a:ext>
            </a:extLst>
          </p:cNvPr>
          <p:cNvSpPr/>
          <p:nvPr/>
        </p:nvSpPr>
        <p:spPr>
          <a:xfrm>
            <a:off x="4775200" y="2628511"/>
            <a:ext cx="5118100" cy="24546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C94C31B-2888-E383-518F-AF5B8D32CD10}"/>
              </a:ext>
            </a:extLst>
          </p:cNvPr>
          <p:cNvSpPr/>
          <p:nvPr/>
        </p:nvSpPr>
        <p:spPr>
          <a:xfrm>
            <a:off x="1000583" y="2912120"/>
            <a:ext cx="2901566" cy="24546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7747D91-8159-AAC1-FBFE-2A62733CF665}"/>
              </a:ext>
            </a:extLst>
          </p:cNvPr>
          <p:cNvSpPr/>
          <p:nvPr/>
        </p:nvSpPr>
        <p:spPr>
          <a:xfrm>
            <a:off x="8632099" y="2910572"/>
            <a:ext cx="1957929" cy="28667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6C0EDB36-F891-BED1-8EE2-2950B2D55595}"/>
              </a:ext>
            </a:extLst>
          </p:cNvPr>
          <p:cNvSpPr/>
          <p:nvPr/>
        </p:nvSpPr>
        <p:spPr>
          <a:xfrm>
            <a:off x="1000583" y="3530009"/>
            <a:ext cx="7526729" cy="24546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F73F9D2E-19EF-8372-DEDA-77AF1441F6C5}"/>
              </a:ext>
            </a:extLst>
          </p:cNvPr>
          <p:cNvSpPr/>
          <p:nvPr/>
        </p:nvSpPr>
        <p:spPr>
          <a:xfrm>
            <a:off x="3306726" y="4431506"/>
            <a:ext cx="5694399" cy="282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C9C8164C-C86E-EB94-8AB6-E49BB0AD5B37}"/>
              </a:ext>
            </a:extLst>
          </p:cNvPr>
          <p:cNvSpPr/>
          <p:nvPr/>
        </p:nvSpPr>
        <p:spPr>
          <a:xfrm>
            <a:off x="6659526" y="4740834"/>
            <a:ext cx="3751299" cy="282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1358EBBA-54B6-348C-4BAC-4C89A7181FD5}"/>
              </a:ext>
            </a:extLst>
          </p:cNvPr>
          <p:cNvSpPr/>
          <p:nvPr/>
        </p:nvSpPr>
        <p:spPr>
          <a:xfrm>
            <a:off x="965127" y="5067181"/>
            <a:ext cx="5130873" cy="2820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9231EB37-CCE0-2761-F072-EEB38F1D0CB4}"/>
              </a:ext>
            </a:extLst>
          </p:cNvPr>
          <p:cNvSpPr/>
          <p:nvPr/>
        </p:nvSpPr>
        <p:spPr>
          <a:xfrm>
            <a:off x="9001125" y="5067181"/>
            <a:ext cx="2319483" cy="265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45410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3" grpId="0" animBg="1"/>
      <p:bldP spid="9"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1ADA467-7B4A-57C6-B142-DA5F2C10EE27}"/>
              </a:ext>
            </a:extLst>
          </p:cNvPr>
          <p:cNvSpPr>
            <a:spLocks noGrp="1"/>
          </p:cNvSpPr>
          <p:nvPr>
            <p:ph type="title"/>
          </p:nvPr>
        </p:nvSpPr>
        <p:spPr/>
        <p:txBody>
          <a:bodyPr/>
          <a:lstStyle/>
          <a:p>
            <a:pPr algn="ctr"/>
            <a:r>
              <a:rPr lang="fr-FR" dirty="0"/>
              <a:t>… à la définition « officielle »</a:t>
            </a:r>
          </a:p>
        </p:txBody>
      </p:sp>
      <p:sp>
        <p:nvSpPr>
          <p:cNvPr id="5" name="ZoneTexte 4">
            <a:extLst>
              <a:ext uri="{FF2B5EF4-FFF2-40B4-BE49-F238E27FC236}">
                <a16:creationId xmlns:a16="http://schemas.microsoft.com/office/drawing/2014/main" id="{6F93C371-389C-F137-BC13-65D5C9866AC9}"/>
              </a:ext>
            </a:extLst>
          </p:cNvPr>
          <p:cNvSpPr txBox="1"/>
          <p:nvPr/>
        </p:nvSpPr>
        <p:spPr>
          <a:xfrm>
            <a:off x="342900" y="2137886"/>
            <a:ext cx="11696700" cy="923330"/>
          </a:xfrm>
          <a:prstGeom prst="rect">
            <a:avLst/>
          </a:prstGeom>
          <a:noFill/>
        </p:spPr>
        <p:txBody>
          <a:bodyPr wrap="square">
            <a:spAutoFit/>
          </a:bodyPr>
          <a:lstStyle/>
          <a:p>
            <a:r>
              <a:rPr lang="fr-FR" dirty="0"/>
              <a:t>« Une compétence est une combinaison de connaissances, d’aptitudes (capacités) et d’attitudes appropriées à une situation donnée. Les compétences clés sont celles qui fondent l’épanouissement personnel, l’inclusion sociale, la citoyenneté active et l’emploi ».  </a:t>
            </a:r>
            <a:r>
              <a:rPr lang="fr-FR" b="1" i="1" dirty="0"/>
              <a:t>Parlement Européen 2016</a:t>
            </a:r>
          </a:p>
        </p:txBody>
      </p:sp>
      <p:sp>
        <p:nvSpPr>
          <p:cNvPr id="7" name="ZoneTexte 6">
            <a:extLst>
              <a:ext uri="{FF2B5EF4-FFF2-40B4-BE49-F238E27FC236}">
                <a16:creationId xmlns:a16="http://schemas.microsoft.com/office/drawing/2014/main" id="{D110649E-EE78-869E-F5D0-DDAA77FD0B0F}"/>
              </a:ext>
            </a:extLst>
          </p:cNvPr>
          <p:cNvSpPr txBox="1"/>
          <p:nvPr/>
        </p:nvSpPr>
        <p:spPr>
          <a:xfrm>
            <a:off x="342900" y="3542235"/>
            <a:ext cx="11129260" cy="1200329"/>
          </a:xfrm>
          <a:prstGeom prst="rect">
            <a:avLst/>
          </a:prstGeom>
          <a:noFill/>
        </p:spPr>
        <p:txBody>
          <a:bodyPr wrap="square">
            <a:spAutoFit/>
          </a:bodyPr>
          <a:lstStyle/>
          <a:p>
            <a:r>
              <a:rPr lang="fr-FR" dirty="0"/>
              <a:t>« chaque grande compétence du socle est conçue comme une combinaison de connaissances fondamentales pour notre temps, de capacités à les mettre en œuvre dans des situations variées mais aussi d’attitudes indispensables tout au long de la vie, comme l’ouverture aux autres, le goût pour la recherche de la vérité, le respect de soi et d’autrui, la curiosité et la créativité. » </a:t>
            </a:r>
            <a:r>
              <a:rPr lang="fr-FR" b="1" i="1" dirty="0"/>
              <a:t>Socle commun 2016.</a:t>
            </a:r>
          </a:p>
        </p:txBody>
      </p:sp>
      <p:sp>
        <p:nvSpPr>
          <p:cNvPr id="8" name="Rectangle 7">
            <a:extLst>
              <a:ext uri="{FF2B5EF4-FFF2-40B4-BE49-F238E27FC236}">
                <a16:creationId xmlns:a16="http://schemas.microsoft.com/office/drawing/2014/main" id="{48D87DBB-8B2F-0890-3F89-7E89FF244B7D}"/>
              </a:ext>
            </a:extLst>
          </p:cNvPr>
          <p:cNvSpPr/>
          <p:nvPr/>
        </p:nvSpPr>
        <p:spPr>
          <a:xfrm>
            <a:off x="3028950" y="2239895"/>
            <a:ext cx="3067050" cy="18898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3762F3EB-EEFD-123B-0231-FE8E91360665}"/>
              </a:ext>
            </a:extLst>
          </p:cNvPr>
          <p:cNvSpPr/>
          <p:nvPr/>
        </p:nvSpPr>
        <p:spPr>
          <a:xfrm>
            <a:off x="6477000" y="3629025"/>
            <a:ext cx="3067050" cy="2286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AAEE83B0-32AE-4ADC-6335-598EB9FF77E3}"/>
              </a:ext>
            </a:extLst>
          </p:cNvPr>
          <p:cNvSpPr/>
          <p:nvPr/>
        </p:nvSpPr>
        <p:spPr>
          <a:xfrm>
            <a:off x="7305675" y="2239895"/>
            <a:ext cx="1085850" cy="18898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DF813B09-7D19-1063-B4CB-90B2DF8D7A77}"/>
              </a:ext>
            </a:extLst>
          </p:cNvPr>
          <p:cNvSpPr/>
          <p:nvPr/>
        </p:nvSpPr>
        <p:spPr>
          <a:xfrm>
            <a:off x="2476500" y="3857625"/>
            <a:ext cx="962025" cy="257175"/>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2EA03D5-EB96-2C98-1D19-760B8AC73D19}"/>
              </a:ext>
            </a:extLst>
          </p:cNvPr>
          <p:cNvSpPr/>
          <p:nvPr/>
        </p:nvSpPr>
        <p:spPr>
          <a:xfrm>
            <a:off x="8627361" y="2239895"/>
            <a:ext cx="1085850" cy="18898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AAB5F837-4EF4-3C2F-1151-B9A7A04D8DF8}"/>
              </a:ext>
            </a:extLst>
          </p:cNvPr>
          <p:cNvSpPr/>
          <p:nvPr/>
        </p:nvSpPr>
        <p:spPr>
          <a:xfrm>
            <a:off x="9439275" y="3881625"/>
            <a:ext cx="1085850" cy="2286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492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E8BD9-B821-748A-342E-B14B8303D585}"/>
              </a:ext>
            </a:extLst>
          </p:cNvPr>
          <p:cNvSpPr>
            <a:spLocks noGrp="1"/>
          </p:cNvSpPr>
          <p:nvPr>
            <p:ph type="title"/>
          </p:nvPr>
        </p:nvSpPr>
        <p:spPr>
          <a:xfrm>
            <a:off x="575894" y="729658"/>
            <a:ext cx="11029616" cy="613367"/>
          </a:xfrm>
        </p:spPr>
        <p:txBody>
          <a:bodyPr/>
          <a:lstStyle/>
          <a:p>
            <a:pPr algn="ctr"/>
            <a:r>
              <a:rPr lang="fr-FR" dirty="0"/>
              <a:t>Les compétences du socle … </a:t>
            </a:r>
          </a:p>
        </p:txBody>
      </p:sp>
      <p:graphicFrame>
        <p:nvGraphicFramePr>
          <p:cNvPr id="4" name="Tableau 4">
            <a:extLst>
              <a:ext uri="{FF2B5EF4-FFF2-40B4-BE49-F238E27FC236}">
                <a16:creationId xmlns:a16="http://schemas.microsoft.com/office/drawing/2014/main" id="{3FF34C61-A072-7D32-5842-B7025E346FBE}"/>
              </a:ext>
            </a:extLst>
          </p:cNvPr>
          <p:cNvGraphicFramePr>
            <a:graphicFrameLocks noGrp="1"/>
          </p:cNvGraphicFramePr>
          <p:nvPr>
            <p:extLst>
              <p:ext uri="{D42A27DB-BD31-4B8C-83A1-F6EECF244321}">
                <p14:modId xmlns:p14="http://schemas.microsoft.com/office/powerpoint/2010/main" val="167502645"/>
              </p:ext>
            </p:extLst>
          </p:nvPr>
        </p:nvGraphicFramePr>
        <p:xfrm>
          <a:off x="2026702" y="1574800"/>
          <a:ext cx="8128000" cy="37084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327482756"/>
                    </a:ext>
                  </a:extLst>
                </a:gridCol>
              </a:tblGrid>
              <a:tr h="370840">
                <a:tc>
                  <a:txBody>
                    <a:bodyPr/>
                    <a:lstStyle/>
                    <a:p>
                      <a:r>
                        <a:rPr lang="fr-FR" dirty="0"/>
                        <a:t>Les « domaines » de compétences du socle </a:t>
                      </a:r>
                    </a:p>
                  </a:txBody>
                  <a:tcPr/>
                </a:tc>
                <a:extLst>
                  <a:ext uri="{0D108BD9-81ED-4DB2-BD59-A6C34878D82A}">
                    <a16:rowId xmlns:a16="http://schemas.microsoft.com/office/drawing/2014/main" val="591285125"/>
                  </a:ext>
                </a:extLst>
              </a:tr>
              <a:tr h="370840">
                <a:tc>
                  <a:txBody>
                    <a:bodyPr/>
                    <a:lstStyle/>
                    <a:p>
                      <a:r>
                        <a:rPr lang="fr-FR" sz="1800" b="0" i="0" kern="1200" dirty="0">
                          <a:solidFill>
                            <a:schemeClr val="dk1"/>
                          </a:solidFill>
                          <a:effectLst/>
                          <a:latin typeface="+mn-lt"/>
                          <a:ea typeface="+mn-ea"/>
                          <a:cs typeface="+mn-cs"/>
                        </a:rPr>
                        <a:t>Domaine 1 : les langages pour penser et communiquer composé de : </a:t>
                      </a:r>
                      <a:endParaRPr lang="fr-FR" dirty="0"/>
                    </a:p>
                  </a:txBody>
                  <a:tcPr/>
                </a:tc>
                <a:extLst>
                  <a:ext uri="{0D108BD9-81ED-4DB2-BD59-A6C34878D82A}">
                    <a16:rowId xmlns:a16="http://schemas.microsoft.com/office/drawing/2014/main" val="337691625"/>
                  </a:ext>
                </a:extLst>
              </a:tr>
              <a:tr h="370840">
                <a:tc>
                  <a:txBody>
                    <a:bodyPr/>
                    <a:lstStyle/>
                    <a:p>
                      <a:pPr marL="990600" indent="-447675">
                        <a:buFont typeface="Arial" panose="020B0604020202020204" pitchFamily="34" charset="0"/>
                        <a:buChar char="•"/>
                      </a:pPr>
                      <a:r>
                        <a:rPr lang="fr-FR" dirty="0"/>
                        <a:t>Domaine 1.1 : Langue française à l’oral et à l’écrit </a:t>
                      </a:r>
                    </a:p>
                  </a:txBody>
                  <a:tcPr/>
                </a:tc>
                <a:extLst>
                  <a:ext uri="{0D108BD9-81ED-4DB2-BD59-A6C34878D82A}">
                    <a16:rowId xmlns:a16="http://schemas.microsoft.com/office/drawing/2014/main" val="2309407406"/>
                  </a:ext>
                </a:extLst>
              </a:tr>
              <a:tr h="370840">
                <a:tc>
                  <a:txBody>
                    <a:bodyPr/>
                    <a:lstStyle/>
                    <a:p>
                      <a:pPr marL="990600" indent="-447675">
                        <a:buFont typeface="Arial" panose="020B0604020202020204" pitchFamily="34" charset="0"/>
                        <a:buChar char="•"/>
                      </a:pPr>
                      <a:r>
                        <a:rPr lang="fr-FR" dirty="0"/>
                        <a:t>Domaine 1.2 : Langues étrangère et régionales</a:t>
                      </a:r>
                    </a:p>
                  </a:txBody>
                  <a:tcPr/>
                </a:tc>
                <a:extLst>
                  <a:ext uri="{0D108BD9-81ED-4DB2-BD59-A6C34878D82A}">
                    <a16:rowId xmlns:a16="http://schemas.microsoft.com/office/drawing/2014/main" val="2040734919"/>
                  </a:ext>
                </a:extLst>
              </a:tr>
              <a:tr h="370840">
                <a:tc>
                  <a:txBody>
                    <a:bodyPr/>
                    <a:lstStyle/>
                    <a:p>
                      <a:pPr marL="990600" indent="-447675">
                        <a:buFont typeface="Arial" panose="020B0604020202020204" pitchFamily="34" charset="0"/>
                        <a:buChar char="•"/>
                      </a:pPr>
                      <a:r>
                        <a:rPr lang="fr-FR" dirty="0"/>
                        <a:t>Domaine 1.3 : Langages mathématiques, scientifiques, informatiques </a:t>
                      </a:r>
                    </a:p>
                  </a:txBody>
                  <a:tcPr/>
                </a:tc>
                <a:extLst>
                  <a:ext uri="{0D108BD9-81ED-4DB2-BD59-A6C34878D82A}">
                    <a16:rowId xmlns:a16="http://schemas.microsoft.com/office/drawing/2014/main" val="1957226136"/>
                  </a:ext>
                </a:extLst>
              </a:tr>
              <a:tr h="370840">
                <a:tc>
                  <a:txBody>
                    <a:bodyPr/>
                    <a:lstStyle/>
                    <a:p>
                      <a:pPr marL="990600" indent="-447675">
                        <a:buFont typeface="Arial" panose="020B0604020202020204" pitchFamily="34" charset="0"/>
                        <a:buChar char="•"/>
                      </a:pPr>
                      <a:r>
                        <a:rPr lang="fr-FR" dirty="0"/>
                        <a:t>Domaine 1.4 : Langages des arts et du corps </a:t>
                      </a:r>
                    </a:p>
                  </a:txBody>
                  <a:tcPr/>
                </a:tc>
                <a:extLst>
                  <a:ext uri="{0D108BD9-81ED-4DB2-BD59-A6C34878D82A}">
                    <a16:rowId xmlns:a16="http://schemas.microsoft.com/office/drawing/2014/main" val="3571707172"/>
                  </a:ext>
                </a:extLst>
              </a:tr>
              <a:tr h="370840">
                <a:tc>
                  <a:txBody>
                    <a:bodyPr/>
                    <a:lstStyle/>
                    <a:p>
                      <a:r>
                        <a:rPr lang="fr-FR" sz="1800" b="0" i="0" kern="1200" dirty="0">
                          <a:solidFill>
                            <a:schemeClr val="dk1"/>
                          </a:solidFill>
                          <a:effectLst/>
                          <a:latin typeface="+mn-lt"/>
                          <a:ea typeface="+mn-ea"/>
                          <a:cs typeface="+mn-cs"/>
                        </a:rPr>
                        <a:t>Domaine 2 : les méthodes et outils pour apprendre</a:t>
                      </a:r>
                      <a:endParaRPr lang="fr-FR" dirty="0"/>
                    </a:p>
                  </a:txBody>
                  <a:tcPr/>
                </a:tc>
                <a:extLst>
                  <a:ext uri="{0D108BD9-81ED-4DB2-BD59-A6C34878D82A}">
                    <a16:rowId xmlns:a16="http://schemas.microsoft.com/office/drawing/2014/main" val="1568821261"/>
                  </a:ext>
                </a:extLst>
              </a:tr>
              <a:tr h="370840">
                <a:tc>
                  <a:txBody>
                    <a:bodyPr/>
                    <a:lstStyle/>
                    <a:p>
                      <a:r>
                        <a:rPr lang="fr-FR" sz="1800" b="0" i="0" kern="1200" dirty="0">
                          <a:solidFill>
                            <a:schemeClr val="dk1"/>
                          </a:solidFill>
                          <a:effectLst/>
                          <a:latin typeface="+mn-lt"/>
                          <a:ea typeface="+mn-ea"/>
                          <a:cs typeface="+mn-cs"/>
                        </a:rPr>
                        <a:t>Domaine 3 : la formation de la personne et du citoyen</a:t>
                      </a:r>
                      <a:endParaRPr lang="fr-FR" dirty="0"/>
                    </a:p>
                  </a:txBody>
                  <a:tcPr/>
                </a:tc>
                <a:extLst>
                  <a:ext uri="{0D108BD9-81ED-4DB2-BD59-A6C34878D82A}">
                    <a16:rowId xmlns:a16="http://schemas.microsoft.com/office/drawing/2014/main" val="1998300074"/>
                  </a:ext>
                </a:extLst>
              </a:tr>
              <a:tr h="370840">
                <a:tc>
                  <a:txBody>
                    <a:bodyPr/>
                    <a:lstStyle/>
                    <a:p>
                      <a:r>
                        <a:rPr lang="fr-FR" sz="1800" b="0" i="0" kern="1200" dirty="0">
                          <a:solidFill>
                            <a:schemeClr val="dk1"/>
                          </a:solidFill>
                          <a:effectLst/>
                          <a:latin typeface="+mn-lt"/>
                          <a:ea typeface="+mn-ea"/>
                          <a:cs typeface="+mn-cs"/>
                        </a:rPr>
                        <a:t>Domaine 4 : les systèmes naturels et les systèmes techniques</a:t>
                      </a:r>
                      <a:endParaRPr lang="fr-FR" dirty="0"/>
                    </a:p>
                  </a:txBody>
                  <a:tcPr/>
                </a:tc>
                <a:extLst>
                  <a:ext uri="{0D108BD9-81ED-4DB2-BD59-A6C34878D82A}">
                    <a16:rowId xmlns:a16="http://schemas.microsoft.com/office/drawing/2014/main" val="163251606"/>
                  </a:ext>
                </a:extLst>
              </a:tr>
              <a:tr h="370840">
                <a:tc>
                  <a:txBody>
                    <a:bodyPr/>
                    <a:lstStyle/>
                    <a:p>
                      <a:r>
                        <a:rPr lang="fr-FR" sz="1800" b="0" i="0" kern="1200" dirty="0">
                          <a:solidFill>
                            <a:schemeClr val="dk1"/>
                          </a:solidFill>
                          <a:effectLst/>
                          <a:latin typeface="+mn-lt"/>
                          <a:ea typeface="+mn-ea"/>
                          <a:cs typeface="+mn-cs"/>
                        </a:rPr>
                        <a:t>Domaine 5 : les représentations du monde et l'activité humaine</a:t>
                      </a:r>
                      <a:endParaRPr lang="fr-FR" dirty="0"/>
                    </a:p>
                  </a:txBody>
                  <a:tcPr/>
                </a:tc>
                <a:extLst>
                  <a:ext uri="{0D108BD9-81ED-4DB2-BD59-A6C34878D82A}">
                    <a16:rowId xmlns:a16="http://schemas.microsoft.com/office/drawing/2014/main" val="808908575"/>
                  </a:ext>
                </a:extLst>
              </a:tr>
            </a:tbl>
          </a:graphicData>
        </a:graphic>
      </p:graphicFrame>
    </p:spTree>
    <p:extLst>
      <p:ext uri="{BB962C8B-B14F-4D97-AF65-F5344CB8AC3E}">
        <p14:creationId xmlns:p14="http://schemas.microsoft.com/office/powerpoint/2010/main" val="3695593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FE8BD9-B821-748A-342E-B14B8303D585}"/>
              </a:ext>
            </a:extLst>
          </p:cNvPr>
          <p:cNvSpPr>
            <a:spLocks noGrp="1"/>
          </p:cNvSpPr>
          <p:nvPr>
            <p:ph type="title"/>
          </p:nvPr>
        </p:nvSpPr>
        <p:spPr>
          <a:xfrm>
            <a:off x="575894" y="729658"/>
            <a:ext cx="11029616" cy="613367"/>
          </a:xfrm>
        </p:spPr>
        <p:txBody>
          <a:bodyPr>
            <a:normAutofit fontScale="90000"/>
          </a:bodyPr>
          <a:lstStyle/>
          <a:p>
            <a:pPr algn="ctr"/>
            <a:r>
              <a:rPr lang="fr-FR" dirty="0"/>
              <a:t>… sont différentes des compétences travaillées en Histoire Géographie EMC</a:t>
            </a:r>
          </a:p>
        </p:txBody>
      </p:sp>
      <p:graphicFrame>
        <p:nvGraphicFramePr>
          <p:cNvPr id="4" name="Tableau 4">
            <a:extLst>
              <a:ext uri="{FF2B5EF4-FFF2-40B4-BE49-F238E27FC236}">
                <a16:creationId xmlns:a16="http://schemas.microsoft.com/office/drawing/2014/main" id="{3FF34C61-A072-7D32-5842-B7025E346FBE}"/>
              </a:ext>
            </a:extLst>
          </p:cNvPr>
          <p:cNvGraphicFramePr>
            <a:graphicFrameLocks noGrp="1"/>
          </p:cNvGraphicFramePr>
          <p:nvPr>
            <p:extLst>
              <p:ext uri="{D42A27DB-BD31-4B8C-83A1-F6EECF244321}">
                <p14:modId xmlns:p14="http://schemas.microsoft.com/office/powerpoint/2010/main" val="2993773123"/>
              </p:ext>
            </p:extLst>
          </p:nvPr>
        </p:nvGraphicFramePr>
        <p:xfrm>
          <a:off x="586490" y="1343025"/>
          <a:ext cx="10843510" cy="3335655"/>
        </p:xfrm>
        <a:graphic>
          <a:graphicData uri="http://schemas.openxmlformats.org/drawingml/2006/table">
            <a:tbl>
              <a:tblPr firstRow="1" bandRow="1">
                <a:tableStyleId>{5C22544A-7EE6-4342-B048-85BDC9FD1C3A}</a:tableStyleId>
              </a:tblPr>
              <a:tblGrid>
                <a:gridCol w="8631048">
                  <a:extLst>
                    <a:ext uri="{9D8B030D-6E8A-4147-A177-3AD203B41FA5}">
                      <a16:colId xmlns:a16="http://schemas.microsoft.com/office/drawing/2014/main" val="2327482756"/>
                    </a:ext>
                  </a:extLst>
                </a:gridCol>
                <a:gridCol w="2212462">
                  <a:extLst>
                    <a:ext uri="{9D8B030D-6E8A-4147-A177-3AD203B41FA5}">
                      <a16:colId xmlns:a16="http://schemas.microsoft.com/office/drawing/2014/main" val="1010050746"/>
                    </a:ext>
                  </a:extLst>
                </a:gridCol>
              </a:tblGrid>
              <a:tr h="365715">
                <a:tc>
                  <a:txBody>
                    <a:bodyPr/>
                    <a:lstStyle/>
                    <a:p>
                      <a:r>
                        <a:rPr lang="fr-FR" dirty="0"/>
                        <a:t>Les compétences en HGEMC </a:t>
                      </a:r>
                    </a:p>
                  </a:txBody>
                  <a:tcPr/>
                </a:tc>
                <a:tc>
                  <a:txBody>
                    <a:bodyPr/>
                    <a:lstStyle/>
                    <a:p>
                      <a:r>
                        <a:rPr lang="fr-FR" dirty="0"/>
                        <a:t>Domaines du socle concernés </a:t>
                      </a:r>
                    </a:p>
                  </a:txBody>
                  <a:tcPr/>
                </a:tc>
                <a:extLst>
                  <a:ext uri="{0D108BD9-81ED-4DB2-BD59-A6C34878D82A}">
                    <a16:rowId xmlns:a16="http://schemas.microsoft.com/office/drawing/2014/main" val="591285125"/>
                  </a:ext>
                </a:extLst>
              </a:tr>
              <a:tr h="426720">
                <a:tc>
                  <a:txBody>
                    <a:bodyPr/>
                    <a:lstStyle/>
                    <a:p>
                      <a:r>
                        <a:rPr lang="fr-FR" dirty="0"/>
                        <a:t>Se repérer dans le temps : construire des repères historiques</a:t>
                      </a:r>
                    </a:p>
                  </a:txBody>
                  <a:tcPr/>
                </a:tc>
                <a:tc>
                  <a:txBody>
                    <a:bodyPr/>
                    <a:lstStyle/>
                    <a:p>
                      <a:r>
                        <a:rPr lang="fr-FR" dirty="0"/>
                        <a:t>1 – 2 – 5</a:t>
                      </a:r>
                    </a:p>
                  </a:txBody>
                  <a:tcPr/>
                </a:tc>
                <a:extLst>
                  <a:ext uri="{0D108BD9-81ED-4DB2-BD59-A6C34878D82A}">
                    <a16:rowId xmlns:a16="http://schemas.microsoft.com/office/drawing/2014/main" val="2776230488"/>
                  </a:ext>
                </a:extLst>
              </a:tr>
              <a:tr h="390525">
                <a:tc>
                  <a:txBody>
                    <a:bodyPr/>
                    <a:lstStyle/>
                    <a:p>
                      <a:r>
                        <a:rPr lang="fr-FR" dirty="0"/>
                        <a:t>Se repérer dans l’espace : construire des repères géographiques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1 – 2 – 5</a:t>
                      </a:r>
                    </a:p>
                  </a:txBody>
                  <a:tcPr/>
                </a:tc>
                <a:extLst>
                  <a:ext uri="{0D108BD9-81ED-4DB2-BD59-A6C34878D82A}">
                    <a16:rowId xmlns:a16="http://schemas.microsoft.com/office/drawing/2014/main" val="3376915504"/>
                  </a:ext>
                </a:extLst>
              </a:tr>
              <a:tr h="390525">
                <a:tc>
                  <a:txBody>
                    <a:bodyPr/>
                    <a:lstStyle/>
                    <a:p>
                      <a:r>
                        <a:rPr lang="fr-FR" dirty="0"/>
                        <a:t>Analyser et comprendre un document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1 – 2</a:t>
                      </a:r>
                    </a:p>
                  </a:txBody>
                  <a:tcPr/>
                </a:tc>
                <a:extLst>
                  <a:ext uri="{0D108BD9-81ED-4DB2-BD59-A6C34878D82A}">
                    <a16:rowId xmlns:a16="http://schemas.microsoft.com/office/drawing/2014/main" val="2556199860"/>
                  </a:ext>
                </a:extLst>
              </a:tr>
              <a:tr h="390525">
                <a:tc>
                  <a:txBody>
                    <a:bodyPr/>
                    <a:lstStyle/>
                    <a:p>
                      <a:r>
                        <a:rPr lang="fr-FR" dirty="0"/>
                        <a:t>Pratiquer différents langages en histoire et en géographie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1 – 2 – 5</a:t>
                      </a:r>
                    </a:p>
                  </a:txBody>
                  <a:tcPr/>
                </a:tc>
                <a:extLst>
                  <a:ext uri="{0D108BD9-81ED-4DB2-BD59-A6C34878D82A}">
                    <a16:rowId xmlns:a16="http://schemas.microsoft.com/office/drawing/2014/main" val="362958851"/>
                  </a:ext>
                </a:extLst>
              </a:tr>
              <a:tr h="352425">
                <a:tc>
                  <a:txBody>
                    <a:bodyPr/>
                    <a:lstStyle/>
                    <a:p>
                      <a:r>
                        <a:rPr lang="fr-FR" dirty="0"/>
                        <a:t>Raisonner, justifier une démarche et les choix effectués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1 – 2</a:t>
                      </a:r>
                    </a:p>
                  </a:txBody>
                  <a:tcPr/>
                </a:tc>
                <a:extLst>
                  <a:ext uri="{0D108BD9-81ED-4DB2-BD59-A6C34878D82A}">
                    <a16:rowId xmlns:a16="http://schemas.microsoft.com/office/drawing/2014/main" val="3818154290"/>
                  </a:ext>
                </a:extLst>
              </a:tr>
              <a:tr h="352425">
                <a:tc>
                  <a:txBody>
                    <a:bodyPr/>
                    <a:lstStyle/>
                    <a:p>
                      <a:r>
                        <a:rPr lang="fr-FR" dirty="0"/>
                        <a:t>S’informer dans le monde du numérique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1 – 2 – 3</a:t>
                      </a:r>
                    </a:p>
                  </a:txBody>
                  <a:tcPr/>
                </a:tc>
                <a:extLst>
                  <a:ext uri="{0D108BD9-81ED-4DB2-BD59-A6C34878D82A}">
                    <a16:rowId xmlns:a16="http://schemas.microsoft.com/office/drawing/2014/main" val="2704336250"/>
                  </a:ext>
                </a:extLst>
              </a:tr>
              <a:tr h="352425">
                <a:tc>
                  <a:txBody>
                    <a:bodyPr/>
                    <a:lstStyle/>
                    <a:p>
                      <a:r>
                        <a:rPr lang="fr-FR" dirty="0"/>
                        <a:t>Coopérer et mutualiser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2 – 3</a:t>
                      </a:r>
                    </a:p>
                  </a:txBody>
                  <a:tcPr/>
                </a:tc>
                <a:extLst>
                  <a:ext uri="{0D108BD9-81ED-4DB2-BD59-A6C34878D82A}">
                    <a16:rowId xmlns:a16="http://schemas.microsoft.com/office/drawing/2014/main" val="1349090586"/>
                  </a:ext>
                </a:extLst>
              </a:tr>
            </a:tbl>
          </a:graphicData>
        </a:graphic>
      </p:graphicFrame>
      <p:sp>
        <p:nvSpPr>
          <p:cNvPr id="5" name="Rectangle 4">
            <a:extLst>
              <a:ext uri="{FF2B5EF4-FFF2-40B4-BE49-F238E27FC236}">
                <a16:creationId xmlns:a16="http://schemas.microsoft.com/office/drawing/2014/main" id="{33C86D05-7DF6-66E8-52D8-9AD04154D0B9}"/>
              </a:ext>
            </a:extLst>
          </p:cNvPr>
          <p:cNvSpPr/>
          <p:nvPr/>
        </p:nvSpPr>
        <p:spPr>
          <a:xfrm>
            <a:off x="586490" y="1343025"/>
            <a:ext cx="8614660" cy="3335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28B15D6-092C-712A-000D-2506DDC995B5}"/>
              </a:ext>
            </a:extLst>
          </p:cNvPr>
          <p:cNvSpPr txBox="1"/>
          <p:nvPr/>
        </p:nvSpPr>
        <p:spPr>
          <a:xfrm>
            <a:off x="2323757" y="5805455"/>
            <a:ext cx="4067175" cy="369332"/>
          </a:xfrm>
          <a:prstGeom prst="rect">
            <a:avLst/>
          </a:prstGeom>
          <a:noFill/>
        </p:spPr>
        <p:txBody>
          <a:bodyPr wrap="square" rtlCol="0">
            <a:spAutoFit/>
          </a:bodyPr>
          <a:lstStyle/>
          <a:p>
            <a:r>
              <a:rPr lang="fr-FR" dirty="0"/>
              <a:t>Ce que l’on travaille avec les élèves</a:t>
            </a:r>
          </a:p>
        </p:txBody>
      </p:sp>
      <p:sp>
        <p:nvSpPr>
          <p:cNvPr id="7" name="ZoneTexte 6">
            <a:extLst>
              <a:ext uri="{FF2B5EF4-FFF2-40B4-BE49-F238E27FC236}">
                <a16:creationId xmlns:a16="http://schemas.microsoft.com/office/drawing/2014/main" id="{7C3AB9F2-B3D1-1EE5-6BEE-711088695AE6}"/>
              </a:ext>
            </a:extLst>
          </p:cNvPr>
          <p:cNvSpPr txBox="1"/>
          <p:nvPr/>
        </p:nvSpPr>
        <p:spPr>
          <a:xfrm>
            <a:off x="9090170" y="5805455"/>
            <a:ext cx="2773973" cy="369332"/>
          </a:xfrm>
          <a:prstGeom prst="rect">
            <a:avLst/>
          </a:prstGeom>
          <a:noFill/>
        </p:spPr>
        <p:txBody>
          <a:bodyPr wrap="square" rtlCol="0">
            <a:spAutoFit/>
          </a:bodyPr>
          <a:lstStyle/>
          <a:p>
            <a:r>
              <a:rPr lang="fr-FR" dirty="0"/>
              <a:t>Ce qui est fait par Pronote</a:t>
            </a:r>
          </a:p>
        </p:txBody>
      </p:sp>
      <p:sp>
        <p:nvSpPr>
          <p:cNvPr id="8" name="Flèche : droite 7">
            <a:extLst>
              <a:ext uri="{FF2B5EF4-FFF2-40B4-BE49-F238E27FC236}">
                <a16:creationId xmlns:a16="http://schemas.microsoft.com/office/drawing/2014/main" id="{A30CF333-E045-294B-092B-7DF0A594BA7A}"/>
              </a:ext>
            </a:extLst>
          </p:cNvPr>
          <p:cNvSpPr/>
          <p:nvPr/>
        </p:nvSpPr>
        <p:spPr>
          <a:xfrm rot="16200000">
            <a:off x="3678822" y="5080486"/>
            <a:ext cx="1033881" cy="32316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B8C66D8-D529-8700-8356-50D89EC631B4}"/>
              </a:ext>
            </a:extLst>
          </p:cNvPr>
          <p:cNvSpPr/>
          <p:nvPr/>
        </p:nvSpPr>
        <p:spPr>
          <a:xfrm>
            <a:off x="9248775" y="1343025"/>
            <a:ext cx="2191821" cy="333565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3BB8A531-9EF4-D4E8-21CC-15CFCEC06BD5}"/>
              </a:ext>
            </a:extLst>
          </p:cNvPr>
          <p:cNvSpPr/>
          <p:nvPr/>
        </p:nvSpPr>
        <p:spPr>
          <a:xfrm rot="16200000">
            <a:off x="9798634" y="5080486"/>
            <a:ext cx="1033881" cy="323165"/>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0696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3.6|14.2|5.7|14.4|10.4"/>
</p:tagLst>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773_TF33552983" id="{8919647C-0055-458C-B827-A2A950DB19BD}" vid="{05B00E4D-3D0B-4DF2-A663-65D33D9625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{F6C073AB-3D32-49A6-9F3C-93A0B26412B4}tf33552983_win32</Template>
  <TotalTime>1169</TotalTime>
  <Words>5426</Words>
  <Application>Microsoft Office PowerPoint</Application>
  <PresentationFormat>Grand écran</PresentationFormat>
  <Paragraphs>651</Paragraphs>
  <Slides>58</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58</vt:i4>
      </vt:variant>
    </vt:vector>
  </HeadingPairs>
  <TitlesOfParts>
    <vt:vector size="65" baseType="lpstr">
      <vt:lpstr>Arial</vt:lpstr>
      <vt:lpstr>Calibri</vt:lpstr>
      <vt:lpstr>Franklin Gothic Book</vt:lpstr>
      <vt:lpstr>Franklin Gothic Demi</vt:lpstr>
      <vt:lpstr>Wingdings</vt:lpstr>
      <vt:lpstr>Wingdings 2</vt:lpstr>
      <vt:lpstr>DividendVTI</vt:lpstr>
      <vt:lpstr>Les compétences en Histoire Géographie Enseignement Moral et Civique</vt:lpstr>
      <vt:lpstr>Plan </vt:lpstr>
      <vt:lpstr>i] éLéMENTS DE DéFINITION</vt:lpstr>
      <vt:lpstr>Définition de la Compétence</vt:lpstr>
      <vt:lpstr>Présentation PowerPoint</vt:lpstr>
      <vt:lpstr>Présentation PowerPoint</vt:lpstr>
      <vt:lpstr>… à la définition « officielle »</vt:lpstr>
      <vt:lpstr>Les compétences du socle … </vt:lpstr>
      <vt:lpstr>… sont différentes des compétences travaillées en Histoire Géographie EMC</vt:lpstr>
      <vt:lpstr>Présentation PowerPoint</vt:lpstr>
      <vt:lpstr>Présentation PowerPoint</vt:lpstr>
      <vt:lpstr>Présentation PowerPoint</vt:lpstr>
      <vt:lpstr>Présentation PowerPoint</vt:lpstr>
      <vt:lpstr>Présentation PowerPoint</vt:lpstr>
      <vt:lpstr>iI] Progressivite de la competence sur le      cycle 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Les repères de progressivité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iiI] conception d’une séquence travaillant et       evaluant les competences des élèves au       cycle 4</vt:lpstr>
      <vt:lpstr>Présentation PowerPoint</vt:lpstr>
      <vt:lpstr>1) De quelles ressources dispose-t-on ?</vt:lpstr>
      <vt:lpstr>2) Qu’indiquent les fiches Eduscol par thème ?</vt:lpstr>
      <vt:lpstr>3) Comment s’appuyer sur les fiches Eduscol       « s’approprier les différents thèmes du programme » ?</vt:lpstr>
      <vt:lpstr>Présentation PowerPoint</vt:lpstr>
      <vt:lpstr>Présentation PowerPoint</vt:lpstr>
      <vt:lpstr>Echelle descriptive des indicateurs des niveaux de maîtrise des compétences évaluées :</vt:lpstr>
      <vt:lpstr>Présentation PowerPoint</vt:lpstr>
      <vt:lpstr>Présentation PowerPoint</vt:lpstr>
      <vt:lpstr>Présentation PowerPoint</vt:lpstr>
      <vt:lpstr>Présentation PowerPoint</vt:lpstr>
      <vt:lpstr>Pour résumer :</vt:lpstr>
      <vt:lpstr>iv] impliquer l’élève dans la construction de      ses competences</vt:lpstr>
      <vt:lpstr>Présentation PowerPoint</vt:lpstr>
      <vt:lpstr>Présentation PowerPoint</vt:lpstr>
      <vt:lpstr>Présentation PowerPoint</vt:lpstr>
      <vt:lpstr>Présentation PowerPoint</vt:lpstr>
      <vt:lpstr>Pour résumer :</vt:lpstr>
      <vt:lpstr>En conclusion : méthodologie pour enseigner et évaluer par compétences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compétences en Histoire Géographie Enseignement Moral et Civique</dc:title>
  <dc:creator>Loic Schreiber</dc:creator>
  <cp:lastModifiedBy>CADEOT Évelyne</cp:lastModifiedBy>
  <cp:revision>76</cp:revision>
  <dcterms:created xsi:type="dcterms:W3CDTF">2022-06-14T02:40:16Z</dcterms:created>
  <dcterms:modified xsi:type="dcterms:W3CDTF">2022-09-15T21:54:37Z</dcterms:modified>
</cp:coreProperties>
</file>